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87" r:id="rId2"/>
  </p:sldMasterIdLst>
  <p:notesMasterIdLst>
    <p:notesMasterId r:id="rId161"/>
  </p:notesMasterIdLst>
  <p:sldIdLst>
    <p:sldId id="647" r:id="rId3"/>
    <p:sldId id="257" r:id="rId4"/>
    <p:sldId id="256" r:id="rId5"/>
    <p:sldId id="480" r:id="rId6"/>
    <p:sldId id="293" r:id="rId7"/>
    <p:sldId id="294" r:id="rId8"/>
    <p:sldId id="481" r:id="rId9"/>
    <p:sldId id="486" r:id="rId10"/>
    <p:sldId id="487" r:id="rId11"/>
    <p:sldId id="488" r:id="rId12"/>
    <p:sldId id="304" r:id="rId13"/>
    <p:sldId id="489" r:id="rId14"/>
    <p:sldId id="650" r:id="rId15"/>
    <p:sldId id="648" r:id="rId16"/>
    <p:sldId id="649" r:id="rId17"/>
    <p:sldId id="492" r:id="rId18"/>
    <p:sldId id="493" r:id="rId19"/>
    <p:sldId id="494" r:id="rId20"/>
    <p:sldId id="311" r:id="rId21"/>
    <p:sldId id="496" r:id="rId22"/>
    <p:sldId id="497" r:id="rId23"/>
    <p:sldId id="508" r:id="rId24"/>
    <p:sldId id="499" r:id="rId25"/>
    <p:sldId id="502" r:id="rId26"/>
    <p:sldId id="503" r:id="rId27"/>
    <p:sldId id="651" r:id="rId28"/>
    <p:sldId id="516" r:id="rId29"/>
    <p:sldId id="515" r:id="rId30"/>
    <p:sldId id="518" r:id="rId31"/>
    <p:sldId id="519" r:id="rId32"/>
    <p:sldId id="525" r:id="rId33"/>
    <p:sldId id="359" r:id="rId34"/>
    <p:sldId id="360" r:id="rId35"/>
    <p:sldId id="656" r:id="rId36"/>
    <p:sldId id="521" r:id="rId37"/>
    <p:sldId id="522" r:id="rId38"/>
    <p:sldId id="523" r:id="rId39"/>
    <p:sldId id="524" r:id="rId40"/>
    <p:sldId id="526" r:id="rId41"/>
    <p:sldId id="527" r:id="rId42"/>
    <p:sldId id="528" r:id="rId43"/>
    <p:sldId id="529" r:id="rId44"/>
    <p:sldId id="530" r:id="rId45"/>
    <p:sldId id="531" r:id="rId46"/>
    <p:sldId id="538" r:id="rId47"/>
    <p:sldId id="533" r:id="rId48"/>
    <p:sldId id="532" r:id="rId49"/>
    <p:sldId id="534" r:id="rId50"/>
    <p:sldId id="535" r:id="rId51"/>
    <p:sldId id="536" r:id="rId52"/>
    <p:sldId id="475" r:id="rId53"/>
    <p:sldId id="476" r:id="rId54"/>
    <p:sldId id="477" r:id="rId55"/>
    <p:sldId id="366" r:id="rId56"/>
    <p:sldId id="478" r:id="rId57"/>
    <p:sldId id="539" r:id="rId58"/>
    <p:sldId id="324" r:id="rId59"/>
    <p:sldId id="655" r:id="rId60"/>
    <p:sldId id="653" r:id="rId61"/>
    <p:sldId id="393" r:id="rId62"/>
    <p:sldId id="514" r:id="rId63"/>
    <p:sldId id="394" r:id="rId64"/>
    <p:sldId id="505" r:id="rId65"/>
    <p:sldId id="540" r:id="rId66"/>
    <p:sldId id="541" r:id="rId67"/>
    <p:sldId id="542" r:id="rId68"/>
    <p:sldId id="543" r:id="rId69"/>
    <p:sldId id="544" r:id="rId70"/>
    <p:sldId id="374" r:id="rId71"/>
    <p:sldId id="551" r:id="rId72"/>
    <p:sldId id="657" r:id="rId73"/>
    <p:sldId id="659" r:id="rId74"/>
    <p:sldId id="660" r:id="rId75"/>
    <p:sldId id="661" r:id="rId76"/>
    <p:sldId id="662" r:id="rId77"/>
    <p:sldId id="663" r:id="rId78"/>
    <p:sldId id="549" r:id="rId79"/>
    <p:sldId id="664" r:id="rId80"/>
    <p:sldId id="665" r:id="rId81"/>
    <p:sldId id="666" r:id="rId82"/>
    <p:sldId id="382" r:id="rId83"/>
    <p:sldId id="552" r:id="rId84"/>
    <p:sldId id="553" r:id="rId85"/>
    <p:sldId id="554" r:id="rId86"/>
    <p:sldId id="555" r:id="rId87"/>
    <p:sldId id="556" r:id="rId88"/>
    <p:sldId id="558" r:id="rId89"/>
    <p:sldId id="560" r:id="rId90"/>
    <p:sldId id="561" r:id="rId91"/>
    <p:sldId id="562" r:id="rId92"/>
    <p:sldId id="563" r:id="rId93"/>
    <p:sldId id="396" r:id="rId94"/>
    <p:sldId id="564" r:id="rId95"/>
    <p:sldId id="565" r:id="rId96"/>
    <p:sldId id="566" r:id="rId97"/>
    <p:sldId id="567" r:id="rId98"/>
    <p:sldId id="568" r:id="rId99"/>
    <p:sldId id="569" r:id="rId100"/>
    <p:sldId id="571" r:id="rId101"/>
    <p:sldId id="570" r:id="rId102"/>
    <p:sldId id="572" r:id="rId103"/>
    <p:sldId id="573" r:id="rId104"/>
    <p:sldId id="574" r:id="rId105"/>
    <p:sldId id="408" r:id="rId106"/>
    <p:sldId id="575" r:id="rId107"/>
    <p:sldId id="576" r:id="rId108"/>
    <p:sldId id="577" r:id="rId109"/>
    <p:sldId id="579" r:id="rId110"/>
    <p:sldId id="580" r:id="rId111"/>
    <p:sldId id="581" r:id="rId112"/>
    <p:sldId id="582" r:id="rId113"/>
    <p:sldId id="583" r:id="rId114"/>
    <p:sldId id="419" r:id="rId115"/>
    <p:sldId id="585" r:id="rId116"/>
    <p:sldId id="586" r:id="rId117"/>
    <p:sldId id="591" r:id="rId118"/>
    <p:sldId id="588" r:id="rId119"/>
    <p:sldId id="589" r:id="rId120"/>
    <p:sldId id="590" r:id="rId121"/>
    <p:sldId id="593" r:id="rId122"/>
    <p:sldId id="596" r:id="rId123"/>
    <p:sldId id="597" r:id="rId124"/>
    <p:sldId id="598" r:id="rId125"/>
    <p:sldId id="599" r:id="rId126"/>
    <p:sldId id="600" r:id="rId127"/>
    <p:sldId id="601" r:id="rId128"/>
    <p:sldId id="602" r:id="rId129"/>
    <p:sldId id="606" r:id="rId130"/>
    <p:sldId id="605" r:id="rId131"/>
    <p:sldId id="607" r:id="rId132"/>
    <p:sldId id="608" r:id="rId133"/>
    <p:sldId id="610" r:id="rId134"/>
    <p:sldId id="613" r:id="rId135"/>
    <p:sldId id="615" r:id="rId136"/>
    <p:sldId id="616" r:id="rId137"/>
    <p:sldId id="618" r:id="rId138"/>
    <p:sldId id="619" r:id="rId139"/>
    <p:sldId id="620" r:id="rId140"/>
    <p:sldId id="621" r:id="rId141"/>
    <p:sldId id="623" r:id="rId142"/>
    <p:sldId id="625" r:id="rId143"/>
    <p:sldId id="624" r:id="rId144"/>
    <p:sldId id="627" r:id="rId145"/>
    <p:sldId id="628" r:id="rId146"/>
    <p:sldId id="630" r:id="rId147"/>
    <p:sldId id="631" r:id="rId148"/>
    <p:sldId id="632" r:id="rId149"/>
    <p:sldId id="633" r:id="rId150"/>
    <p:sldId id="634" r:id="rId151"/>
    <p:sldId id="635" r:id="rId152"/>
    <p:sldId id="636" r:id="rId153"/>
    <p:sldId id="637" r:id="rId154"/>
    <p:sldId id="639" r:id="rId155"/>
    <p:sldId id="641" r:id="rId156"/>
    <p:sldId id="642" r:id="rId157"/>
    <p:sldId id="643" r:id="rId158"/>
    <p:sldId id="645" r:id="rId159"/>
    <p:sldId id="646" r:id="rId160"/>
  </p:sldIdLst>
  <p:sldSz cx="6858000" cy="5143500"/>
  <p:notesSz cx="6858000" cy="9144000"/>
  <p:embeddedFontLst>
    <p:embeddedFont>
      <p:font typeface="Wingdings 2" panose="05020102010507070707" pitchFamily="18" charset="2"/>
      <p:regular r:id="rId162"/>
    </p:embeddedFont>
    <p:embeddedFont>
      <p:font typeface="黑体" panose="02010609060101010101" pitchFamily="49" charset="-122"/>
      <p:regular r:id="rId163"/>
    </p:embeddedFont>
    <p:embeddedFont>
      <p:font typeface="楷体" panose="02010609060101010101" pitchFamily="49" charset="-122"/>
      <p:regular r:id="rId164"/>
    </p:embeddedFont>
    <p:embeddedFont>
      <p:font typeface="微软雅黑" panose="020B0503020204020204" pitchFamily="34" charset="-122"/>
      <p:regular r:id="rId165"/>
      <p:bold r:id="rId166"/>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56B9"/>
    <a:srgbClr val="0000FF"/>
    <a:srgbClr val="9900CC"/>
    <a:srgbClr val="17375E"/>
    <a:srgbClr val="FFFF99"/>
    <a:srgbClr val="CC00CC"/>
    <a:srgbClr val="000066"/>
    <a:srgbClr val="CC6600"/>
    <a:srgbClr val="99FF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8838" autoAdjust="0"/>
  </p:normalViewPr>
  <p:slideViewPr>
    <p:cSldViewPr snapToGrid="0">
      <p:cViewPr varScale="1">
        <p:scale>
          <a:sx n="116" d="100"/>
          <a:sy n="116" d="100"/>
        </p:scale>
        <p:origin x="252" y="64"/>
      </p:cViewPr>
      <p:guideLst>
        <p:guide orient="horz" pos="1620"/>
        <p:guide pos="216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notesMaster" Target="notesMasters/notesMaster1.xml"/><Relationship Id="rId16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3.fntdata"/><Relationship Id="rId16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4.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diagrams/_rels/data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a:latin typeface="微软雅黑" panose="020B0503020204020204" pitchFamily="34" charset="-122"/>
              <a:ea typeface="微软雅黑" panose="020B0503020204020204" pitchFamily="34" charset="-122"/>
            </a:rPr>
            <a:t>互联网</a:t>
          </a:r>
        </a:p>
      </dgm:t>
    </dgm:pt>
    <dgm:pt modelId="{B00600B9-142A-48E4-AC4D-F087585498F0}" type="par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type="sibTrans" cxnId="{9CB6F1FF-87D2-406B-ACF5-0ED45A7D7F44}">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a:latin typeface="微软雅黑" panose="020B0503020204020204" pitchFamily="34" charset="-122"/>
              <a:ea typeface="微软雅黑" panose="020B0503020204020204" pitchFamily="34" charset="-122"/>
            </a:rPr>
            <a:t>工业</a:t>
          </a:r>
        </a:p>
      </dgm:t>
    </dgm:pt>
    <dgm:pt modelId="{E3590D31-6E72-444F-9C49-1AE7EFE87DD0}" type="parTrans" cxnId="{43629A51-9669-4227-8CF2-06728FED7FB2}">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type="sibTrans" cxnId="{43629A51-9669-4227-8CF2-06728FED7FB2}">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a:latin typeface="微软雅黑" panose="020B0503020204020204" pitchFamily="34" charset="-122"/>
              <a:ea typeface="微软雅黑" panose="020B0503020204020204" pitchFamily="34" charset="-122"/>
            </a:rPr>
            <a:t>农业</a:t>
          </a:r>
        </a:p>
      </dgm:t>
    </dgm:pt>
    <dgm:pt modelId="{BC8AED9C-6DB9-4718-BE03-2F8A9BAA1F72}" type="parTrans" cxnId="{AC754295-F863-4119-AC31-2B2660E39C1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type="sibTrans" cxnId="{AC754295-F863-4119-AC31-2B2660E39C1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a:latin typeface="微软雅黑" panose="020B0503020204020204" pitchFamily="34" charset="-122"/>
              <a:ea typeface="微软雅黑" panose="020B0503020204020204" pitchFamily="34" charset="-122"/>
            </a:rPr>
            <a:t>教育</a:t>
          </a:r>
        </a:p>
      </dgm:t>
    </dgm:pt>
    <dgm:pt modelId="{CF87773F-924A-4605-8570-035144C0F902}" type="parTrans" cxnId="{62D81B6B-A473-4711-8060-E2F235DB436A}">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type="sibTrans" cxnId="{62D81B6B-A473-4711-8060-E2F235DB436A}">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a:latin typeface="微软雅黑" panose="020B0503020204020204" pitchFamily="34" charset="-122"/>
              <a:ea typeface="微软雅黑" panose="020B0503020204020204" pitchFamily="34" charset="-122"/>
            </a:rPr>
            <a:t>医疗</a:t>
          </a:r>
        </a:p>
      </dgm:t>
    </dgm:pt>
    <dgm:pt modelId="{C35CA62F-8556-4DFD-8EC7-5CCA241BB612}" type="parTrans" cxnId="{534309C7-E5FF-4B2D-B8CF-45366536B25D}">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type="sibTrans" cxnId="{534309C7-E5FF-4B2D-B8CF-45366536B25D}">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a:latin typeface="微软雅黑" panose="020B0503020204020204" pitchFamily="34" charset="-122"/>
              <a:ea typeface="微软雅黑" panose="020B0503020204020204" pitchFamily="34" charset="-122"/>
            </a:rPr>
            <a:t>政务</a:t>
          </a:r>
        </a:p>
      </dgm:t>
    </dgm:pt>
    <dgm:pt modelId="{FF507EB2-A21E-44CB-A397-7737883929F5}" type="parTrans" cxnId="{3131B5D7-C9F2-49E1-8EFF-59076BE387DD}">
      <dgm:prSet/>
      <dgm:spPr/>
      <dgm:t>
        <a:bodyPr/>
        <a:lstStyle/>
        <a:p>
          <a:endParaRPr lang="zh-CN" altLang="en-US" sz="1600"/>
        </a:p>
      </dgm:t>
    </dgm:pt>
    <dgm:pt modelId="{1069866B-901E-41AA-B611-96F392C306C9}" type="sibTrans" cxnId="{3131B5D7-C9F2-49E1-8EFF-59076BE387DD}">
      <dgm:prSet/>
      <dgm:spPr/>
      <dgm:t>
        <a:bodyPr/>
        <a:lstStyle/>
        <a:p>
          <a:endParaRPr lang="zh-CN" altLang="en-US" sz="1600"/>
        </a:p>
      </dgm:t>
    </dgm:pt>
    <dgm:pt modelId="{FAF2ACAA-EABC-4881-8EA7-397CDC13C55C}">
      <dgm:prSet phldrT="[文本]" custT="1"/>
      <dgm:spPr/>
      <dgm:t>
        <a:bodyPr/>
        <a:lstStyle/>
        <a:p>
          <a:r>
            <a:rPr lang="zh-CN" altLang="en-US" sz="1600" b="1" dirty="0">
              <a:latin typeface="微软雅黑" panose="020B0503020204020204" pitchFamily="34" charset="-122"/>
              <a:ea typeface="微软雅黑" panose="020B0503020204020204" pitchFamily="34" charset="-122"/>
            </a:rPr>
            <a:t>商业</a:t>
          </a:r>
        </a:p>
      </dgm:t>
    </dgm:pt>
    <dgm:pt modelId="{770E56DF-8F01-4967-83BA-12AEB9AE298C}" type="parTrans" cxnId="{DECB6BFE-C1AB-49B3-BF33-97FF73C68B80}">
      <dgm:prSet/>
      <dgm:spPr/>
      <dgm:t>
        <a:bodyPr/>
        <a:lstStyle/>
        <a:p>
          <a:endParaRPr lang="zh-CN" altLang="en-US" sz="1600"/>
        </a:p>
      </dgm:t>
    </dgm:pt>
    <dgm:pt modelId="{43BF5A98-9984-4620-885D-10BE9C053A43}" type="sibTrans" cxnId="{DECB6BFE-C1AB-49B3-BF33-97FF73C68B80}">
      <dgm:prSet/>
      <dgm:spPr/>
      <dgm:t>
        <a:bodyPr/>
        <a:lstStyle/>
        <a:p>
          <a:endParaRPr lang="zh-CN" altLang="en-US" sz="1600"/>
        </a:p>
      </dgm:t>
    </dgm:pt>
    <dgm:pt modelId="{26C274A2-A132-40CB-BA50-1DFD2114DDE8}">
      <dgm:prSet phldrT="[文本]" custT="1"/>
      <dgm:spPr/>
      <dgm:t>
        <a:bodyPr/>
        <a:lstStyle/>
        <a:p>
          <a:r>
            <a:rPr lang="zh-CN" altLang="en-US" sz="1600" b="1" dirty="0">
              <a:latin typeface="微软雅黑" panose="020B0503020204020204" pitchFamily="34" charset="-122"/>
              <a:ea typeface="微软雅黑" panose="020B0503020204020204" pitchFamily="34" charset="-122"/>
            </a:rPr>
            <a:t>交通</a:t>
          </a:r>
        </a:p>
      </dgm:t>
    </dgm:pt>
    <dgm:pt modelId="{18C167E5-9951-4075-9E11-75A610F80C55}" type="parTrans" cxnId="{2880779E-5D58-42D8-A4C9-2F8A8FE197F5}">
      <dgm:prSet/>
      <dgm:spPr/>
      <dgm:t>
        <a:bodyPr/>
        <a:lstStyle/>
        <a:p>
          <a:endParaRPr lang="zh-CN" altLang="en-US" sz="1600"/>
        </a:p>
      </dgm:t>
    </dgm:pt>
    <dgm:pt modelId="{969F8E18-0BF9-4FAE-83D0-6A6701ECCF82}" type="sibTrans" cxnId="{2880779E-5D58-42D8-A4C9-2F8A8FE197F5}">
      <dgm:prSet/>
      <dgm:spPr/>
      <dgm:t>
        <a:bodyPr/>
        <a:lstStyle/>
        <a:p>
          <a:endParaRPr lang="zh-CN" altLang="en-US" sz="1600"/>
        </a:p>
      </dgm:t>
    </dgm:pt>
    <dgm:pt modelId="{3F2C0775-94F4-47A1-AF4B-909B1853529B}">
      <dgm:prSet custT="1"/>
      <dgm:spPr/>
      <dgm:t>
        <a:bodyPr/>
        <a:lstStyle/>
        <a:p>
          <a:r>
            <a:rPr lang="zh-CN" altLang="en-US" sz="1600" b="1" dirty="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type="parTrans" cxnId="{44087A00-B1E0-4E66-BD03-92CCC0E2E57A}">
      <dgm:prSet/>
      <dgm:spPr/>
      <dgm:t>
        <a:bodyPr/>
        <a:lstStyle/>
        <a:p>
          <a:endParaRPr lang="zh-CN" altLang="en-US" sz="1600"/>
        </a:p>
      </dgm:t>
    </dgm:pt>
    <dgm:pt modelId="{97A5A0B2-98A0-41A2-94D6-5ACC569526A9}" type="sibTrans" cxnId="{44087A00-B1E0-4E66-BD03-92CCC0E2E57A}">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pt>
    <dgm:pt modelId="{B56D683E-7C9C-4207-B0C8-0781DA70F281}" type="pres">
      <dgm:prSet presAssocID="{E5E05827-7C5E-4011-BB54-A9825C894BC2}" presName="radial" presStyleCnt="0">
        <dgm:presLayoutVars>
          <dgm:animLvl val="ctr"/>
        </dgm:presLayoutVars>
      </dgm:prSet>
      <dgm:spPr/>
    </dgm:pt>
    <dgm:pt modelId="{697450F4-F441-4296-8335-01351F8E1B2B}" type="pres">
      <dgm:prSet presAssocID="{A76D0BFA-BC15-45DD-BEFB-67BB802BC730}" presName="centerShape" presStyleLbl="vennNode1" presStyleIdx="0" presStyleCnt="9"/>
      <dgm:spPr/>
    </dgm:pt>
    <dgm:pt modelId="{CE8AFE2D-2AC2-45F0-88B8-B2568168C3FF}" type="pres">
      <dgm:prSet presAssocID="{B18C9164-AF3E-4958-908B-D7485AFCEBF8}" presName="node" presStyleLbl="vennNode1" presStyleIdx="1" presStyleCnt="9">
        <dgm:presLayoutVars>
          <dgm:bulletEnabled val="1"/>
        </dgm:presLayoutVars>
      </dgm:prSet>
      <dgm:spPr/>
    </dgm:pt>
    <dgm:pt modelId="{670A9751-EDA7-44BE-84F6-DA052AFC6D1C}" type="pres">
      <dgm:prSet presAssocID="{289F969B-460A-4D7B-AFBB-F45D1D8FC7AC}" presName="node" presStyleLbl="vennNode1" presStyleIdx="2" presStyleCnt="9">
        <dgm:presLayoutVars>
          <dgm:bulletEnabled val="1"/>
        </dgm:presLayoutVars>
      </dgm:prSet>
      <dgm:spPr/>
    </dgm:pt>
    <dgm:pt modelId="{242A4B1B-E8FC-49C8-BFF1-60EED0B2A276}" type="pres">
      <dgm:prSet presAssocID="{CBF6F5B7-7C58-4F3A-88BB-5CBC69534539}" presName="node" presStyleLbl="vennNode1" presStyleIdx="3" presStyleCnt="9">
        <dgm:presLayoutVars>
          <dgm:bulletEnabled val="1"/>
        </dgm:presLayoutVars>
      </dgm:prSet>
      <dgm:spPr/>
    </dgm:pt>
    <dgm:pt modelId="{C0A173BA-2876-4F61-AAD1-FA50AD3DFDD0}" type="pres">
      <dgm:prSet presAssocID="{55AF6D72-8B6B-4080-8E8C-D4F56863B69E}" presName="node" presStyleLbl="vennNode1" presStyleIdx="4" presStyleCnt="9">
        <dgm:presLayoutVars>
          <dgm:bulletEnabled val="1"/>
        </dgm:presLayoutVars>
      </dgm:prSet>
      <dgm:spPr/>
    </dgm:pt>
    <dgm:pt modelId="{D951B7E8-AF72-41D8-8F8D-E56CFF2EB951}" type="pres">
      <dgm:prSet presAssocID="{FAF2ACAA-EABC-4881-8EA7-397CDC13C55C}" presName="node" presStyleLbl="vennNode1" presStyleIdx="5" presStyleCnt="9">
        <dgm:presLayoutVars>
          <dgm:bulletEnabled val="1"/>
        </dgm:presLayoutVars>
      </dgm:prSet>
      <dgm:spPr/>
    </dgm:pt>
    <dgm:pt modelId="{2343D8A9-7AEC-4D40-8773-498EA64A78FE}" type="pres">
      <dgm:prSet presAssocID="{26C274A2-A132-40CB-BA50-1DFD2114DDE8}" presName="node" presStyleLbl="vennNode1" presStyleIdx="6" presStyleCnt="9">
        <dgm:presLayoutVars>
          <dgm:bulletEnabled val="1"/>
        </dgm:presLayoutVars>
      </dgm:prSet>
      <dgm:spPr/>
    </dgm:pt>
    <dgm:pt modelId="{4B8ABBE8-E9C9-4F6B-9525-8C9A18414CDE}" type="pres">
      <dgm:prSet presAssocID="{3F2C0775-94F4-47A1-AF4B-909B1853529B}" presName="node" presStyleLbl="vennNode1" presStyleIdx="7" presStyleCnt="9">
        <dgm:presLayoutVars>
          <dgm:bulletEnabled val="1"/>
        </dgm:presLayoutVars>
      </dgm:prSet>
      <dgm:spPr/>
    </dgm:pt>
    <dgm:pt modelId="{C13D16A4-6F51-437B-A7BA-09AB4609C68B}" type="pres">
      <dgm:prSet presAssocID="{6B298439-DC98-423F-B078-E8F5941082E6}" presName="node" presStyleLbl="vennNode1" presStyleIdx="8" presStyleCnt="9">
        <dgm:presLayoutVars>
          <dgm:bulletEnabled val="1"/>
        </dgm:presLayoutVars>
      </dgm:prSet>
      <dgm:spPr/>
    </dgm:pt>
  </dgm:ptLst>
  <dgm:cxnLst>
    <dgm:cxn modelId="{44087A00-B1E0-4E66-BD03-92CCC0E2E57A}" srcId="{A76D0BFA-BC15-45DD-BEFB-67BB802BC730}" destId="{3F2C0775-94F4-47A1-AF4B-909B1853529B}" srcOrd="6" destOrd="0" parTransId="{A38B1822-9787-44D1-BD3C-ACBAACBABD01}" sibTransId="{97A5A0B2-98A0-41A2-94D6-5ACC569526A9}"/>
    <dgm:cxn modelId="{671CAE00-FF67-446A-B055-58534C0F19A8}" type="presOf" srcId="{B18C9164-AF3E-4958-908B-D7485AFCEBF8}" destId="{CE8AFE2D-2AC2-45F0-88B8-B2568168C3FF}"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FE3E4F19-BD5A-4BF1-9C7C-1F6EBA21FDB2}" type="presOf" srcId="{55AF6D72-8B6B-4080-8E8C-D4F56863B69E}" destId="{C0A173BA-2876-4F61-AAD1-FA50AD3DFDD0}"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34C7A264-38DC-418F-BC6E-C3B4A95B5E47}" type="presOf" srcId="{A76D0BFA-BC15-45DD-BEFB-67BB802BC730}" destId="{697450F4-F441-4296-8335-01351F8E1B2B}" srcOrd="0" destOrd="0" presId="urn:microsoft.com/office/officeart/2005/8/layout/radial3"/>
    <dgm:cxn modelId="{62D81B6B-A473-4711-8060-E2F235DB436A}" srcId="{A76D0BFA-BC15-45DD-BEFB-67BB802BC730}" destId="{CBF6F5B7-7C58-4F3A-88BB-5CBC69534539}" srcOrd="2" destOrd="0" parTransId="{CF87773F-924A-4605-8570-035144C0F902}" sibTransId="{6D1C614E-67DC-4BB9-BD87-711365F29683}"/>
    <dgm:cxn modelId="{9A2D7B6E-102A-4276-9A10-DB1F7EAB1F95}" type="presOf" srcId="{E5E05827-7C5E-4011-BB54-A9825C894BC2}" destId="{2283875D-64D0-4EF8-BA5E-3A01B2889C9A}"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41D3E594-5567-4F8A-ADC0-6231A9A4BF12}" type="presOf" srcId="{26C274A2-A132-40CB-BA50-1DFD2114DDE8}" destId="{2343D8A9-7AEC-4D40-8773-498EA64A78FE}"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2880779E-5D58-42D8-A4C9-2F8A8FE197F5}" srcId="{A76D0BFA-BC15-45DD-BEFB-67BB802BC730}" destId="{26C274A2-A132-40CB-BA50-1DFD2114DDE8}" srcOrd="5" destOrd="0" parTransId="{18C167E5-9951-4075-9E11-75A610F80C55}" sibTransId="{969F8E18-0BF9-4FAE-83D0-6A6701ECCF82}"/>
    <dgm:cxn modelId="{534309C7-E5FF-4B2D-B8CF-45366536B25D}" srcId="{A76D0BFA-BC15-45DD-BEFB-67BB802BC730}" destId="{55AF6D72-8B6B-4080-8E8C-D4F56863B69E}" srcOrd="3" destOrd="0" parTransId="{C35CA62F-8556-4DFD-8EC7-5CCA241BB612}" sibTransId="{491DA168-3F2F-44B5-A64C-4106C44D9531}"/>
    <dgm:cxn modelId="{960F42CD-A079-47D0-A3DB-DFB4595FF8F4}" type="presOf" srcId="{CBF6F5B7-7C58-4F3A-88BB-5CBC69534539}" destId="{242A4B1B-E8FC-49C8-BFF1-60EED0B2A276}" srcOrd="0" destOrd="0" presId="urn:microsoft.com/office/officeart/2005/8/layout/radial3"/>
    <dgm:cxn modelId="{3131B5D7-C9F2-49E1-8EFF-59076BE387DD}" srcId="{A76D0BFA-BC15-45DD-BEFB-67BB802BC730}" destId="{6B298439-DC98-423F-B078-E8F5941082E6}" srcOrd="7" destOrd="0" parTransId="{FF507EB2-A21E-44CB-A397-7737883929F5}" sibTransId="{1069866B-901E-41AA-B611-96F392C306C9}"/>
    <dgm:cxn modelId="{ED9447EC-C4D5-4F03-BF67-2F0986A3EEB3}" type="presOf" srcId="{3F2C0775-94F4-47A1-AF4B-909B1853529B}" destId="{4B8ABBE8-E9C9-4F6B-9525-8C9A18414CDE}" srcOrd="0" destOrd="0" presId="urn:microsoft.com/office/officeart/2005/8/layout/radial3"/>
    <dgm:cxn modelId="{B37E0EFB-4E40-4FEE-8B05-4AE2EB6D24A8}" type="presOf" srcId="{FAF2ACAA-EABC-4881-8EA7-397CDC13C55C}" destId="{D951B7E8-AF72-41D8-8F8D-E56CFF2EB951}"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9CB6F1FF-87D2-406B-ACF5-0ED45A7D7F44}" srcId="{E5E05827-7C5E-4011-BB54-A9825C894BC2}" destId="{A76D0BFA-BC15-45DD-BEFB-67BB802BC730}" srcOrd="0" destOrd="0" parTransId="{B00600B9-142A-48E4-AC4D-F087585498F0}" sibTransId="{1A64C42D-73C0-4271-8028-E940B4F42241}"/>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5D5085E-9A19-4AAD-9799-233066D76354}" type="doc">
      <dgm:prSet loTypeId="urn:microsoft.com/office/officeart/2009/3/layout/PlusandMinus" loCatId="relationship" qsTypeId="urn:microsoft.com/office/officeart/2005/8/quickstyle/simple1" qsCatId="simple" csTypeId="urn:microsoft.com/office/officeart/2005/8/colors/colorful1#7" csCatId="colorful" phldr="1"/>
      <dgm:spPr/>
      <dgm:t>
        <a:bodyPr/>
        <a:lstStyle/>
        <a:p>
          <a:endParaRPr lang="zh-CN" altLang="en-US"/>
        </a:p>
      </dgm:t>
    </dgm:pt>
    <dgm:pt modelId="{523B5A40-6C88-4E7B-8370-BC3BAD908198}">
      <dgm:prSet phldrT="[文本]" custT="1">
        <dgm:style>
          <a:lnRef idx="1">
            <a:schemeClr val="accent2"/>
          </a:lnRef>
          <a:fillRef idx="2">
            <a:schemeClr val="accent2"/>
          </a:fillRef>
          <a:effectRef idx="1">
            <a:schemeClr val="accent2"/>
          </a:effectRef>
          <a:fontRef idx="minor">
            <a:schemeClr val="dk1"/>
          </a:fontRef>
        </dgm:style>
      </dgm:prSet>
      <dgm:spPr/>
      <dgm:t>
        <a:bodyPr/>
        <a:lstStyle/>
        <a:p>
          <a:pPr>
            <a:spcAft>
              <a:spcPts val="0"/>
            </a:spcAft>
          </a:pPr>
          <a:r>
            <a:rPr lang="zh-CN" altLang="en-US" sz="1600" b="1" dirty="0">
              <a:latin typeface="微软雅黑" panose="020B0503020204020204" pitchFamily="34" charset="-122"/>
              <a:ea typeface="微软雅黑" panose="020B0503020204020204" pitchFamily="34" charset="-122"/>
            </a:rPr>
            <a:t>各层之间是独立的。</a:t>
          </a:r>
        </a:p>
        <a:p>
          <a:pPr>
            <a:spcAft>
              <a:spcPts val="0"/>
            </a:spcAft>
          </a:pPr>
          <a:r>
            <a:rPr lang="zh-CN" altLang="en-US" sz="1600" b="1" dirty="0">
              <a:latin typeface="微软雅黑" panose="020B0503020204020204" pitchFamily="34" charset="-122"/>
              <a:ea typeface="微软雅黑" panose="020B0503020204020204" pitchFamily="34" charset="-122"/>
            </a:rPr>
            <a:t>灵活性好。</a:t>
          </a:r>
        </a:p>
        <a:p>
          <a:pPr>
            <a:spcAft>
              <a:spcPts val="0"/>
            </a:spcAft>
          </a:pPr>
          <a:r>
            <a:rPr lang="zh-CN" altLang="en-US" sz="1600" b="1" dirty="0">
              <a:latin typeface="微软雅黑" panose="020B0503020204020204" pitchFamily="34" charset="-122"/>
              <a:ea typeface="微软雅黑" panose="020B0503020204020204" pitchFamily="34" charset="-122"/>
            </a:rPr>
            <a:t>结构上可分割开。</a:t>
          </a:r>
        </a:p>
        <a:p>
          <a:pPr>
            <a:spcAft>
              <a:spcPts val="0"/>
            </a:spcAft>
          </a:pPr>
          <a:r>
            <a:rPr lang="zh-CN" altLang="en-US" sz="1600" b="1" dirty="0">
              <a:latin typeface="微软雅黑" panose="020B0503020204020204" pitchFamily="34" charset="-122"/>
              <a:ea typeface="微软雅黑" panose="020B0503020204020204" pitchFamily="34" charset="-122"/>
            </a:rPr>
            <a:t>易于实现和维护</a:t>
          </a:r>
        </a:p>
        <a:p>
          <a:pPr>
            <a:spcAft>
              <a:spcPts val="0"/>
            </a:spcAft>
          </a:pPr>
          <a:r>
            <a:rPr lang="zh-CN" altLang="en-US" sz="1600" b="1" dirty="0">
              <a:latin typeface="微软雅黑" panose="020B0503020204020204" pitchFamily="34" charset="-122"/>
              <a:ea typeface="微软雅黑" panose="020B0503020204020204" pitchFamily="34" charset="-122"/>
            </a:rPr>
            <a:t>能促进标准化工作。</a:t>
          </a:r>
        </a:p>
      </dgm:t>
    </dgm:pt>
    <dgm:pt modelId="{4A6FE152-9E61-4CEC-9BC4-79E3A424C0D2}" type="par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2A612B14-1FE9-4940-AD60-58D8C13C2F37}" type="sibTrans" cxnId="{BFA2CA4B-6F60-4BAC-85D0-D17D13261D45}">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6CC4F9-16E2-4572-BF0F-2D71D193110F}">
      <dgm:prSet phldrT="[文本]"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zh-CN" altLang="en-US" sz="1600" b="1" dirty="0">
              <a:latin typeface="微软雅黑" panose="020B0503020204020204" pitchFamily="34" charset="-122"/>
              <a:ea typeface="微软雅黑" panose="020B0503020204020204" pitchFamily="34" charset="-122"/>
            </a:rPr>
            <a:t>有些功能会重复出现，因而产生了额外开销。</a:t>
          </a:r>
          <a:endParaRPr lang="en-US" altLang="zh-CN" sz="1600" b="1" dirty="0">
            <a:latin typeface="微软雅黑" panose="020B0503020204020204" pitchFamily="34" charset="-122"/>
            <a:ea typeface="微软雅黑" panose="020B0503020204020204" pitchFamily="34" charset="-122"/>
          </a:endParaRPr>
        </a:p>
      </dgm:t>
    </dgm:pt>
    <dgm:pt modelId="{75873D7D-8229-4A50-B8B3-9C809F5F9F2A}" type="par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297ADB0-BFEE-4AB3-8D8E-293AD20CC74C}" type="sibTrans" cxnId="{52A72C25-C9F8-4E42-AFAE-C29F4D9B1539}">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B7A98D8-A946-4532-B8CF-383D1065D29C}" type="pres">
      <dgm:prSet presAssocID="{85D5085E-9A19-4AAD-9799-233066D76354}" presName="Name0" presStyleCnt="0">
        <dgm:presLayoutVars>
          <dgm:chMax val="2"/>
          <dgm:chPref val="2"/>
          <dgm:dir/>
          <dgm:animOne/>
          <dgm:resizeHandles val="exact"/>
        </dgm:presLayoutVars>
      </dgm:prSet>
      <dgm:spPr/>
    </dgm:pt>
    <dgm:pt modelId="{A6333D2C-A9D6-4FB9-868E-7A2772597538}" type="pres">
      <dgm:prSet presAssocID="{85D5085E-9A19-4AAD-9799-233066D76354}" presName="Background" presStyleLbl="bgImgPlace1" presStyleIdx="0" presStyleCnt="1" custScaleX="150969"/>
      <dgm:spPr>
        <a:solidFill>
          <a:schemeClr val="tx2">
            <a:lumMod val="40000"/>
            <a:lumOff val="60000"/>
          </a:schemeClr>
        </a:solidFill>
      </dgm:spPr>
    </dgm:pt>
    <dgm:pt modelId="{9F411F94-BA29-40FB-AB99-7CD7DB1CFA05}" type="pres">
      <dgm:prSet presAssocID="{85D5085E-9A19-4AAD-9799-233066D76354}" presName="ParentText1" presStyleLbl="revTx" presStyleIdx="0" presStyleCnt="2" custScaleX="116801" custLinFactNeighborX="-19358" custLinFactNeighborY="-2168">
        <dgm:presLayoutVars>
          <dgm:chMax val="0"/>
          <dgm:chPref val="0"/>
          <dgm:bulletEnabled val="1"/>
        </dgm:presLayoutVars>
      </dgm:prSet>
      <dgm:spPr/>
    </dgm:pt>
    <dgm:pt modelId="{CB7DDDF6-2C8B-4B30-A06C-1EA5DB141FBA}" type="pres">
      <dgm:prSet presAssocID="{85D5085E-9A19-4AAD-9799-233066D76354}" presName="ParentText2" presStyleLbl="revTx" presStyleIdx="1" presStyleCnt="2" custScaleX="124196" custLinFactNeighborX="20121" custLinFactNeighborY="-2285">
        <dgm:presLayoutVars>
          <dgm:chMax val="0"/>
          <dgm:chPref val="0"/>
          <dgm:bulletEnabled val="1"/>
        </dgm:presLayoutVars>
      </dgm:prSet>
      <dgm:spPr/>
    </dgm:pt>
    <dgm:pt modelId="{DF706164-FCCA-4F26-8B31-EABB82ABC165}" type="pres">
      <dgm:prSet presAssocID="{85D5085E-9A19-4AAD-9799-233066D76354}" presName="Plus" presStyleLbl="alignNode1" presStyleIdx="0" presStyleCnt="2" custLinFactX="-23859" custLinFactNeighborX="-100000"/>
      <dgm:spPr>
        <a:solidFill>
          <a:srgbClr val="990033"/>
        </a:solidFill>
        <a:ln>
          <a:solidFill>
            <a:srgbClr val="990033"/>
          </a:solidFill>
        </a:ln>
      </dgm:spPr>
    </dgm:pt>
    <dgm:pt modelId="{93B3F9F7-5DFA-451D-8AF0-C886EF2184F0}" type="pres">
      <dgm:prSet presAssocID="{85D5085E-9A19-4AAD-9799-233066D76354}" presName="Minus" presStyleLbl="alignNode1" presStyleIdx="1" presStyleCnt="2" custLinFactX="55058" custLinFactNeighborX="100000" custLinFactNeighborY="-7605"/>
      <dgm:spPr>
        <a:solidFill>
          <a:srgbClr val="000099"/>
        </a:solidFill>
        <a:ln>
          <a:noFill/>
        </a:ln>
      </dgm:spPr>
    </dgm:pt>
    <dgm:pt modelId="{5CF821AC-F873-42D9-B901-FF50109FC337}" type="pres">
      <dgm:prSet presAssocID="{85D5085E-9A19-4AAD-9799-233066D76354}" presName="Divider" presStyleLbl="parChTrans1D1" presStyleIdx="0" presStyleCnt="1" custLinFactX="-2600000" custLinFactNeighborX="-2663013"/>
      <dgm:spPr>
        <a:ln>
          <a:solidFill>
            <a:srgbClr val="000099"/>
          </a:solidFill>
        </a:ln>
      </dgm:spPr>
    </dgm:pt>
  </dgm:ptLst>
  <dgm:cxnLst>
    <dgm:cxn modelId="{81865607-0674-4603-A3A6-09E5AD6F0586}" type="presOf" srcId="{906CC4F9-16E2-4572-BF0F-2D71D193110F}" destId="{CB7DDDF6-2C8B-4B30-A06C-1EA5DB141FBA}" srcOrd="0" destOrd="0" presId="urn:microsoft.com/office/officeart/2009/3/layout/PlusandMinus"/>
    <dgm:cxn modelId="{52A72C25-C9F8-4E42-AFAE-C29F4D9B1539}" srcId="{85D5085E-9A19-4AAD-9799-233066D76354}" destId="{906CC4F9-16E2-4572-BF0F-2D71D193110F}" srcOrd="1" destOrd="0" parTransId="{75873D7D-8229-4A50-B8B3-9C809F5F9F2A}" sibTransId="{D297ADB0-BFEE-4AB3-8D8E-293AD20CC74C}"/>
    <dgm:cxn modelId="{7AAB9144-4A68-495A-8801-2CD716BEDFA8}" type="presOf" srcId="{85D5085E-9A19-4AAD-9799-233066D76354}" destId="{FB7A98D8-A946-4532-B8CF-383D1065D29C}" srcOrd="0" destOrd="0" presId="urn:microsoft.com/office/officeart/2009/3/layout/PlusandMinus"/>
    <dgm:cxn modelId="{BFA2CA4B-6F60-4BAC-85D0-D17D13261D45}" srcId="{85D5085E-9A19-4AAD-9799-233066D76354}" destId="{523B5A40-6C88-4E7B-8370-BC3BAD908198}" srcOrd="0" destOrd="0" parTransId="{4A6FE152-9E61-4CEC-9BC4-79E3A424C0D2}" sibTransId="{2A612B14-1FE9-4940-AD60-58D8C13C2F37}"/>
    <dgm:cxn modelId="{5AC6E06F-A631-472E-AFA9-C30A23DB299C}" type="presOf" srcId="{523B5A40-6C88-4E7B-8370-BC3BAD908198}" destId="{9F411F94-BA29-40FB-AB99-7CD7DB1CFA05}" srcOrd="0" destOrd="0" presId="urn:microsoft.com/office/officeart/2009/3/layout/PlusandMinus"/>
    <dgm:cxn modelId="{198F1FA8-C2DC-4C79-8FB5-400F5A2031D1}" type="presParOf" srcId="{FB7A98D8-A946-4532-B8CF-383D1065D29C}" destId="{A6333D2C-A9D6-4FB9-868E-7A2772597538}" srcOrd="0" destOrd="0" presId="urn:microsoft.com/office/officeart/2009/3/layout/PlusandMinus"/>
    <dgm:cxn modelId="{D39A9186-8136-4A30-9BD4-6D6C0D9B60F6}" type="presParOf" srcId="{FB7A98D8-A946-4532-B8CF-383D1065D29C}" destId="{9F411F94-BA29-40FB-AB99-7CD7DB1CFA05}" srcOrd="1" destOrd="0" presId="urn:microsoft.com/office/officeart/2009/3/layout/PlusandMinus"/>
    <dgm:cxn modelId="{0F3B0A80-ABDF-4ABB-A19E-A5E7BC4F123D}" type="presParOf" srcId="{FB7A98D8-A946-4532-B8CF-383D1065D29C}" destId="{CB7DDDF6-2C8B-4B30-A06C-1EA5DB141FBA}" srcOrd="2" destOrd="0" presId="urn:microsoft.com/office/officeart/2009/3/layout/PlusandMinus"/>
    <dgm:cxn modelId="{CD5B3F22-708A-45DE-9F16-756F0125D6EA}" type="presParOf" srcId="{FB7A98D8-A946-4532-B8CF-383D1065D29C}" destId="{DF706164-FCCA-4F26-8B31-EABB82ABC165}" srcOrd="3" destOrd="0" presId="urn:microsoft.com/office/officeart/2009/3/layout/PlusandMinus"/>
    <dgm:cxn modelId="{41EC7F81-3328-4F59-87CF-A911907C770F}" type="presParOf" srcId="{FB7A98D8-A946-4532-B8CF-383D1065D29C}" destId="{93B3F9F7-5DFA-451D-8AF0-C886EF2184F0}" srcOrd="4" destOrd="0" presId="urn:microsoft.com/office/officeart/2009/3/layout/PlusandMinus"/>
    <dgm:cxn modelId="{CA9219E9-39F0-4799-A64D-1DDA4049B332}" type="presParOf" srcId="{FB7A98D8-A946-4532-B8CF-383D1065D29C}" destId="{5CF821AC-F873-42D9-B901-FF50109FC337}" srcOrd="5" destOrd="0" presId="urn:microsoft.com/office/officeart/2009/3/layout/PlusandMinu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 loCatId="relationship" qsTypeId="urn:microsoft.com/office/officeart/2005/8/quickstyle/simple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type="par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type="sibTrans" cxnId="{3F2313E1-88F4-4D75-80DD-D53E7FA40098}">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其实现保证了能够向上一层提供服务。</a:t>
          </a:r>
        </a:p>
      </dgm:t>
    </dgm:pt>
    <dgm:pt modelId="{50644C00-718E-45C3-8ABB-FFE825DC5B7F}" type="par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type="sibTrans" cxnId="{E2F31064-17B6-4A9F-90F0-643AB7AC015D}">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是“水平的”</a:t>
          </a:r>
        </a:p>
      </dgm:t>
    </dgm:pt>
    <dgm:pt modelId="{21295D08-392E-4BE1-9B14-3F97120CA18B}" type="par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type="sibTrans" cxnId="{4C25B78B-B570-4056-98CA-440F138F90E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type="par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type="sibTrans" cxnId="{B342A0AB-0F65-4C75-907F-2694EA5299E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a:latin typeface="微软雅黑" panose="020B0503020204020204" pitchFamily="34" charset="-122"/>
              <a:ea typeface="微软雅黑" panose="020B0503020204020204" pitchFamily="34" charset="-122"/>
            </a:rPr>
            <a:t>上面的服务用户只能看见服务，无法看见下面的协议。</a:t>
          </a:r>
        </a:p>
      </dgm:t>
    </dgm:pt>
    <dgm:pt modelId="{85967721-5B7F-4D6B-ADDE-3DE6B93A85B9}" type="par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type="sibTrans" cxnId="{E6AC0D9A-182A-4F10-BA90-83D5595123D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type="par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type="sibTrans" cxnId="{98920D84-2D94-4AB0-A8BA-616CE05A6683}">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a:latin typeface="微软雅黑" panose="020B0503020204020204" pitchFamily="34" charset="-122"/>
              <a:ea typeface="微软雅黑" panose="020B0503020204020204" pitchFamily="34" charset="-122"/>
            </a:rPr>
            <a:t>对上面的服务用户是透明的。 </a:t>
          </a:r>
        </a:p>
      </dgm:t>
    </dgm:pt>
    <dgm:pt modelId="{51AD83D2-E860-474C-AB22-849ADFDF4DBE}" type="parTrans" cxnId="{30A3C7D7-737E-45E4-B2EB-EA198C32BC2B}">
      <dgm:prSet/>
      <dgm:spPr/>
      <dgm:t>
        <a:bodyPr/>
        <a:lstStyle/>
        <a:p>
          <a:endParaRPr lang="zh-CN" altLang="en-US"/>
        </a:p>
      </dgm:t>
    </dgm:pt>
    <dgm:pt modelId="{2E1B2228-FB84-45C7-9335-000068211608}" type="sibTrans" cxnId="{30A3C7D7-737E-45E4-B2EB-EA198C32BC2B}">
      <dgm:prSet/>
      <dgm:spPr/>
      <dgm:t>
        <a:bodyPr/>
        <a:lstStyle/>
        <a:p>
          <a:endParaRPr lang="zh-CN" altLang="en-US"/>
        </a:p>
      </dgm:t>
    </dgm:pt>
    <dgm:pt modelId="{796DC1B7-9303-4BF9-ADBA-2F3A2A3FBE6B}">
      <dgm:prSet custT="1"/>
      <dgm:spPr/>
      <dgm:t>
        <a:bodyPr/>
        <a:lstStyle/>
        <a:p>
          <a:pPr algn="l"/>
          <a:r>
            <a:rPr lang="zh-CN" altLang="en-US" sz="1400" b="1" dirty="0">
              <a:latin typeface="微软雅黑" panose="020B0503020204020204" pitchFamily="34" charset="-122"/>
              <a:ea typeface="微软雅黑" panose="020B0503020204020204" pitchFamily="34" charset="-122"/>
            </a:rPr>
            <a:t>是“垂直的”</a:t>
          </a:r>
        </a:p>
      </dgm:t>
    </dgm:pt>
    <dgm:pt modelId="{81F2FDAA-970B-4BD0-9CE1-4DD499C666F7}" type="parTrans" cxnId="{EEB84225-CB6C-4BAC-B1AF-19A26231A51D}">
      <dgm:prSet/>
      <dgm:spPr/>
      <dgm:t>
        <a:bodyPr/>
        <a:lstStyle/>
        <a:p>
          <a:endParaRPr lang="zh-CN" altLang="en-US"/>
        </a:p>
      </dgm:t>
    </dgm:pt>
    <dgm:pt modelId="{5EDF14EE-9165-40CE-AECD-1659094E2CA3}" type="sibTrans" cxnId="{EEB84225-CB6C-4BAC-B1AF-19A26231A51D}">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pt>
    <dgm:pt modelId="{F20CB88D-283A-40E6-969B-F760513B269C}" type="pres">
      <dgm:prSet presAssocID="{0DA5C5DE-6D17-4EDE-B920-CE5FB3D41ABA}" presName="root" presStyleCnt="0"/>
      <dgm:spPr/>
    </dgm:pt>
    <dgm:pt modelId="{16E92C0E-1962-4079-9E86-E1F4B29DC174}" type="pres">
      <dgm:prSet presAssocID="{0DA5C5DE-6D17-4EDE-B920-CE5FB3D41ABA}" presName="rootComposite" presStyleCnt="0"/>
      <dgm:spPr/>
    </dgm:pt>
    <dgm:pt modelId="{880F44A1-54FE-446F-9390-56E51903722C}" type="pres">
      <dgm:prSet presAssocID="{0DA5C5DE-6D17-4EDE-B920-CE5FB3D41ABA}" presName="rootText" presStyleLbl="node1" presStyleIdx="0" presStyleCnt="2" custLinFactNeighborX="-58298"/>
      <dgm:spPr/>
    </dgm:pt>
    <dgm:pt modelId="{804607B6-F4FB-4B08-9326-1AA34A273A5D}" type="pres">
      <dgm:prSet presAssocID="{0DA5C5DE-6D17-4EDE-B920-CE5FB3D41ABA}" presName="rootConnector" presStyleLbl="node1" presStyleIdx="0" presStyleCnt="2"/>
      <dgm:spPr/>
    </dgm:pt>
    <dgm:pt modelId="{4DA6A816-DA95-479C-9A39-3F04BD93D8C4}" type="pres">
      <dgm:prSet presAssocID="{0DA5C5DE-6D17-4EDE-B920-CE5FB3D41ABA}" presName="childShape" presStyleCnt="0"/>
      <dgm:spPr/>
    </dgm:pt>
    <dgm:pt modelId="{5F5FD024-96B9-4927-9522-4793C366CCDF}" type="pres">
      <dgm:prSet presAssocID="{50644C00-718E-45C3-8ABB-FFE825DC5B7F}" presName="Name13" presStyleLbl="parChTrans1D2" presStyleIdx="0" presStyleCnt="6"/>
      <dgm:spPr/>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pt>
    <dgm:pt modelId="{D504C716-6CF6-4108-8639-E75778C37519}" type="pres">
      <dgm:prSet presAssocID="{51AD83D2-E860-474C-AB22-849ADFDF4DBE}" presName="Name13" presStyleLbl="parChTrans1D2" presStyleIdx="1" presStyleCnt="6"/>
      <dgm:spPr/>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pt>
    <dgm:pt modelId="{9164C2E8-A8A5-4BDA-B5B7-3599D5C7C4A2}" type="pres">
      <dgm:prSet presAssocID="{21295D08-392E-4BE1-9B14-3F97120CA18B}" presName="Name13" presStyleLbl="parChTrans1D2" presStyleIdx="2" presStyleCnt="6"/>
      <dgm:spPr/>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pt>
    <dgm:pt modelId="{172420C5-C642-4E23-8BCE-E82694121490}" type="pres">
      <dgm:prSet presAssocID="{FDE9353F-F89B-4F97-ADC5-22417B99EEF5}" presName="root" presStyleCnt="0"/>
      <dgm:spPr/>
    </dgm:pt>
    <dgm:pt modelId="{34B83B97-08FF-4DC6-919D-1C8742B7576A}" type="pres">
      <dgm:prSet presAssocID="{FDE9353F-F89B-4F97-ADC5-22417B99EEF5}" presName="rootComposite" presStyleCnt="0"/>
      <dgm:spPr/>
    </dgm:pt>
    <dgm:pt modelId="{CF6D9EBE-6D4F-45DB-B63C-66E318350665}" type="pres">
      <dgm:prSet presAssocID="{FDE9353F-F89B-4F97-ADC5-22417B99EEF5}" presName="rootText" presStyleLbl="node1" presStyleIdx="1" presStyleCnt="2"/>
      <dgm:spPr/>
    </dgm:pt>
    <dgm:pt modelId="{FFFA6021-95BD-4804-A726-42B6E8065B83}" type="pres">
      <dgm:prSet presAssocID="{FDE9353F-F89B-4F97-ADC5-22417B99EEF5}" presName="rootConnector" presStyleLbl="node1" presStyleIdx="1" presStyleCnt="2"/>
      <dgm:spPr/>
    </dgm:pt>
    <dgm:pt modelId="{ABF0D8E4-5E93-4122-950B-0287C64E7E00}" type="pres">
      <dgm:prSet presAssocID="{FDE9353F-F89B-4F97-ADC5-22417B99EEF5}" presName="childShape" presStyleCnt="0"/>
      <dgm:spPr/>
    </dgm:pt>
    <dgm:pt modelId="{D73DB642-839F-46E4-BEFB-357122DA8B2A}" type="pres">
      <dgm:prSet presAssocID="{730A02EE-39C4-4F26-9573-658C50E91867}" presName="Name13" presStyleLbl="parChTrans1D2" presStyleIdx="3" presStyleCnt="6"/>
      <dgm:spPr/>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pt>
    <dgm:pt modelId="{C7786CBF-29A7-4F46-ACE1-BFAF2ED2906F}" type="pres">
      <dgm:prSet presAssocID="{85967721-5B7F-4D6B-ADDE-3DE6B93A85B9}" presName="Name13" presStyleLbl="parChTrans1D2" presStyleIdx="4" presStyleCnt="6"/>
      <dgm:spPr/>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pt>
    <dgm:pt modelId="{55CE1C91-58A7-4FD4-86EE-26622EF07DF3}" type="pres">
      <dgm:prSet presAssocID="{81F2FDAA-970B-4BD0-9CE1-4DD499C666F7}" presName="Name13" presStyleLbl="parChTrans1D2" presStyleIdx="5" presStyleCnt="6"/>
      <dgm:spPr/>
    </dgm:pt>
    <dgm:pt modelId="{2747B9FB-319E-4006-A500-0E79D539374F}" type="pres">
      <dgm:prSet presAssocID="{796DC1B7-9303-4BF9-ADBA-2F3A2A3FBE6B}" presName="childText" presStyleLbl="bgAcc1" presStyleIdx="5" presStyleCnt="6" custScaleX="378194" custLinFactNeighborX="13673">
        <dgm:presLayoutVars>
          <dgm:bulletEnabled val="1"/>
        </dgm:presLayoutVars>
      </dgm:prSet>
      <dgm:spPr/>
    </dgm:pt>
  </dgm:ptLst>
  <dgm:cxnLst>
    <dgm:cxn modelId="{EEB84225-CB6C-4BAC-B1AF-19A26231A51D}" srcId="{FDE9353F-F89B-4F97-ADC5-22417B99EEF5}" destId="{796DC1B7-9303-4BF9-ADBA-2F3A2A3FBE6B}" srcOrd="2" destOrd="0" parTransId="{81F2FDAA-970B-4BD0-9CE1-4DD499C666F7}" sibTransId="{5EDF14EE-9165-40CE-AECD-1659094E2CA3}"/>
    <dgm:cxn modelId="{429E032C-5CA4-4CE2-ABDA-A9D54787265E}" type="presOf" srcId="{50644C00-718E-45C3-8ABB-FFE825DC5B7F}" destId="{5F5FD024-96B9-4927-9522-4793C366CCDF}" srcOrd="0" destOrd="0" presId="urn:microsoft.com/office/officeart/2005/8/layout/hierarchy3"/>
    <dgm:cxn modelId="{E2F31064-17B6-4A9F-90F0-643AB7AC015D}" srcId="{0DA5C5DE-6D17-4EDE-B920-CE5FB3D41ABA}" destId="{85ACDDF9-B7B9-4AE3-AEFD-342A1ED3FDD3}" srcOrd="0" destOrd="0" parTransId="{50644C00-718E-45C3-8ABB-FFE825DC5B7F}" sibTransId="{EE9E075A-BD56-47AA-9D15-0D4E098D5773}"/>
    <dgm:cxn modelId="{11C7D167-428D-489B-81C5-0A60BAB5E04E}" type="presOf" srcId="{4994F04D-6077-4FB2-937D-03324B9DAB34}" destId="{220E4BB7-E5A6-4374-B95C-9515D05C4860}" srcOrd="0" destOrd="0" presId="urn:microsoft.com/office/officeart/2005/8/layout/hierarchy3"/>
    <dgm:cxn modelId="{6D5D1C6F-7B2D-4E31-A697-53DA47EE9776}" type="presOf" srcId="{0DA5C5DE-6D17-4EDE-B920-CE5FB3D41ABA}" destId="{880F44A1-54FE-446F-9390-56E51903722C}" srcOrd="0" destOrd="0" presId="urn:microsoft.com/office/officeart/2005/8/layout/hierarchy3"/>
    <dgm:cxn modelId="{D27BD678-416C-4308-A85E-350536D97DD6}" type="presOf" srcId="{81F2FDAA-970B-4BD0-9CE1-4DD499C666F7}" destId="{55CE1C91-58A7-4FD4-86EE-26622EF07DF3}" srcOrd="0" destOrd="0" presId="urn:microsoft.com/office/officeart/2005/8/layout/hierarchy3"/>
    <dgm:cxn modelId="{EFA62D59-6CC5-4E3F-AEA4-3141D3C610F5}" type="presOf" srcId="{FDE9353F-F89B-4F97-ADC5-22417B99EEF5}" destId="{CF6D9EBE-6D4F-45DB-B63C-66E318350665}" srcOrd="0" destOrd="0" presId="urn:microsoft.com/office/officeart/2005/8/layout/hierarchy3"/>
    <dgm:cxn modelId="{19DBB079-643A-4F69-A2F1-98B8FBFA7B0E}" type="presOf" srcId="{85967721-5B7F-4D6B-ADDE-3DE6B93A85B9}" destId="{C7786CBF-29A7-4F46-ACE1-BFAF2ED2906F}" srcOrd="0" destOrd="0" presId="urn:microsoft.com/office/officeart/2005/8/layout/hierarchy3"/>
    <dgm:cxn modelId="{B431FE79-1E9F-4A89-B761-7DCF3F7BBA25}" type="presOf" srcId="{5E148EBF-2EB5-487C-A84A-08998CD76BB7}" destId="{08A735DB-4E1F-4605-8178-66A449AC1BB2}" srcOrd="0" destOrd="0" presId="urn:microsoft.com/office/officeart/2005/8/layout/hierarchy3"/>
    <dgm:cxn modelId="{6E76387C-082B-4C1A-BAF0-5C6D342ECFFE}" type="presOf" srcId="{796DC1B7-9303-4BF9-ADBA-2F3A2A3FBE6B}" destId="{2747B9FB-319E-4006-A500-0E79D539374F}" srcOrd="0" destOrd="0" presId="urn:microsoft.com/office/officeart/2005/8/layout/hierarchy3"/>
    <dgm:cxn modelId="{98920D84-2D94-4AB0-A8BA-616CE05A6683}" srcId="{4994F04D-6077-4FB2-937D-03324B9DAB34}" destId="{FDE9353F-F89B-4F97-ADC5-22417B99EEF5}" srcOrd="1" destOrd="0" parTransId="{B2C123C1-4D4A-4AFA-AAC7-499F5F557CA3}" sibTransId="{F5F63407-A2E4-4341-BE61-AC23ED700CB0}"/>
    <dgm:cxn modelId="{4C25B78B-B570-4056-98CA-440F138F90E1}" srcId="{0DA5C5DE-6D17-4EDE-B920-CE5FB3D41ABA}" destId="{5E148EBF-2EB5-487C-A84A-08998CD76BB7}" srcOrd="2" destOrd="0" parTransId="{21295D08-392E-4BE1-9B14-3F97120CA18B}" sibTransId="{76AFDFB6-ED54-46D5-B15F-407D349B5792}"/>
    <dgm:cxn modelId="{C3F2CC92-97D8-4C8F-BAE2-1F1ECD649BD4}" type="presOf" srcId="{85ACDDF9-B7B9-4AE3-AEFD-342A1ED3FDD3}" destId="{8271D559-F991-45A8-861F-E02D43E73A7A}" srcOrd="0" destOrd="0" presId="urn:microsoft.com/office/officeart/2005/8/layout/hierarchy3"/>
    <dgm:cxn modelId="{0B5C2F94-404E-47DB-B678-7B4A9D8702F3}" type="presOf" srcId="{0DA5C5DE-6D17-4EDE-B920-CE5FB3D41ABA}" destId="{804607B6-F4FB-4B08-9326-1AA34A273A5D}" srcOrd="1" destOrd="0" presId="urn:microsoft.com/office/officeart/2005/8/layout/hierarchy3"/>
    <dgm:cxn modelId="{E6AC0D9A-182A-4F10-BA90-83D5595123D1}" srcId="{FDE9353F-F89B-4F97-ADC5-22417B99EEF5}" destId="{DD4BC036-F4FD-462C-907D-B7F6B229CCE6}" srcOrd="1" destOrd="0" parTransId="{85967721-5B7F-4D6B-ADDE-3DE6B93A85B9}" sibTransId="{4DE26604-E6BC-447F-9C0B-6472723CCE81}"/>
    <dgm:cxn modelId="{561A719E-D6CC-459B-9EF3-F609B63F1D4E}" type="presOf" srcId="{DD4BC036-F4FD-462C-907D-B7F6B229CCE6}" destId="{D4FAB220-39C0-4BB8-B879-AEB1A16B7CDC}" srcOrd="0" destOrd="0" presId="urn:microsoft.com/office/officeart/2005/8/layout/hierarchy3"/>
    <dgm:cxn modelId="{B342A0AB-0F65-4C75-907F-2694EA5299EC}" srcId="{FDE9353F-F89B-4F97-ADC5-22417B99EEF5}" destId="{D4E06A52-91F5-4177-AA54-D298036A0598}" srcOrd="0" destOrd="0" parTransId="{730A02EE-39C4-4F26-9573-658C50E91867}" sibTransId="{8E8D6502-6A43-42CC-86CF-1ACBA7051209}"/>
    <dgm:cxn modelId="{8CECFFAC-0125-483E-B460-F62B0965C1A0}" type="presOf" srcId="{51AD83D2-E860-474C-AB22-849ADFDF4DBE}" destId="{D504C716-6CF6-4108-8639-E75778C37519}" srcOrd="0" destOrd="0" presId="urn:microsoft.com/office/officeart/2005/8/layout/hierarchy3"/>
    <dgm:cxn modelId="{3FBBBCB0-EDA8-41DA-B8BD-9E1C22727D88}" type="presOf" srcId="{730A02EE-39C4-4F26-9573-658C50E91867}" destId="{D73DB642-839F-46E4-BEFB-357122DA8B2A}" srcOrd="0" destOrd="0" presId="urn:microsoft.com/office/officeart/2005/8/layout/hierarchy3"/>
    <dgm:cxn modelId="{53ED03CC-F042-4EAD-AEC3-6DF8D6C596EE}" type="presOf" srcId="{D4E06A52-91F5-4177-AA54-D298036A0598}" destId="{366E8205-074B-465F-84D3-7E9C2A4B087A}" srcOrd="0" destOrd="0" presId="urn:microsoft.com/office/officeart/2005/8/layout/hierarchy3"/>
    <dgm:cxn modelId="{30A3C7D7-737E-45E4-B2EB-EA198C32BC2B}" srcId="{0DA5C5DE-6D17-4EDE-B920-CE5FB3D41ABA}" destId="{1621BA61-E464-4E81-97EC-EDA49E7881F8}" srcOrd="1" destOrd="0" parTransId="{51AD83D2-E860-474C-AB22-849ADFDF4DBE}" sibTransId="{2E1B2228-FB84-45C7-9335-000068211608}"/>
    <dgm:cxn modelId="{3F2313E1-88F4-4D75-80DD-D53E7FA40098}" srcId="{4994F04D-6077-4FB2-937D-03324B9DAB34}" destId="{0DA5C5DE-6D17-4EDE-B920-CE5FB3D41ABA}" srcOrd="0" destOrd="0" parTransId="{28418661-558A-435A-8A4F-56BB2E6D2A79}" sibTransId="{3B7799A1-52B3-4216-A827-D62622C7BECB}"/>
    <dgm:cxn modelId="{E51745E3-753D-4294-9A56-14DE5D0AF141}" type="presOf" srcId="{21295D08-392E-4BE1-9B14-3F97120CA18B}" destId="{9164C2E8-A8A5-4BDA-B5B7-3599D5C7C4A2}" srcOrd="0" destOrd="0" presId="urn:microsoft.com/office/officeart/2005/8/layout/hierarchy3"/>
    <dgm:cxn modelId="{2F98EDE6-9660-47D6-AABF-203EC4E4D722}" type="presOf" srcId="{1621BA61-E464-4E81-97EC-EDA49E7881F8}" destId="{B24467C9-0F5C-4007-8028-B7B163F30ADF}" srcOrd="0" destOrd="0" presId="urn:microsoft.com/office/officeart/2005/8/layout/hierarchy3"/>
    <dgm:cxn modelId="{CEF6D1FE-8B92-487F-B25D-97D16645420C}" type="presOf" srcId="{FDE9353F-F89B-4F97-ADC5-22417B99EEF5}" destId="{FFFA6021-95BD-4804-A726-42B6E8065B83}" srcOrd="1" destOrd="0" presId="urn:microsoft.com/office/officeart/2005/8/layout/hierarchy3"/>
    <dgm:cxn modelId="{0EBC80BE-53F5-438D-86FE-F57B0827D7DD}" type="presParOf" srcId="{220E4BB7-E5A6-4374-B95C-9515D05C4860}" destId="{F20CB88D-283A-40E6-969B-F760513B269C}" srcOrd="0" destOrd="0" presId="urn:microsoft.com/office/officeart/2005/8/layout/hierarchy3"/>
    <dgm:cxn modelId="{B53C1762-0E07-4C72-AA06-EFAC8B699700}" type="presParOf" srcId="{F20CB88D-283A-40E6-969B-F760513B269C}" destId="{16E92C0E-1962-4079-9E86-E1F4B29DC174}" srcOrd="0" destOrd="0" presId="urn:microsoft.com/office/officeart/2005/8/layout/hierarchy3"/>
    <dgm:cxn modelId="{45C29D17-CFF2-4E94-A70F-20AF919267ED}" type="presParOf" srcId="{16E92C0E-1962-4079-9E86-E1F4B29DC174}" destId="{880F44A1-54FE-446F-9390-56E51903722C}" srcOrd="0" destOrd="0" presId="urn:microsoft.com/office/officeart/2005/8/layout/hierarchy3"/>
    <dgm:cxn modelId="{0B645A9D-BD61-4503-B84E-156522EC118D}" type="presParOf" srcId="{16E92C0E-1962-4079-9E86-E1F4B29DC174}" destId="{804607B6-F4FB-4B08-9326-1AA34A273A5D}" srcOrd="1" destOrd="0" presId="urn:microsoft.com/office/officeart/2005/8/layout/hierarchy3"/>
    <dgm:cxn modelId="{9B55401E-66D9-4711-B1F2-F2EBD3C4B4B8}" type="presParOf" srcId="{F20CB88D-283A-40E6-969B-F760513B269C}" destId="{4DA6A816-DA95-479C-9A39-3F04BD93D8C4}" srcOrd="1" destOrd="0" presId="urn:microsoft.com/office/officeart/2005/8/layout/hierarchy3"/>
    <dgm:cxn modelId="{5B2AA82A-4D24-48D8-A154-5B97BC59D045}" type="presParOf" srcId="{4DA6A816-DA95-479C-9A39-3F04BD93D8C4}" destId="{5F5FD024-96B9-4927-9522-4793C366CCDF}" srcOrd="0" destOrd="0" presId="urn:microsoft.com/office/officeart/2005/8/layout/hierarchy3"/>
    <dgm:cxn modelId="{639EF7CC-298A-4D73-8FE1-56FBD4676B4E}" type="presParOf" srcId="{4DA6A816-DA95-479C-9A39-3F04BD93D8C4}" destId="{8271D559-F991-45A8-861F-E02D43E73A7A}" srcOrd="1" destOrd="0" presId="urn:microsoft.com/office/officeart/2005/8/layout/hierarchy3"/>
    <dgm:cxn modelId="{A840F6A9-5E93-44DB-B6F7-1213903729E3}" type="presParOf" srcId="{4DA6A816-DA95-479C-9A39-3F04BD93D8C4}" destId="{D504C716-6CF6-4108-8639-E75778C37519}" srcOrd="2" destOrd="0" presId="urn:microsoft.com/office/officeart/2005/8/layout/hierarchy3"/>
    <dgm:cxn modelId="{C9702349-9912-40C9-BE52-19E991F9BB01}" type="presParOf" srcId="{4DA6A816-DA95-479C-9A39-3F04BD93D8C4}" destId="{B24467C9-0F5C-4007-8028-B7B163F30ADF}" srcOrd="3" destOrd="0" presId="urn:microsoft.com/office/officeart/2005/8/layout/hierarchy3"/>
    <dgm:cxn modelId="{41E5E31A-D04C-4C7E-8330-AF99F5C0860E}" type="presParOf" srcId="{4DA6A816-DA95-479C-9A39-3F04BD93D8C4}" destId="{9164C2E8-A8A5-4BDA-B5B7-3599D5C7C4A2}" srcOrd="4" destOrd="0" presId="urn:microsoft.com/office/officeart/2005/8/layout/hierarchy3"/>
    <dgm:cxn modelId="{DB6D0EC9-6402-484A-836E-FC7D5DE53260}" type="presParOf" srcId="{4DA6A816-DA95-479C-9A39-3F04BD93D8C4}" destId="{08A735DB-4E1F-4605-8178-66A449AC1BB2}" srcOrd="5" destOrd="0" presId="urn:microsoft.com/office/officeart/2005/8/layout/hierarchy3"/>
    <dgm:cxn modelId="{64922071-3669-4F75-97C5-2D85F6B1332A}" type="presParOf" srcId="{220E4BB7-E5A6-4374-B95C-9515D05C4860}" destId="{172420C5-C642-4E23-8BCE-E82694121490}" srcOrd="1" destOrd="0" presId="urn:microsoft.com/office/officeart/2005/8/layout/hierarchy3"/>
    <dgm:cxn modelId="{6B56C3C5-7728-44C3-B4E8-E23CFA59848C}" type="presParOf" srcId="{172420C5-C642-4E23-8BCE-E82694121490}" destId="{34B83B97-08FF-4DC6-919D-1C8742B7576A}" srcOrd="0" destOrd="0" presId="urn:microsoft.com/office/officeart/2005/8/layout/hierarchy3"/>
    <dgm:cxn modelId="{C2AFBC1A-9879-4F2D-B895-A4CC0AF54F80}" type="presParOf" srcId="{34B83B97-08FF-4DC6-919D-1C8742B7576A}" destId="{CF6D9EBE-6D4F-45DB-B63C-66E318350665}" srcOrd="0" destOrd="0" presId="urn:microsoft.com/office/officeart/2005/8/layout/hierarchy3"/>
    <dgm:cxn modelId="{50B1E573-69A7-4817-9860-A7C98AE9FDC6}" type="presParOf" srcId="{34B83B97-08FF-4DC6-919D-1C8742B7576A}" destId="{FFFA6021-95BD-4804-A726-42B6E8065B83}" srcOrd="1" destOrd="0" presId="urn:microsoft.com/office/officeart/2005/8/layout/hierarchy3"/>
    <dgm:cxn modelId="{5508B303-66A0-414A-BCD8-3EFD071C8919}" type="presParOf" srcId="{172420C5-C642-4E23-8BCE-E82694121490}" destId="{ABF0D8E4-5E93-4122-950B-0287C64E7E00}" srcOrd="1" destOrd="0" presId="urn:microsoft.com/office/officeart/2005/8/layout/hierarchy3"/>
    <dgm:cxn modelId="{F438FCBD-493B-4D53-8F94-D57FC7103C1A}" type="presParOf" srcId="{ABF0D8E4-5E93-4122-950B-0287C64E7E00}" destId="{D73DB642-839F-46E4-BEFB-357122DA8B2A}" srcOrd="0" destOrd="0" presId="urn:microsoft.com/office/officeart/2005/8/layout/hierarchy3"/>
    <dgm:cxn modelId="{CEE9B681-3E37-410E-A2F7-6B6575EB59D9}" type="presParOf" srcId="{ABF0D8E4-5E93-4122-950B-0287C64E7E00}" destId="{366E8205-074B-465F-84D3-7E9C2A4B087A}" srcOrd="1" destOrd="0" presId="urn:microsoft.com/office/officeart/2005/8/layout/hierarchy3"/>
    <dgm:cxn modelId="{2B89A0CE-F96B-4214-9B34-9CAC6DB90F9C}" type="presParOf" srcId="{ABF0D8E4-5E93-4122-950B-0287C64E7E00}" destId="{C7786CBF-29A7-4F46-ACE1-BFAF2ED2906F}" srcOrd="2" destOrd="0" presId="urn:microsoft.com/office/officeart/2005/8/layout/hierarchy3"/>
    <dgm:cxn modelId="{073634BA-8614-4B4E-B8F4-0AC500241BBE}" type="presParOf" srcId="{ABF0D8E4-5E93-4122-950B-0287C64E7E00}" destId="{D4FAB220-39C0-4BB8-B879-AEB1A16B7CDC}" srcOrd="3" destOrd="0" presId="urn:microsoft.com/office/officeart/2005/8/layout/hierarchy3"/>
    <dgm:cxn modelId="{A7153FBF-73E7-4AF6-ACF0-BE39A09D608D}" type="presParOf" srcId="{ABF0D8E4-5E93-4122-950B-0287C64E7E00}" destId="{55CE1C91-58A7-4FD4-86EE-26622EF07DF3}" srcOrd="4" destOrd="0" presId="urn:microsoft.com/office/officeart/2005/8/layout/hierarchy3"/>
    <dgm:cxn modelId="{19BDD52D-F6AB-4507-8E34-0241641AC8A6}" type="presParOf" srcId="{ABF0D8E4-5E93-4122-950B-0287C64E7E00}" destId="{2747B9FB-319E-4006-A500-0E79D539374F}"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 qsCatId="simple" csTypeId="urn:microsoft.com/office/officeart/2005/8/colors/colorful1#2" csCatId="colorful" phldr="1"/>
      <dgm:spPr/>
    </dgm:pt>
    <dgm:pt modelId="{8A4F00E3-F46A-4CBA-82B2-5A10E450DA39}">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传播病毒</a:t>
          </a:r>
        </a:p>
      </dgm:t>
    </dgm:pt>
    <dgm:pt modelId="{F63FFB52-3939-4213-9316-F1327036C529}" type="par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type="sibTrans" cxnId="{DAEBBFB6-C82D-4C01-9BF5-DD42C1C4BF17}">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窃取：数据，钱财等</a:t>
          </a:r>
        </a:p>
      </dgm:t>
    </dgm:pt>
    <dgm:pt modelId="{940EF993-6126-4520-B05A-6D4B241C30CB}" type="par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type="sibTrans" cxnId="{2775021C-D204-4FE7-A731-4792D5389EAD}">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欺诈</a:t>
          </a:r>
        </a:p>
      </dgm:t>
    </dgm:pt>
    <dgm:pt modelId="{E99CA429-E7B4-4EB5-8DDD-E6592C4B95C3}" type="par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type="sibTrans" cxnId="{C030390E-43E1-40B4-8924-ADAF9AF0BDDE}">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散布谣言</a:t>
          </a:r>
        </a:p>
      </dgm:t>
    </dgm:pt>
    <dgm:pt modelId="{AA55A792-AF04-4098-B181-C38BF0226235}" type="parTrans" cxnId="{B05209F2-E2B6-415B-AAC7-5128F62E2C8E}">
      <dgm:prSet/>
      <dgm:spPr/>
      <dgm:t>
        <a:bodyPr/>
        <a:lstStyle/>
        <a:p>
          <a:pPr algn="l"/>
          <a:endParaRPr lang="zh-CN" altLang="en-US" sz="1600" b="1">
            <a:solidFill>
              <a:schemeClr val="tx1"/>
            </a:solidFill>
          </a:endParaRPr>
        </a:p>
      </dgm:t>
    </dgm:pt>
    <dgm:pt modelId="{13D24FEC-663A-4F2E-8991-319EA99DA20B}" type="sibTrans" cxnId="{B05209F2-E2B6-415B-AAC7-5128F62E2C8E}">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不良信息</a:t>
          </a:r>
        </a:p>
      </dgm:t>
    </dgm:pt>
    <dgm:pt modelId="{18ECF403-4643-451F-AA8F-EAB068A079EE}" type="parTrans" cxnId="{58D8FC51-173E-4B93-9AC0-A73CED98A0F9}">
      <dgm:prSet/>
      <dgm:spPr/>
      <dgm:t>
        <a:bodyPr/>
        <a:lstStyle/>
        <a:p>
          <a:pPr algn="l"/>
          <a:endParaRPr lang="zh-CN" altLang="en-US">
            <a:solidFill>
              <a:schemeClr val="tx1"/>
            </a:solidFill>
          </a:endParaRPr>
        </a:p>
      </dgm:t>
    </dgm:pt>
    <dgm:pt modelId="{E5288AD6-4E26-4FCD-AAA0-B6E8B2F83D76}" type="sibTrans" cxnId="{58D8FC51-173E-4B93-9AC0-A73CED98A0F9}">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a:solidFill>
                <a:schemeClr val="tx1"/>
              </a:solidFill>
              <a:latin typeface="微软雅黑" panose="020B0503020204020204" pitchFamily="34" charset="-122"/>
              <a:ea typeface="微软雅黑" panose="020B0503020204020204" pitchFamily="34" charset="-122"/>
            </a:rPr>
            <a:t>网瘾</a:t>
          </a:r>
        </a:p>
      </dgm:t>
    </dgm:pt>
    <dgm:pt modelId="{AF7CF8DB-9D81-41A4-977C-9BE1758196B4}" type="parTrans" cxnId="{EBFD6E5A-7A20-4CF4-9BB9-8C814639A37B}">
      <dgm:prSet/>
      <dgm:spPr/>
      <dgm:t>
        <a:bodyPr/>
        <a:lstStyle/>
        <a:p>
          <a:endParaRPr lang="zh-CN" altLang="en-US">
            <a:solidFill>
              <a:schemeClr val="tx1"/>
            </a:solidFill>
          </a:endParaRPr>
        </a:p>
      </dgm:t>
    </dgm:pt>
    <dgm:pt modelId="{071806DC-3B9D-4BBE-966F-31C19BC1B5BD}" type="sibTrans" cxnId="{EBFD6E5A-7A20-4CF4-9BB9-8C814639A37B}">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type="parTrans" cxnId="{3B416CD1-15BF-4252-98CA-E9EF29FD84C3}">
      <dgm:prSet/>
      <dgm:spPr/>
      <dgm:t>
        <a:bodyPr/>
        <a:lstStyle/>
        <a:p>
          <a:endParaRPr lang="zh-CN" altLang="en-US">
            <a:solidFill>
              <a:schemeClr val="tx1"/>
            </a:solidFill>
          </a:endParaRPr>
        </a:p>
      </dgm:t>
    </dgm:pt>
    <dgm:pt modelId="{83C14E44-8D8D-4FCB-B967-B8ADA78E25B7}" type="sibTrans" cxnId="{3B416CD1-15BF-4252-98CA-E9EF29FD84C3}">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pt>
  </dgm:ptLst>
  <dgm:cxnLst>
    <dgm:cxn modelId="{C030390E-43E1-40B4-8924-ADAF9AF0BDDE}" srcId="{51D1D430-D996-41E4-BA1B-C6A83F36946C}" destId="{56F9FD42-4583-4A28-8C5F-0BD3A1160431}" srcOrd="4" destOrd="0" parTransId="{E99CA429-E7B4-4EB5-8DDD-E6592C4B95C3}" sibTransId="{80B7C9B3-F9FA-414C-9AB1-BC88F070EAB5}"/>
    <dgm:cxn modelId="{D12F5A0E-DA3A-483A-956B-831121C73948}" type="presOf" srcId="{41CEA816-6376-493D-B9E5-598751467D72}" destId="{AB384311-3D9B-45D7-AAED-45272C0B16D1}"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6AE5EE6D-F77C-48DC-A10F-EAF1E6A3121C}" type="presOf" srcId="{F2D3D92D-8243-45A0-9045-A4D63E6E7F40}" destId="{DD0567C2-639F-4DB2-8F5D-E4A1F0FA8E3D}" srcOrd="0" destOrd="0" presId="urn:microsoft.com/office/officeart/2005/8/layout/vList3#1"/>
    <dgm:cxn modelId="{58D8FC51-173E-4B93-9AC0-A73CED98A0F9}" srcId="{51D1D430-D996-41E4-BA1B-C6A83F36946C}" destId="{31271BEB-9A8A-4822-9836-B74D69D06E6E}" srcOrd="3" destOrd="0" parTransId="{18ECF403-4643-451F-AA8F-EAB068A079EE}" sibTransId="{E5288AD6-4E26-4FCD-AAA0-B6E8B2F83D76}"/>
    <dgm:cxn modelId="{EBFD6E5A-7A20-4CF4-9BB9-8C814639A37B}" srcId="{51D1D430-D996-41E4-BA1B-C6A83F36946C}" destId="{345A0E49-CE9E-42D8-BBD9-5125A1B2C1A0}" srcOrd="5" destOrd="0" parTransId="{AF7CF8DB-9D81-41A4-977C-9BE1758196B4}" sibTransId="{071806DC-3B9D-4BBE-966F-31C19BC1B5BD}"/>
    <dgm:cxn modelId="{8F53B97E-D5C8-45D0-AB49-E9BCA145D685}" type="presOf" srcId="{31271BEB-9A8A-4822-9836-B74D69D06E6E}" destId="{FB7E7170-F4B7-4B0B-9000-4BF0206D9353}" srcOrd="0" destOrd="0" presId="urn:microsoft.com/office/officeart/2005/8/layout/vList3#1"/>
    <dgm:cxn modelId="{F2294D84-630C-47EE-B7EA-88571B5A25B3}" type="presOf" srcId="{39CEBE93-D45D-49EC-B30B-C25BD2F76776}" destId="{32459D94-7759-4D01-B95F-2FAC20F969A3}"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3818B0C2-78AA-4551-9381-4676DEE6C459}" type="presOf" srcId="{56F9FD42-4583-4A28-8C5F-0BD3A1160431}" destId="{C7B6737C-F129-4379-AF97-7E098CF82549}" srcOrd="0" destOrd="0" presId="urn:microsoft.com/office/officeart/2005/8/layout/vList3#1"/>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3B416CD1-15BF-4252-98CA-E9EF29FD84C3}" srcId="{51D1D430-D996-41E4-BA1B-C6A83F36946C}" destId="{41CEA816-6376-493D-B9E5-598751467D72}" srcOrd="6" destOrd="0" parTransId="{55B9415A-8452-48F8-B878-407D67BB953D}" sibTransId="{83C14E44-8D8D-4FCB-B967-B8ADA78E25B7}"/>
    <dgm:cxn modelId="{B05209F2-E2B6-415B-AAC7-5128F62E2C8E}" srcId="{51D1D430-D996-41E4-BA1B-C6A83F36946C}" destId="{39CEBE93-D45D-49EC-B30B-C25BD2F76776}" srcOrd="2" destOrd="0" parTransId="{AA55A792-AF04-4098-B181-C38BF0226235}" sibTransId="{13D24FEC-663A-4F2E-8991-319EA99DA20B}"/>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 loCatId="process" qsTypeId="urn:microsoft.com/office/officeart/2005/8/quickstyle/simple3"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a:latin typeface="微软雅黑" panose="020B0503020204020204" pitchFamily="34" charset="-122"/>
              <a:ea typeface="微软雅黑" panose="020B0503020204020204" pitchFamily="34" charset="-122"/>
            </a:rPr>
            <a:t>从单个网络 </a:t>
          </a:r>
          <a:r>
            <a:rPr lang="en-US" altLang="en-US" sz="1800" b="1" dirty="0">
              <a:latin typeface="微软雅黑" panose="020B0503020204020204" pitchFamily="34" charset="-122"/>
              <a:ea typeface="微软雅黑" panose="020B0503020204020204" pitchFamily="34" charset="-122"/>
            </a:rPr>
            <a:t>ARPANET </a:t>
          </a:r>
          <a:r>
            <a:rPr lang="zh-CN" altLang="en-US" sz="1800" b="1" dirty="0">
              <a:latin typeface="微软雅黑" panose="020B0503020204020204" pitchFamily="34" charset="-122"/>
              <a:ea typeface="微软雅黑" panose="020B0503020204020204" pitchFamily="34" charset="-122"/>
            </a:rPr>
            <a:t>向互联网发展。</a:t>
          </a:r>
        </a:p>
      </dgm:t>
    </dgm:pt>
    <dgm:pt modelId="{8E64C77F-27AA-4FE1-A02F-58BED5B2B53E}" type="par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type="sibTrans" cxnId="{C7815E85-C267-48CA-91E2-39605BCE67C6}">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a:latin typeface="微软雅黑" panose="020B0503020204020204" pitchFamily="34" charset="-122"/>
              <a:ea typeface="微软雅黑" panose="020B0503020204020204" pitchFamily="34" charset="-122"/>
            </a:rPr>
            <a:t>建成了三级结构的互联网 。</a:t>
          </a:r>
        </a:p>
      </dgm:t>
    </dgm:pt>
    <dgm:pt modelId="{2FF9A435-A270-4C54-AB5F-49378E55D42B}" type="par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type="sibTrans" cxnId="{0F47369F-75EF-4875-B4B0-2E8C24B17E83}">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a:solidFill>
                <a:srgbClr val="CC00CC"/>
              </a:solidFill>
              <a:latin typeface="微软雅黑" panose="020B0503020204020204" pitchFamily="34" charset="-122"/>
              <a:ea typeface="微软雅黑" panose="020B0503020204020204" pitchFamily="34" charset="-122"/>
            </a:rPr>
            <a:t>1993 –</a:t>
          </a:r>
          <a:r>
            <a:rPr lang="en-US" altLang="zh-CN" sz="1800" b="1" dirty="0">
              <a:solidFill>
                <a:srgbClr val="CC00CC"/>
              </a:solidFill>
              <a:latin typeface="微软雅黑" panose="020B0503020204020204" pitchFamily="34" charset="-122"/>
              <a:ea typeface="微软雅黑" panose="020B0503020204020204" pitchFamily="34" charset="-122"/>
            </a:rPr>
            <a:t> </a:t>
          </a:r>
          <a:r>
            <a:rPr lang="zh-CN" altLang="en-US" sz="1800" b="1" dirty="0">
              <a:solidFill>
                <a:srgbClr val="CC00CC"/>
              </a:solidFill>
              <a:latin typeface="微软雅黑" panose="020B0503020204020204" pitchFamily="34" charset="-122"/>
              <a:ea typeface="微软雅黑" panose="020B0503020204020204" pitchFamily="34" charset="-122"/>
            </a:rPr>
            <a:t>现在</a:t>
          </a:r>
          <a:endParaRPr lang="en-US" altLang="zh-CN" sz="1800" b="1" dirty="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a:latin typeface="微软雅黑" panose="020B0503020204020204" pitchFamily="34" charset="-122"/>
              <a:ea typeface="微软雅黑" panose="020B0503020204020204" pitchFamily="34" charset="-122"/>
            </a:rPr>
            <a:t>全球范围的多层次</a:t>
          </a:r>
          <a:r>
            <a:rPr lang="en-US" altLang="zh-CN" sz="1800" b="1" dirty="0">
              <a:latin typeface="微软雅黑" panose="020B0503020204020204" pitchFamily="34" charset="-122"/>
              <a:ea typeface="微软雅黑" panose="020B0503020204020204" pitchFamily="34" charset="-122"/>
            </a:rPr>
            <a:t> ISP </a:t>
          </a:r>
          <a:r>
            <a:rPr lang="zh-CN" altLang="zh-CN" sz="1800" b="1" dirty="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type="par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type="sibTrans" cxnId="{9CE56956-FCE7-46CA-BC05-78011787A43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pt>
  </dgm:ptLst>
  <dgm:cxnLst>
    <dgm:cxn modelId="{E8B0EB37-8D4D-4977-B2B1-DC26A74E9347}" type="presOf" srcId="{3DE9E8D6-7943-491A-9523-3E98B8E87243}" destId="{5B567201-BF31-4630-B798-FFEA490F14AC}" srcOrd="0" destOrd="0" presId="urn:microsoft.com/office/officeart/2009/3/layout/StepUpProcess"/>
    <dgm:cxn modelId="{0B00275C-889C-414D-BBDA-840FD43B6E5F}" type="presOf" srcId="{7525BF00-3F15-4D22-873A-D01B4ACE4B0B}" destId="{9606A409-0386-4958-AF71-520045418D02}" srcOrd="0" destOrd="0" presId="urn:microsoft.com/office/officeart/2009/3/layout/StepUpProcess"/>
    <dgm:cxn modelId="{C112CC49-5DBC-4CD3-9E42-3E8414A4E66F}" type="presOf" srcId="{461D3777-5F64-44B8-9B83-5B7FD079F6FA}" destId="{F0C4A08D-D529-4101-B85D-56E13A637234}" srcOrd="0" destOrd="0" presId="urn:microsoft.com/office/officeart/2009/3/layout/StepUpProcess"/>
    <dgm:cxn modelId="{9CE56956-FCE7-46CA-BC05-78011787A430}" srcId="{3DE9E8D6-7943-491A-9523-3E98B8E87243}" destId="{461D3777-5F64-44B8-9B83-5B7FD079F6FA}" srcOrd="2" destOrd="0" parTransId="{ABCE62BB-5A59-426D-B801-2B88D7E829BF}" sibTransId="{25B7E9C0-C9A5-41D8-B3CA-03C0EB2E5AF1}"/>
    <dgm:cxn modelId="{C7815E85-C267-48CA-91E2-39605BCE67C6}" srcId="{3DE9E8D6-7943-491A-9523-3E98B8E87243}" destId="{7525BF00-3F15-4D22-873A-D01B4ACE4B0B}" srcOrd="0" destOrd="0" parTransId="{8E64C77F-27AA-4FE1-A02F-58BED5B2B53E}" sibTransId="{706F6F5A-3DC5-4356-9FF7-49BF329376D0}"/>
    <dgm:cxn modelId="{0F47369F-75EF-4875-B4B0-2E8C24B17E83}" srcId="{3DE9E8D6-7943-491A-9523-3E98B8E87243}" destId="{29E9B057-D1EF-4B46-A5F0-3833969C6F68}" srcOrd="1" destOrd="0" parTransId="{2FF9A435-A270-4C54-AB5F-49378E55D42B}" sibTransId="{93761B63-477C-4FC3-9819-A534BE583620}"/>
    <dgm:cxn modelId="{27F659B2-8BE5-4BDE-B675-088B362B04CA}" type="presOf" srcId="{29E9B057-D1EF-4B46-A5F0-3833969C6F68}" destId="{5DD1E37C-EDC3-41F4-891E-775C4AA49DFB}" srcOrd="0" destOrd="0" presId="urn:microsoft.com/office/officeart/2009/3/layout/StepUpProcess"/>
    <dgm:cxn modelId="{075DB7A2-B58A-4AC2-A09C-8806C8F0C463}" type="presParOf" srcId="{5B567201-BF31-4630-B798-FFEA490F14AC}" destId="{9649E880-299C-4870-9F07-D92C84C9D746}" srcOrd="0" destOrd="0" presId="urn:microsoft.com/office/officeart/2009/3/layout/StepUpProcess"/>
    <dgm:cxn modelId="{029D34AE-8145-4CB1-B304-F10BB47F38C2}" type="presParOf" srcId="{9649E880-299C-4870-9F07-D92C84C9D746}" destId="{C11723FB-FD44-4790-9882-F784D01504C2}" srcOrd="0" destOrd="0" presId="urn:microsoft.com/office/officeart/2009/3/layout/StepUpProcess"/>
    <dgm:cxn modelId="{F1251247-A7D5-4A0E-9811-58EC7F5B58B8}" type="presParOf" srcId="{9649E880-299C-4870-9F07-D92C84C9D746}" destId="{9606A409-0386-4958-AF71-520045418D02}" srcOrd="1" destOrd="0" presId="urn:microsoft.com/office/officeart/2009/3/layout/StepUpProcess"/>
    <dgm:cxn modelId="{D5229B79-EDD8-4214-82DF-B3E76F707804}" type="presParOf" srcId="{9649E880-299C-4870-9F07-D92C84C9D746}" destId="{01A2BA42-237A-44CF-A211-45BD14932625}" srcOrd="2" destOrd="0" presId="urn:microsoft.com/office/officeart/2009/3/layout/StepUpProcess"/>
    <dgm:cxn modelId="{2DEC91FF-1F01-4266-B44F-12052CEE10FD}" type="presParOf" srcId="{5B567201-BF31-4630-B798-FFEA490F14AC}" destId="{0AAD6196-57D2-4FC3-9D69-A209405DA879}" srcOrd="1" destOrd="0" presId="urn:microsoft.com/office/officeart/2009/3/layout/StepUpProcess"/>
    <dgm:cxn modelId="{7BCAF329-3C42-404A-B657-7113F59BF345}" type="presParOf" srcId="{0AAD6196-57D2-4FC3-9D69-A209405DA879}" destId="{2CB18A98-EE04-4770-82BE-734866FE88EE}" srcOrd="0" destOrd="0" presId="urn:microsoft.com/office/officeart/2009/3/layout/StepUpProcess"/>
    <dgm:cxn modelId="{9058649C-3ADE-4DD7-BEB6-67B65E45452D}" type="presParOf" srcId="{5B567201-BF31-4630-B798-FFEA490F14AC}" destId="{BD715DBB-C3A4-444F-9B89-81407B4079A8}" srcOrd="2" destOrd="0" presId="urn:microsoft.com/office/officeart/2009/3/layout/StepUpProcess"/>
    <dgm:cxn modelId="{A4A08015-1D72-48ED-A2C6-561FB6077994}" type="presParOf" srcId="{BD715DBB-C3A4-444F-9B89-81407B4079A8}" destId="{5D091C1B-882C-4A2B-868D-15AB708D584F}" srcOrd="0" destOrd="0" presId="urn:microsoft.com/office/officeart/2009/3/layout/StepUpProcess"/>
    <dgm:cxn modelId="{003A3BD6-572B-4010-BE4A-8030A57D3D0E}" type="presParOf" srcId="{BD715DBB-C3A4-444F-9B89-81407B4079A8}" destId="{5DD1E37C-EDC3-41F4-891E-775C4AA49DFB}" srcOrd="1" destOrd="0" presId="urn:microsoft.com/office/officeart/2009/3/layout/StepUpProcess"/>
    <dgm:cxn modelId="{C572334A-EBBF-4CCB-80F1-66C75EC7C7F4}" type="presParOf" srcId="{BD715DBB-C3A4-444F-9B89-81407B4079A8}" destId="{2D8632D6-57D5-4C06-81CE-104155293B86}" srcOrd="2" destOrd="0" presId="urn:microsoft.com/office/officeart/2009/3/layout/StepUpProcess"/>
    <dgm:cxn modelId="{CAFB4AAA-AA41-4DFA-9B67-2DAB7B40E34D}" type="presParOf" srcId="{5B567201-BF31-4630-B798-FFEA490F14AC}" destId="{5D740B35-D22B-4243-B33F-F4F1E1237942}" srcOrd="3" destOrd="0" presId="urn:microsoft.com/office/officeart/2009/3/layout/StepUpProcess"/>
    <dgm:cxn modelId="{98DB72F9-C300-4854-B10B-478262CE38D6}" type="presParOf" srcId="{5D740B35-D22B-4243-B33F-F4F1E1237942}" destId="{A2926BA1-9112-469A-9B06-D986FF68801D}" srcOrd="0" destOrd="0" presId="urn:microsoft.com/office/officeart/2009/3/layout/StepUpProcess"/>
    <dgm:cxn modelId="{B4BB75C6-CFAD-45C7-ACA4-F708BCCB011B}" type="presParOf" srcId="{5B567201-BF31-4630-B798-FFEA490F14AC}" destId="{C409DF66-17A8-4B3B-BEF1-FDCC8141A7A8}" srcOrd="4" destOrd="0" presId="urn:microsoft.com/office/officeart/2009/3/layout/StepUpProcess"/>
    <dgm:cxn modelId="{3D21E461-C6E7-4CB6-9F1D-6554E5490C83}" type="presParOf" srcId="{C409DF66-17A8-4B3B-BEF1-FDCC8141A7A8}" destId="{0B75B0BF-1D47-48F1-94FD-0201A392E554}" srcOrd="0" destOrd="0" presId="urn:microsoft.com/office/officeart/2009/3/layout/StepUpProcess"/>
    <dgm:cxn modelId="{9EA3DC41-B91C-4929-A242-1DFF6D0FB580}" type="presParOf" srcId="{C409DF66-17A8-4B3B-BEF1-FDCC8141A7A8}" destId="{F0C4A08D-D529-4101-B85D-56E13A63723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 loCatId="cycle" qsTypeId="urn:microsoft.com/office/officeart/2005/8/quickstyle/simple4" qsCatId="simple" csTypeId="urn:microsoft.com/office/officeart/2005/8/colors/colorful3"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重要性能指标</a:t>
          </a:r>
        </a:p>
      </dgm:t>
    </dgm:pt>
    <dgm:pt modelId="{F8002C4C-AD5A-415D-9914-AE4B4B07341E}" type="par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type="sibTrans" cxnId="{AE8854D9-1688-447D-9E1C-54334D3667AE}">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速率</a:t>
          </a:r>
        </a:p>
      </dgm:t>
    </dgm:pt>
    <dgm:pt modelId="{A0C7B0A4-A9E9-4F21-9431-C84E96289809}" type="parTrans" cxnId="{06E46658-2D4E-4CE1-9B44-76363095246D}">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type="sibTrans" cxnId="{06E46658-2D4E-4CE1-9B44-76363095246D}">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吞吐率</a:t>
          </a:r>
        </a:p>
      </dgm:t>
    </dgm:pt>
    <dgm:pt modelId="{8CF1AA8F-96CB-4B5E-B715-B9028B917988}" type="parTrans" cxnId="{A44B08B3-A047-45A2-892F-C214B73ECD29}">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type="sibTrans" cxnId="{A44B08B3-A047-45A2-892F-C214B73ECD29}">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时延</a:t>
          </a:r>
        </a:p>
      </dgm:t>
    </dgm:pt>
    <dgm:pt modelId="{4603E628-68DC-46D2-84DA-A0245BD072EF}" type="parTrans" cxnId="{C11591D6-0992-483B-98F3-EA64344B9D2F}">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type="sibTrans" cxnId="{C11591D6-0992-483B-98F3-EA64344B9D2F}">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利用率</a:t>
          </a:r>
        </a:p>
      </dgm:t>
    </dgm:pt>
    <dgm:pt modelId="{8C2FDA74-89FA-41B1-9873-0394473DF94B}" type="parTrans" cxnId="{84603CE0-D6DA-470B-B1FD-588405D531AB}">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type="sibTrans" cxnId="{84603CE0-D6DA-470B-B1FD-588405D531AB}">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时延带宽积</a:t>
          </a:r>
        </a:p>
      </dgm:t>
    </dgm:pt>
    <dgm:pt modelId="{60735CDE-5DEF-4EF2-882E-EE6D37ADADAA}" type="parTrans" cxnId="{57E3D092-497D-42CD-8D3D-06B7B835F9B1}">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type="sibTrans" cxnId="{57E3D092-497D-42CD-8D3D-06B7B835F9B1}">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往返</a:t>
          </a:r>
          <a:endParaRPr lang="en-US" altLang="zh-CN" sz="1400" b="1" dirty="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a:latin typeface="微软雅黑" panose="020B0503020204020204" pitchFamily="34" charset="-122"/>
              <a:ea typeface="微软雅黑" panose="020B0503020204020204" pitchFamily="34" charset="-122"/>
            </a:rPr>
            <a:t>时间</a:t>
          </a:r>
        </a:p>
      </dgm:t>
    </dgm:pt>
    <dgm:pt modelId="{ED08DA14-77EB-487F-BE02-3A6D86A8246C}" type="parTrans" cxnId="{39F0CA54-37A8-4FB1-A1E2-C7A445040E97}">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type="sibTrans" cxnId="{39F0CA54-37A8-4FB1-A1E2-C7A445040E97}">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a:latin typeface="微软雅黑" pitchFamily="34" charset="-122"/>
              <a:ea typeface="微软雅黑" pitchFamily="34" charset="-122"/>
            </a:rPr>
            <a:t>带宽</a:t>
          </a:r>
        </a:p>
      </dgm:t>
    </dgm:pt>
    <dgm:pt modelId="{DB84B937-099F-47CA-9CDD-0D18AFFCDE42}" type="parTrans" cxnId="{78A011E7-61C1-4FA0-84CE-C5A9CDB15EF2}">
      <dgm:prSet custT="1"/>
      <dgm:spPr>
        <a:ln w="19050"/>
      </dgm:spPr>
      <dgm:t>
        <a:bodyPr/>
        <a:lstStyle/>
        <a:p>
          <a:pPr>
            <a:lnSpc>
              <a:spcPct val="80000"/>
            </a:lnSpc>
            <a:spcBef>
              <a:spcPts val="0"/>
            </a:spcBef>
            <a:spcAft>
              <a:spcPts val="0"/>
            </a:spcAft>
          </a:pPr>
          <a:endParaRPr lang="zh-CN" altLang="en-US" sz="400"/>
        </a:p>
      </dgm:t>
    </dgm:pt>
    <dgm:pt modelId="{F3240178-5CAF-4CE1-A438-3A427DB0871A}" type="sibTrans" cxnId="{78A011E7-61C1-4FA0-84CE-C5A9CDB15EF2}">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pt>
    <dgm:pt modelId="{CEAB91ED-304D-4E30-917D-DB8A5D6E9F4E}" type="pres">
      <dgm:prSet presAssocID="{B22323AB-1086-4A1C-B331-F5BB963D4145}" presName="centerShape" presStyleLbl="node0" presStyleIdx="0" presStyleCnt="1" custScaleX="145530" custScaleY="145529"/>
      <dgm:spPr/>
    </dgm:pt>
    <dgm:pt modelId="{C041081D-BE3D-40E6-B560-6CCAEF685BB2}" type="pres">
      <dgm:prSet presAssocID="{A0C7B0A4-A9E9-4F21-9431-C84E96289809}" presName="Name9" presStyleLbl="parChTrans1D2" presStyleIdx="0" presStyleCnt="7"/>
      <dgm:spPr/>
    </dgm:pt>
    <dgm:pt modelId="{3CD87989-36DD-4624-AA56-93400E0521D5}" type="pres">
      <dgm:prSet presAssocID="{A0C7B0A4-A9E9-4F21-9431-C84E96289809}" presName="connTx" presStyleLbl="parChTrans1D2" presStyleIdx="0" presStyleCnt="7"/>
      <dgm:spPr/>
    </dgm:pt>
    <dgm:pt modelId="{402F23A3-1405-4E62-9B6B-1BAD6AF3B058}" type="pres">
      <dgm:prSet presAssocID="{D22DC312-F211-45CA-A65C-AED37D4E84F0}" presName="node" presStyleLbl="node1" presStyleIdx="0" presStyleCnt="7">
        <dgm:presLayoutVars>
          <dgm:bulletEnabled val="1"/>
        </dgm:presLayoutVars>
      </dgm:prSet>
      <dgm:spPr/>
    </dgm:pt>
    <dgm:pt modelId="{1A688BA9-9980-46CE-92DD-5B540F6B173C}" type="pres">
      <dgm:prSet presAssocID="{DB84B937-099F-47CA-9CDD-0D18AFFCDE42}" presName="Name9" presStyleLbl="parChTrans1D2" presStyleIdx="1" presStyleCnt="7"/>
      <dgm:spPr/>
    </dgm:pt>
    <dgm:pt modelId="{29BF8A05-B023-43EB-9B11-C312495477C8}" type="pres">
      <dgm:prSet presAssocID="{DB84B937-099F-47CA-9CDD-0D18AFFCDE42}" presName="connTx" presStyleLbl="parChTrans1D2" presStyleIdx="1" presStyleCnt="7"/>
      <dgm:spPr/>
    </dgm:pt>
    <dgm:pt modelId="{9EB9B65F-4393-4612-9918-4B6EE32BE2B5}" type="pres">
      <dgm:prSet presAssocID="{87D17AA0-6080-47AE-B7DB-526C9B560CAC}" presName="node" presStyleLbl="node1" presStyleIdx="1" presStyleCnt="7">
        <dgm:presLayoutVars>
          <dgm:bulletEnabled val="1"/>
        </dgm:presLayoutVars>
      </dgm:prSet>
      <dgm:spPr/>
    </dgm:pt>
    <dgm:pt modelId="{CA2997A6-1A9D-4195-A4F9-95CB281E15D5}" type="pres">
      <dgm:prSet presAssocID="{8CF1AA8F-96CB-4B5E-B715-B9028B917988}" presName="Name9" presStyleLbl="parChTrans1D2" presStyleIdx="2" presStyleCnt="7"/>
      <dgm:spPr/>
    </dgm:pt>
    <dgm:pt modelId="{4EA814EB-5106-4171-B8B6-C2618CEA3308}" type="pres">
      <dgm:prSet presAssocID="{8CF1AA8F-96CB-4B5E-B715-B9028B917988}" presName="connTx" presStyleLbl="parChTrans1D2" presStyleIdx="2" presStyleCnt="7"/>
      <dgm:spPr/>
    </dgm:pt>
    <dgm:pt modelId="{AA805C1A-016A-4092-AC58-C8C9626E154E}" type="pres">
      <dgm:prSet presAssocID="{CC0BB659-4143-44F0-8F84-D4D2FC90959C}" presName="node" presStyleLbl="node1" presStyleIdx="2" presStyleCnt="7">
        <dgm:presLayoutVars>
          <dgm:bulletEnabled val="1"/>
        </dgm:presLayoutVars>
      </dgm:prSet>
      <dgm:spPr/>
    </dgm:pt>
    <dgm:pt modelId="{96B1DAAE-F63C-47BA-8420-AE7C9945D5FC}" type="pres">
      <dgm:prSet presAssocID="{4603E628-68DC-46D2-84DA-A0245BD072EF}" presName="Name9" presStyleLbl="parChTrans1D2" presStyleIdx="3" presStyleCnt="7"/>
      <dgm:spPr/>
    </dgm:pt>
    <dgm:pt modelId="{C5612A02-3DBA-489F-8731-7BFEF4CFC7A5}" type="pres">
      <dgm:prSet presAssocID="{4603E628-68DC-46D2-84DA-A0245BD072EF}" presName="connTx" presStyleLbl="parChTrans1D2" presStyleIdx="3" presStyleCnt="7"/>
      <dgm:spPr/>
    </dgm:pt>
    <dgm:pt modelId="{3E830754-EFA7-4138-9FA6-3C9E92E74104}" type="pres">
      <dgm:prSet presAssocID="{A517CECA-E7F5-4281-B2DA-244FEF5320DC}" presName="node" presStyleLbl="node1" presStyleIdx="3" presStyleCnt="7">
        <dgm:presLayoutVars>
          <dgm:bulletEnabled val="1"/>
        </dgm:presLayoutVars>
      </dgm:prSet>
      <dgm:spPr/>
    </dgm:pt>
    <dgm:pt modelId="{78B2782A-5A1E-4DB7-8A32-C245B5326F9D}" type="pres">
      <dgm:prSet presAssocID="{60735CDE-5DEF-4EF2-882E-EE6D37ADADAA}" presName="Name9" presStyleLbl="parChTrans1D2" presStyleIdx="4" presStyleCnt="7"/>
      <dgm:spPr/>
    </dgm:pt>
    <dgm:pt modelId="{0DB9215C-9FC4-4645-A9FB-1A7085D28428}" type="pres">
      <dgm:prSet presAssocID="{60735CDE-5DEF-4EF2-882E-EE6D37ADADAA}" presName="connTx" presStyleLbl="parChTrans1D2" presStyleIdx="4" presStyleCnt="7"/>
      <dgm:spPr/>
    </dgm:pt>
    <dgm:pt modelId="{8473F692-BDED-4FE3-8EFA-3135EC8A8BE4}" type="pres">
      <dgm:prSet presAssocID="{CB408720-3765-4817-97AA-0480BC62D918}" presName="node" presStyleLbl="node1" presStyleIdx="4" presStyleCnt="7" custScaleX="133707" custScaleY="113415">
        <dgm:presLayoutVars>
          <dgm:bulletEnabled val="1"/>
        </dgm:presLayoutVars>
      </dgm:prSet>
      <dgm:spPr/>
    </dgm:pt>
    <dgm:pt modelId="{8BB81BB8-E393-4F1D-8B7B-020AC5C16F2F}" type="pres">
      <dgm:prSet presAssocID="{ED08DA14-77EB-487F-BE02-3A6D86A8246C}" presName="Name9" presStyleLbl="parChTrans1D2" presStyleIdx="5" presStyleCnt="7"/>
      <dgm:spPr/>
    </dgm:pt>
    <dgm:pt modelId="{EFA8CB61-977E-45B8-BD5E-C48F086EF9EF}" type="pres">
      <dgm:prSet presAssocID="{ED08DA14-77EB-487F-BE02-3A6D86A8246C}" presName="connTx" presStyleLbl="parChTrans1D2" presStyleIdx="5" presStyleCnt="7"/>
      <dgm:spPr/>
    </dgm:pt>
    <dgm:pt modelId="{E239F5DF-E3F9-42F3-9ADB-15CF35E6CE45}" type="pres">
      <dgm:prSet presAssocID="{65D00D0D-C9FC-4080-938A-E3FE166109A0}" presName="node" presStyleLbl="node1" presStyleIdx="5" presStyleCnt="7">
        <dgm:presLayoutVars>
          <dgm:bulletEnabled val="1"/>
        </dgm:presLayoutVars>
      </dgm:prSet>
      <dgm:spPr/>
    </dgm:pt>
    <dgm:pt modelId="{AF33E670-42AA-4676-8C3F-58C9EF27EB34}" type="pres">
      <dgm:prSet presAssocID="{8C2FDA74-89FA-41B1-9873-0394473DF94B}" presName="Name9" presStyleLbl="parChTrans1D2" presStyleIdx="6" presStyleCnt="7"/>
      <dgm:spPr/>
    </dgm:pt>
    <dgm:pt modelId="{43F165D5-D777-4F42-82A2-62F5DDF5C06C}" type="pres">
      <dgm:prSet presAssocID="{8C2FDA74-89FA-41B1-9873-0394473DF94B}" presName="connTx" presStyleLbl="parChTrans1D2" presStyleIdx="6" presStyleCnt="7"/>
      <dgm:spPr/>
    </dgm:pt>
    <dgm:pt modelId="{26B2A20A-D83E-4FB4-8289-8E75F18D9F17}" type="pres">
      <dgm:prSet presAssocID="{C2FD6668-1A08-46AC-BA8D-FB52FFFD9631}" presName="node" presStyleLbl="node1" presStyleIdx="6" presStyleCnt="7">
        <dgm:presLayoutVars>
          <dgm:bulletEnabled val="1"/>
        </dgm:presLayoutVars>
      </dgm:prSet>
      <dgm:spPr/>
    </dgm:pt>
  </dgm:ptLst>
  <dgm:cxnLst>
    <dgm:cxn modelId="{FEB40F05-B012-4742-B3F3-2E4CD9069007}" type="presOf" srcId="{4603E628-68DC-46D2-84DA-A0245BD072EF}" destId="{96B1DAAE-F63C-47BA-8420-AE7C9945D5FC}" srcOrd="0" destOrd="0" presId="urn:microsoft.com/office/officeart/2005/8/layout/radial1"/>
    <dgm:cxn modelId="{A1AA7717-4937-4972-86F5-24BEE22006CF}" type="presOf" srcId="{DB84B937-099F-47CA-9CDD-0D18AFFCDE42}" destId="{1A688BA9-9980-46CE-92DD-5B540F6B173C}" srcOrd="0" destOrd="0" presId="urn:microsoft.com/office/officeart/2005/8/layout/radial1"/>
    <dgm:cxn modelId="{8A1E1518-1582-44E6-A719-D28B7EE61E0D}" type="presOf" srcId="{60735CDE-5DEF-4EF2-882E-EE6D37ADADAA}" destId="{0DB9215C-9FC4-4645-A9FB-1A7085D28428}" srcOrd="1" destOrd="0" presId="urn:microsoft.com/office/officeart/2005/8/layout/radial1"/>
    <dgm:cxn modelId="{BA96FF2A-7A04-49C9-AC3A-32F14CE03DED}" type="presOf" srcId="{D22DC312-F211-45CA-A65C-AED37D4E84F0}" destId="{402F23A3-1405-4E62-9B6B-1BAD6AF3B058}" srcOrd="0" destOrd="0" presId="urn:microsoft.com/office/officeart/2005/8/layout/radial1"/>
    <dgm:cxn modelId="{5BC6942F-4A5C-4C8D-90E4-83B07878880A}" type="presOf" srcId="{8C2FDA74-89FA-41B1-9873-0394473DF94B}" destId="{43F165D5-D777-4F42-82A2-62F5DDF5C06C}" srcOrd="1" destOrd="0" presId="urn:microsoft.com/office/officeart/2005/8/layout/radial1"/>
    <dgm:cxn modelId="{387D4237-A227-4C79-8A9E-29729E1B0E8A}" type="presOf" srcId="{CB408720-3765-4817-97AA-0480BC62D918}" destId="{8473F692-BDED-4FE3-8EFA-3135EC8A8BE4}" srcOrd="0" destOrd="0" presId="urn:microsoft.com/office/officeart/2005/8/layout/radial1"/>
    <dgm:cxn modelId="{DF0E5F68-346C-414D-86E9-A9FAD2F20367}" type="presOf" srcId="{A0C7B0A4-A9E9-4F21-9431-C84E96289809}" destId="{C041081D-BE3D-40E6-B560-6CCAEF685BB2}" srcOrd="0" destOrd="0" presId="urn:microsoft.com/office/officeart/2005/8/layout/radial1"/>
    <dgm:cxn modelId="{648A664E-2883-4F15-865D-3DCFA5EC8F7E}" type="presOf" srcId="{65D00D0D-C9FC-4080-938A-E3FE166109A0}" destId="{E239F5DF-E3F9-42F3-9ADB-15CF35E6CE45}" srcOrd="0" destOrd="0" presId="urn:microsoft.com/office/officeart/2005/8/layout/radial1"/>
    <dgm:cxn modelId="{4FF81571-7C75-4CDD-8870-97F37CD2855E}" type="presOf" srcId="{60735CDE-5DEF-4EF2-882E-EE6D37ADADAA}" destId="{78B2782A-5A1E-4DB7-8A32-C245B5326F9D}" srcOrd="0" destOrd="0" presId="urn:microsoft.com/office/officeart/2005/8/layout/radial1"/>
    <dgm:cxn modelId="{1E233852-3F15-497A-97F8-53E8369B5A16}" type="presOf" srcId="{B22323AB-1086-4A1C-B331-F5BB963D4145}" destId="{CEAB91ED-304D-4E30-917D-DB8A5D6E9F4E}" srcOrd="0" destOrd="0" presId="urn:microsoft.com/office/officeart/2005/8/layout/radial1"/>
    <dgm:cxn modelId="{39F0CA54-37A8-4FB1-A1E2-C7A445040E97}" srcId="{B22323AB-1086-4A1C-B331-F5BB963D4145}" destId="{65D00D0D-C9FC-4080-938A-E3FE166109A0}" srcOrd="5" destOrd="0" parTransId="{ED08DA14-77EB-487F-BE02-3A6D86A8246C}" sibTransId="{94BF61BA-85DC-4B4A-B4A6-D485C5AE8654}"/>
    <dgm:cxn modelId="{06E46658-2D4E-4CE1-9B44-76363095246D}" srcId="{B22323AB-1086-4A1C-B331-F5BB963D4145}" destId="{D22DC312-F211-45CA-A65C-AED37D4E84F0}" srcOrd="0" destOrd="0" parTransId="{A0C7B0A4-A9E9-4F21-9431-C84E96289809}" sibTransId="{DC099C82-1D5D-4769-AFA9-7792218D5827}"/>
    <dgm:cxn modelId="{A20E5D7E-53F3-4892-A647-429E04042FBA}" type="presOf" srcId="{8C2FDA74-89FA-41B1-9873-0394473DF94B}" destId="{AF33E670-42AA-4676-8C3F-58C9EF27EB34}" srcOrd="0" destOrd="0" presId="urn:microsoft.com/office/officeart/2005/8/layout/radial1"/>
    <dgm:cxn modelId="{08083480-5750-4A8D-B227-453FE3A844E4}" type="presOf" srcId="{ED08DA14-77EB-487F-BE02-3A6D86A8246C}" destId="{8BB81BB8-E393-4F1D-8B7B-020AC5C16F2F}" srcOrd="0" destOrd="0" presId="urn:microsoft.com/office/officeart/2005/8/layout/radial1"/>
    <dgm:cxn modelId="{CDD16A83-C97A-4C40-9477-E4C17AADEB3D}" type="presOf" srcId="{C2FD6668-1A08-46AC-BA8D-FB52FFFD9631}" destId="{26B2A20A-D83E-4FB4-8289-8E75F18D9F17}" srcOrd="0" destOrd="0" presId="urn:microsoft.com/office/officeart/2005/8/layout/radial1"/>
    <dgm:cxn modelId="{6864DC85-6328-4444-BCCA-5ED660FE9638}" type="presOf" srcId="{4603E628-68DC-46D2-84DA-A0245BD072EF}" destId="{C5612A02-3DBA-489F-8731-7BFEF4CFC7A5}" srcOrd="1" destOrd="0" presId="urn:microsoft.com/office/officeart/2005/8/layout/radial1"/>
    <dgm:cxn modelId="{7A6D5F8D-F9DF-4AF8-8F5D-B2E73765DA11}" type="presOf" srcId="{8CF1AA8F-96CB-4B5E-B715-B9028B917988}" destId="{4EA814EB-5106-4171-B8B6-C2618CEA3308}" srcOrd="1" destOrd="0" presId="urn:microsoft.com/office/officeart/2005/8/layout/radial1"/>
    <dgm:cxn modelId="{57E3D092-497D-42CD-8D3D-06B7B835F9B1}" srcId="{B22323AB-1086-4A1C-B331-F5BB963D4145}" destId="{CB408720-3765-4817-97AA-0480BC62D918}" srcOrd="4" destOrd="0" parTransId="{60735CDE-5DEF-4EF2-882E-EE6D37ADADAA}" sibTransId="{2E1E6132-0FFC-4AED-B82E-16E82C2CF6DA}"/>
    <dgm:cxn modelId="{64D4869B-CA00-46D6-806E-45DFEBD3B1B8}" type="presOf" srcId="{A0C7B0A4-A9E9-4F21-9431-C84E96289809}" destId="{3CD87989-36DD-4624-AA56-93400E0521D5}" srcOrd="1" destOrd="0" presId="urn:microsoft.com/office/officeart/2005/8/layout/radial1"/>
    <dgm:cxn modelId="{A44B08B3-A047-45A2-892F-C214B73ECD29}" srcId="{B22323AB-1086-4A1C-B331-F5BB963D4145}" destId="{CC0BB659-4143-44F0-8F84-D4D2FC90959C}" srcOrd="2" destOrd="0" parTransId="{8CF1AA8F-96CB-4B5E-B715-B9028B917988}" sibTransId="{77256747-7EEC-4ABC-996D-C89DE5DBD52B}"/>
    <dgm:cxn modelId="{BC03D3C5-D03F-4496-9E66-EC52D8428C34}" type="presOf" srcId="{ED08DA14-77EB-487F-BE02-3A6D86A8246C}" destId="{EFA8CB61-977E-45B8-BD5E-C48F086EF9EF}" srcOrd="1" destOrd="0" presId="urn:microsoft.com/office/officeart/2005/8/layout/radial1"/>
    <dgm:cxn modelId="{182C6FC7-493B-4176-82D3-2A8BA6DDADFC}" type="presOf" srcId="{CC0BB659-4143-44F0-8F84-D4D2FC90959C}" destId="{AA805C1A-016A-4092-AC58-C8C9626E154E}" srcOrd="0" destOrd="0" presId="urn:microsoft.com/office/officeart/2005/8/layout/radial1"/>
    <dgm:cxn modelId="{F3F843CD-F01B-498A-A9F8-A21112579A0C}" type="presOf" srcId="{DB84B937-099F-47CA-9CDD-0D18AFFCDE42}" destId="{29BF8A05-B023-43EB-9B11-C312495477C8}" srcOrd="1" destOrd="0" presId="urn:microsoft.com/office/officeart/2005/8/layout/radial1"/>
    <dgm:cxn modelId="{20EFAED3-F430-4D85-9F40-13D246355EBC}" type="presOf" srcId="{EE02DF5B-A2BE-4F1E-B43F-8357B8176D95}" destId="{038BAAB1-DC3C-4112-BA2B-18A482B3FB34}" srcOrd="0" destOrd="0" presId="urn:microsoft.com/office/officeart/2005/8/layout/radial1"/>
    <dgm:cxn modelId="{C11591D6-0992-483B-98F3-EA64344B9D2F}" srcId="{B22323AB-1086-4A1C-B331-F5BB963D4145}" destId="{A517CECA-E7F5-4281-B2DA-244FEF5320DC}" srcOrd="3" destOrd="0" parTransId="{4603E628-68DC-46D2-84DA-A0245BD072EF}" sibTransId="{E5724D21-8406-4C52-BA15-0ED736CB50CE}"/>
    <dgm:cxn modelId="{AE8854D9-1688-447D-9E1C-54334D3667AE}" srcId="{EE02DF5B-A2BE-4F1E-B43F-8357B8176D95}" destId="{B22323AB-1086-4A1C-B331-F5BB963D4145}" srcOrd="0" destOrd="0" parTransId="{F8002C4C-AD5A-415D-9914-AE4B4B07341E}" sibTransId="{3EA78D77-C0AC-4449-8431-EAB529D8F1FD}"/>
    <dgm:cxn modelId="{F2A08AD9-CFB1-48E3-B1B0-150C72948075}" type="presOf" srcId="{87D17AA0-6080-47AE-B7DB-526C9B560CAC}" destId="{9EB9B65F-4393-4612-9918-4B6EE32BE2B5}" srcOrd="0" destOrd="0" presId="urn:microsoft.com/office/officeart/2005/8/layout/radial1"/>
    <dgm:cxn modelId="{84603CE0-D6DA-470B-B1FD-588405D531AB}" srcId="{B22323AB-1086-4A1C-B331-F5BB963D4145}" destId="{C2FD6668-1A08-46AC-BA8D-FB52FFFD9631}" srcOrd="6" destOrd="0" parTransId="{8C2FDA74-89FA-41B1-9873-0394473DF94B}" sibTransId="{523036FD-5FD0-4ACE-AC60-F08A948150DD}"/>
    <dgm:cxn modelId="{1B195DE1-A215-478D-A6DE-67AAB3BAD050}" type="presOf" srcId="{8CF1AA8F-96CB-4B5E-B715-B9028B917988}" destId="{CA2997A6-1A9D-4195-A4F9-95CB281E15D5}" srcOrd="0" destOrd="0" presId="urn:microsoft.com/office/officeart/2005/8/layout/radial1"/>
    <dgm:cxn modelId="{78A011E7-61C1-4FA0-84CE-C5A9CDB15EF2}" srcId="{B22323AB-1086-4A1C-B331-F5BB963D4145}" destId="{87D17AA0-6080-47AE-B7DB-526C9B560CAC}" srcOrd="1" destOrd="0" parTransId="{DB84B937-099F-47CA-9CDD-0D18AFFCDE42}" sibTransId="{F3240178-5CAF-4CE1-A438-3A427DB0871A}"/>
    <dgm:cxn modelId="{C3497DEC-C149-48B3-BC23-CC9921EB14C3}" type="presOf" srcId="{A517CECA-E7F5-4281-B2DA-244FEF5320DC}" destId="{3E830754-EFA7-4138-9FA6-3C9E92E74104}" srcOrd="0" destOrd="0" presId="urn:microsoft.com/office/officeart/2005/8/layout/radial1"/>
    <dgm:cxn modelId="{133AE4FF-A484-41DA-8EB1-C2C3D02BF120}" type="presParOf" srcId="{038BAAB1-DC3C-4112-BA2B-18A482B3FB34}" destId="{CEAB91ED-304D-4E30-917D-DB8A5D6E9F4E}" srcOrd="0" destOrd="0" presId="urn:microsoft.com/office/officeart/2005/8/layout/radial1"/>
    <dgm:cxn modelId="{E16F9661-5AC5-4437-BD9C-16AE476DE23B}" type="presParOf" srcId="{038BAAB1-DC3C-4112-BA2B-18A482B3FB34}" destId="{C041081D-BE3D-40E6-B560-6CCAEF685BB2}" srcOrd="1" destOrd="0" presId="urn:microsoft.com/office/officeart/2005/8/layout/radial1"/>
    <dgm:cxn modelId="{3211F2AF-F364-43D0-9A7C-79702C6E6C34}" type="presParOf" srcId="{C041081D-BE3D-40E6-B560-6CCAEF685BB2}" destId="{3CD87989-36DD-4624-AA56-93400E0521D5}" srcOrd="0" destOrd="0" presId="urn:microsoft.com/office/officeart/2005/8/layout/radial1"/>
    <dgm:cxn modelId="{D92718EA-F264-4BF2-93EC-8679C66217A9}" type="presParOf" srcId="{038BAAB1-DC3C-4112-BA2B-18A482B3FB34}" destId="{402F23A3-1405-4E62-9B6B-1BAD6AF3B058}" srcOrd="2" destOrd="0" presId="urn:microsoft.com/office/officeart/2005/8/layout/radial1"/>
    <dgm:cxn modelId="{110BBA91-D51D-4E73-8BA1-75833E52D395}" type="presParOf" srcId="{038BAAB1-DC3C-4112-BA2B-18A482B3FB34}" destId="{1A688BA9-9980-46CE-92DD-5B540F6B173C}" srcOrd="3" destOrd="0" presId="urn:microsoft.com/office/officeart/2005/8/layout/radial1"/>
    <dgm:cxn modelId="{F8623B45-8DA7-4EBE-ACD0-4A02FF495F20}" type="presParOf" srcId="{1A688BA9-9980-46CE-92DD-5B540F6B173C}" destId="{29BF8A05-B023-43EB-9B11-C312495477C8}" srcOrd="0" destOrd="0" presId="urn:microsoft.com/office/officeart/2005/8/layout/radial1"/>
    <dgm:cxn modelId="{A74FED4A-009A-4DB5-A934-8DF39073D56A}" type="presParOf" srcId="{038BAAB1-DC3C-4112-BA2B-18A482B3FB34}" destId="{9EB9B65F-4393-4612-9918-4B6EE32BE2B5}" srcOrd="4" destOrd="0" presId="urn:microsoft.com/office/officeart/2005/8/layout/radial1"/>
    <dgm:cxn modelId="{6E2A2A09-8046-4E50-A69C-9968D89DA4C3}" type="presParOf" srcId="{038BAAB1-DC3C-4112-BA2B-18A482B3FB34}" destId="{CA2997A6-1A9D-4195-A4F9-95CB281E15D5}" srcOrd="5" destOrd="0" presId="urn:microsoft.com/office/officeart/2005/8/layout/radial1"/>
    <dgm:cxn modelId="{D609836B-250A-45E8-8415-68F0690A11B6}" type="presParOf" srcId="{CA2997A6-1A9D-4195-A4F9-95CB281E15D5}" destId="{4EA814EB-5106-4171-B8B6-C2618CEA3308}" srcOrd="0" destOrd="0" presId="urn:microsoft.com/office/officeart/2005/8/layout/radial1"/>
    <dgm:cxn modelId="{C75544EF-EE5A-4BC4-9777-2A3C7E9A4A0B}" type="presParOf" srcId="{038BAAB1-DC3C-4112-BA2B-18A482B3FB34}" destId="{AA805C1A-016A-4092-AC58-C8C9626E154E}" srcOrd="6" destOrd="0" presId="urn:microsoft.com/office/officeart/2005/8/layout/radial1"/>
    <dgm:cxn modelId="{BB776DD6-B251-46CF-8328-3B48454360D7}" type="presParOf" srcId="{038BAAB1-DC3C-4112-BA2B-18A482B3FB34}" destId="{96B1DAAE-F63C-47BA-8420-AE7C9945D5FC}" srcOrd="7" destOrd="0" presId="urn:microsoft.com/office/officeart/2005/8/layout/radial1"/>
    <dgm:cxn modelId="{FE18A4D5-C790-46F0-970E-6A398EEEAF22}" type="presParOf" srcId="{96B1DAAE-F63C-47BA-8420-AE7C9945D5FC}" destId="{C5612A02-3DBA-489F-8731-7BFEF4CFC7A5}" srcOrd="0" destOrd="0" presId="urn:microsoft.com/office/officeart/2005/8/layout/radial1"/>
    <dgm:cxn modelId="{BFD25698-62F9-474A-B6C4-B772D8E4456C}" type="presParOf" srcId="{038BAAB1-DC3C-4112-BA2B-18A482B3FB34}" destId="{3E830754-EFA7-4138-9FA6-3C9E92E74104}" srcOrd="8" destOrd="0" presId="urn:microsoft.com/office/officeart/2005/8/layout/radial1"/>
    <dgm:cxn modelId="{6032A82A-B226-4842-82FC-9C2608852E84}" type="presParOf" srcId="{038BAAB1-DC3C-4112-BA2B-18A482B3FB34}" destId="{78B2782A-5A1E-4DB7-8A32-C245B5326F9D}" srcOrd="9" destOrd="0" presId="urn:microsoft.com/office/officeart/2005/8/layout/radial1"/>
    <dgm:cxn modelId="{57EFBA60-C095-4099-A06A-F501722F815D}" type="presParOf" srcId="{78B2782A-5A1E-4DB7-8A32-C245B5326F9D}" destId="{0DB9215C-9FC4-4645-A9FB-1A7085D28428}" srcOrd="0" destOrd="0" presId="urn:microsoft.com/office/officeart/2005/8/layout/radial1"/>
    <dgm:cxn modelId="{7269BCE5-5856-480D-B02B-4E12E87E70C7}" type="presParOf" srcId="{038BAAB1-DC3C-4112-BA2B-18A482B3FB34}" destId="{8473F692-BDED-4FE3-8EFA-3135EC8A8BE4}" srcOrd="10" destOrd="0" presId="urn:microsoft.com/office/officeart/2005/8/layout/radial1"/>
    <dgm:cxn modelId="{02855FD4-D20B-4284-8DCA-4C3344D98DCF}" type="presParOf" srcId="{038BAAB1-DC3C-4112-BA2B-18A482B3FB34}" destId="{8BB81BB8-E393-4F1D-8B7B-020AC5C16F2F}" srcOrd="11" destOrd="0" presId="urn:microsoft.com/office/officeart/2005/8/layout/radial1"/>
    <dgm:cxn modelId="{39A07AD8-4570-4B96-9438-975BD661E11E}" type="presParOf" srcId="{8BB81BB8-E393-4F1D-8B7B-020AC5C16F2F}" destId="{EFA8CB61-977E-45B8-BD5E-C48F086EF9EF}" srcOrd="0" destOrd="0" presId="urn:microsoft.com/office/officeart/2005/8/layout/radial1"/>
    <dgm:cxn modelId="{0383C5C4-9A24-4B92-BF01-350088E4724E}" type="presParOf" srcId="{038BAAB1-DC3C-4112-BA2B-18A482B3FB34}" destId="{E239F5DF-E3F9-42F3-9ADB-15CF35E6CE45}" srcOrd="12" destOrd="0" presId="urn:microsoft.com/office/officeart/2005/8/layout/radial1"/>
    <dgm:cxn modelId="{08F79CF2-0FBA-4CC3-8A95-6E4E54732669}" type="presParOf" srcId="{038BAAB1-DC3C-4112-BA2B-18A482B3FB34}" destId="{AF33E670-42AA-4676-8C3F-58C9EF27EB34}" srcOrd="13" destOrd="0" presId="urn:microsoft.com/office/officeart/2005/8/layout/radial1"/>
    <dgm:cxn modelId="{74408013-2DEF-40A7-A044-6E878A5D8156}" type="presParOf" srcId="{AF33E670-42AA-4676-8C3F-58C9EF27EB34}" destId="{43F165D5-D777-4F42-82A2-62F5DDF5C06C}" srcOrd="0" destOrd="0" presId="urn:microsoft.com/office/officeart/2005/8/layout/radial1"/>
    <dgm:cxn modelId="{7B882BCB-E5BF-473D-838C-0EC64E199E4E}" type="presParOf" srcId="{038BAAB1-DC3C-4112-BA2B-18A482B3FB34}" destId="{26B2A20A-D83E-4FB4-8289-8E75F18D9F17}"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a:solidFill>
                <a:schemeClr val="bg1"/>
              </a:solidFill>
              <a:latin typeface="微软雅黑" panose="020B0503020204020204" pitchFamily="34" charset="-122"/>
              <a:ea typeface="微软雅黑" panose="020B0503020204020204" pitchFamily="34" charset="-122"/>
            </a:rPr>
            <a:t>频域</a:t>
          </a:r>
        </a:p>
      </dgm:t>
    </dgm:pt>
    <dgm:pt modelId="{A6F7A116-B107-4EA4-9066-73D7E647AB1E}" type="par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type="sibTrans" cxnId="{EC4EA4BE-F7E1-4328-B1DB-6A0D15C7F420}">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某个信号具有的</a:t>
          </a:r>
          <a:r>
            <a:rPr lang="zh-CN" altLang="en-US" sz="1600" b="1" dirty="0">
              <a:solidFill>
                <a:srgbClr val="0000FF"/>
              </a:solidFill>
              <a:latin typeface="微软雅黑" panose="020B0503020204020204" pitchFamily="34" charset="-122"/>
              <a:ea typeface="微软雅黑" panose="020B0503020204020204" pitchFamily="34" charset="-122"/>
            </a:rPr>
            <a:t>频带宽度。</a:t>
          </a:r>
        </a:p>
      </dgm:t>
    </dgm:pt>
    <dgm:pt modelId="{496C612B-0359-4353-8637-BF1552A99E99}" type="par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type="sibTrans" cxnId="{83A05107-00D7-4222-B7C2-A60E72976CB4}">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0C3747A4-6E14-4B4D-B352-09BA88A76C46}">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单位是</a:t>
          </a:r>
          <a:r>
            <a:rPr lang="zh-CN" altLang="en-US" sz="1600" b="1" dirty="0">
              <a:solidFill>
                <a:srgbClr val="0000FF"/>
              </a:solidFill>
              <a:latin typeface="微软雅黑" panose="020B0503020204020204" pitchFamily="34" charset="-122"/>
              <a:ea typeface="微软雅黑" panose="020B0503020204020204" pitchFamily="34" charset="-122"/>
            </a:rPr>
            <a:t>赫</a:t>
          </a:r>
          <a:r>
            <a:rPr lang="zh-CN" altLang="en-US" sz="1600" b="1" dirty="0">
              <a:latin typeface="微软雅黑" panose="020B0503020204020204" pitchFamily="34" charset="-122"/>
              <a:ea typeface="微软雅黑" panose="020B0503020204020204" pitchFamily="34" charset="-122"/>
            </a:rPr>
            <a:t>（或千赫、兆赫、吉赫等）。</a:t>
          </a:r>
        </a:p>
      </dgm:t>
    </dgm:pt>
    <dgm:pt modelId="{9C1E3CB2-E8C8-49AB-965B-AFC0CD4F794D}" type="par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B78D8998-D0E8-4832-B8F9-C32C7B518B9A}" type="sibTrans" cxnId="{1165B027-3233-4387-BD43-758F7EC8C9C7}">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D7D28CE-69F5-49A1-B14F-3045EE4444C5}">
      <dgm:prSet phldrT="[文本]" custT="1"/>
      <dgm:spPr/>
      <dgm:t>
        <a:bodyPr/>
        <a:lstStyle/>
        <a:p>
          <a:pPr>
            <a:lnSpc>
              <a:spcPts val="2400"/>
            </a:lnSpc>
            <a:spcBef>
              <a:spcPts val="0"/>
            </a:spcBef>
            <a:spcAft>
              <a:spcPts val="0"/>
            </a:spcAft>
          </a:pPr>
          <a:r>
            <a:rPr lang="zh-CN" altLang="en-US" sz="1800" b="1" dirty="0">
              <a:solidFill>
                <a:schemeClr val="tx1"/>
              </a:solidFill>
              <a:latin typeface="微软雅黑" panose="020B0503020204020204" pitchFamily="34" charset="-122"/>
              <a:ea typeface="微软雅黑" panose="020B0503020204020204" pitchFamily="34" charset="-122"/>
            </a:rPr>
            <a:t>时域</a:t>
          </a:r>
        </a:p>
      </dgm:t>
    </dgm:pt>
    <dgm:pt modelId="{7BA8DCB6-F2BF-48A1-AE72-20D033A4AB32}" type="par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type="sibTrans" cxnId="{60735D4F-A4F3-476D-AE58-8AE4EDAE2412}">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a:solidFill>
                <a:srgbClr val="0000FF"/>
              </a:solidFill>
              <a:latin typeface="微软雅黑" panose="020B0503020204020204" pitchFamily="34" charset="-122"/>
              <a:ea typeface="微软雅黑" panose="020B0503020204020204" pitchFamily="34" charset="-122"/>
            </a:rPr>
            <a:t>“最高数据率”。</a:t>
          </a:r>
        </a:p>
      </dgm:t>
    </dgm:pt>
    <dgm:pt modelId="{EF117184-0A6B-450A-9F46-59148824F74C}" type="par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type="sibTrans" cxnId="{F099BD6E-6DE6-4DC8-8916-951CC33D3D91}">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单位就是数据率的单位 </a:t>
          </a:r>
          <a:r>
            <a:rPr lang="en-US" altLang="en-US" sz="1600" b="1" dirty="0">
              <a:latin typeface="微软雅黑" panose="020B0503020204020204" pitchFamily="34" charset="-122"/>
              <a:ea typeface="微软雅黑" panose="020B0503020204020204" pitchFamily="34" charset="-122"/>
            </a:rPr>
            <a:t>bit/s</a:t>
          </a:r>
          <a:r>
            <a:rPr lang="zh-CN" altLang="en-US" sz="1600" b="1" dirty="0">
              <a:latin typeface="微软雅黑" panose="020B0503020204020204" pitchFamily="34" charset="-122"/>
              <a:ea typeface="微软雅黑" panose="020B0503020204020204" pitchFamily="34" charset="-122"/>
            </a:rPr>
            <a:t>。</a:t>
          </a:r>
        </a:p>
      </dgm:t>
    </dgm:pt>
    <dgm:pt modelId="{0A4C7176-71C6-4DA2-A49E-1FBD36EA537F}" type="par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type="sibTrans" cxnId="{2E444A85-2D22-48A3-8A02-211B5B9A1B48}">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66B706-D603-46A5-9883-124C05B8E875}">
      <dgm:prSet phldrT="[文本]" custT="1"/>
      <dgm:spPr/>
      <dgm:t>
        <a:bodyPr/>
        <a:lstStyle/>
        <a:p>
          <a:pPr>
            <a:lnSpc>
              <a:spcPts val="2400"/>
            </a:lnSpc>
            <a:spcBef>
              <a:spcPts val="0"/>
            </a:spcBef>
            <a:spcAft>
              <a:spcPts val="0"/>
            </a:spcAft>
          </a:pPr>
          <a:r>
            <a:rPr lang="zh-CN" altLang="en-US" sz="1600" b="1" dirty="0">
              <a:latin typeface="微软雅黑" panose="020B0503020204020204" pitchFamily="34" charset="-122"/>
              <a:ea typeface="微软雅黑" panose="020B0503020204020204" pitchFamily="34" charset="-122"/>
            </a:rPr>
            <a:t>某信道允许通过的信号频带范围称为该</a:t>
          </a:r>
          <a:r>
            <a:rPr lang="zh-CN" altLang="en-US" sz="1600" b="1" dirty="0">
              <a:solidFill>
                <a:srgbClr val="0000FF"/>
              </a:solidFill>
              <a:latin typeface="微软雅黑" panose="020B0503020204020204" pitchFamily="34" charset="-122"/>
              <a:ea typeface="微软雅黑" panose="020B0503020204020204" pitchFamily="34" charset="-122"/>
            </a:rPr>
            <a:t>信道的带宽</a:t>
          </a:r>
          <a:r>
            <a:rPr lang="zh-CN" altLang="en-US" sz="1600" b="1" dirty="0">
              <a:latin typeface="微软雅黑" panose="020B0503020204020204" pitchFamily="34" charset="-122"/>
              <a:ea typeface="微软雅黑" panose="020B0503020204020204" pitchFamily="34" charset="-122"/>
            </a:rPr>
            <a:t>（或通频带）。</a:t>
          </a:r>
        </a:p>
      </dgm:t>
    </dgm:pt>
    <dgm:pt modelId="{89BD7969-E47A-44A1-A228-64CDDE384D58}" type="parTrans" cxnId="{DC942A3B-33E6-4C36-96EA-7BED92D7AD9D}">
      <dgm:prSet/>
      <dgm:spPr/>
      <dgm:t>
        <a:bodyPr/>
        <a:lstStyle/>
        <a:p>
          <a:endParaRPr lang="zh-CN" altLang="en-US"/>
        </a:p>
      </dgm:t>
    </dgm:pt>
    <dgm:pt modelId="{CF6155F8-E999-4B3A-9320-1784222FDB2A}" type="sibTrans" cxnId="{DC942A3B-33E6-4C36-96EA-7BED92D7AD9D}">
      <dgm:prSet/>
      <dgm:spPr/>
      <dgm:t>
        <a:bodyPr/>
        <a:lstStyle/>
        <a:p>
          <a:endParaRPr lang="zh-CN" altLang="en-US"/>
        </a:p>
      </dgm:t>
    </dgm:pt>
    <dgm:pt modelId="{40E63CE6-BCF0-4D31-BF79-E0110AFBC97D}" type="pres">
      <dgm:prSet presAssocID="{F9AB813C-B06A-4F31-AE41-5FBC08019F61}" presName="Name0" presStyleCnt="0">
        <dgm:presLayoutVars>
          <dgm:dir/>
          <dgm:animLvl val="lvl"/>
          <dgm:resizeHandles val="exact"/>
        </dgm:presLayoutVars>
      </dgm:prSet>
      <dgm:spPr/>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pt>
    <dgm:pt modelId="{D8322834-D555-4278-B09F-615875E565CE}" type="pres">
      <dgm:prSet presAssocID="{050A098E-265C-4391-8A02-18D41C9ACEF7}" presName="descendantText" presStyleLbl="alignAccFollowNode1" presStyleIdx="0" presStyleCnt="2" custScaleX="127202" custScaleY="121626">
        <dgm:presLayoutVars>
          <dgm:bulletEnabled val="1"/>
        </dgm:presLayoutVars>
      </dgm:prSet>
      <dgm:spPr/>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pt>
    <dgm:pt modelId="{4EADB46F-8684-4B72-97FE-D18AEB647819}" type="pres">
      <dgm:prSet presAssocID="{7D7D28CE-69F5-49A1-B14F-3045EE4444C5}" presName="descendantText" presStyleLbl="alignAccFollowNode1" presStyleIdx="1" presStyleCnt="2" custScaleX="127202" custScaleY="113398" custLinFactNeighborY="-3622">
        <dgm:presLayoutVars>
          <dgm:bulletEnabled val="1"/>
        </dgm:presLayoutVars>
      </dgm:prSet>
      <dgm:spPr/>
    </dgm:pt>
  </dgm:ptLst>
  <dgm:cxnLst>
    <dgm:cxn modelId="{83A05107-00D7-4222-B7C2-A60E72976CB4}" srcId="{050A098E-265C-4391-8A02-18D41C9ACEF7}" destId="{FEF4933F-9CB0-4FCB-8C1E-9CB99A07B49E}" srcOrd="0" destOrd="0" parTransId="{496C612B-0359-4353-8637-BF1552A99E99}" sibTransId="{E18C0578-B49C-4E15-96F8-93E15DFFC7F1}"/>
    <dgm:cxn modelId="{63CD9407-2941-47C4-89ED-D215479544D9}" type="presOf" srcId="{679FA712-BCAA-459B-A818-2FEE70636A61}" destId="{4EADB46F-8684-4B72-97FE-D18AEB647819}" srcOrd="0" destOrd="1" presId="urn:microsoft.com/office/officeart/2005/8/layout/vList5"/>
    <dgm:cxn modelId="{03AFA410-631A-40E5-B964-EC11BE5D8531}" type="presOf" srcId="{1B66B706-D603-46A5-9883-124C05B8E875}" destId="{D8322834-D555-4278-B09F-615875E565CE}" srcOrd="0" destOrd="2" presId="urn:microsoft.com/office/officeart/2005/8/layout/vList5"/>
    <dgm:cxn modelId="{C2EF7411-42DE-465C-8FAE-3EB55B7970F6}" type="presOf" srcId="{050A098E-265C-4391-8A02-18D41C9ACEF7}" destId="{12490A3D-6938-465D-B09D-05FD246C6E9E}" srcOrd="0" destOrd="0" presId="urn:microsoft.com/office/officeart/2005/8/layout/vList5"/>
    <dgm:cxn modelId="{FBD4A315-3663-4844-922B-3DBBE857371B}" type="presOf" srcId="{7D7D28CE-69F5-49A1-B14F-3045EE4444C5}" destId="{90C011AE-3F91-416D-B2FD-433B35EC17A6}" srcOrd="0" destOrd="0" presId="urn:microsoft.com/office/officeart/2005/8/layout/vList5"/>
    <dgm:cxn modelId="{1165B027-3233-4387-BD43-758F7EC8C9C7}" srcId="{050A098E-265C-4391-8A02-18D41C9ACEF7}" destId="{0C3747A4-6E14-4B4D-B352-09BA88A76C46}" srcOrd="1" destOrd="0" parTransId="{9C1E3CB2-E8C8-49AB-965B-AFC0CD4F794D}" sibTransId="{B78D8998-D0E8-4832-B8F9-C32C7B518B9A}"/>
    <dgm:cxn modelId="{A7DDFB38-9139-4A21-A289-C3FF5A2E42B4}" type="presOf" srcId="{E0DB3CE6-D371-46C6-BF5C-43B59AB6EDE2}" destId="{4EADB46F-8684-4B72-97FE-D18AEB647819}" srcOrd="0" destOrd="0" presId="urn:microsoft.com/office/officeart/2005/8/layout/vList5"/>
    <dgm:cxn modelId="{DC942A3B-33E6-4C36-96EA-7BED92D7AD9D}" srcId="{050A098E-265C-4391-8A02-18D41C9ACEF7}" destId="{1B66B706-D603-46A5-9883-124C05B8E875}" srcOrd="2" destOrd="0" parTransId="{89BD7969-E47A-44A1-A228-64CDDE384D58}" sibTransId="{CF6155F8-E999-4B3A-9320-1784222FDB2A}"/>
    <dgm:cxn modelId="{371AB66C-17E5-4EE2-947D-C610D4A3E588}" type="presOf" srcId="{F9AB813C-B06A-4F31-AE41-5FBC08019F61}" destId="{40E63CE6-BCF0-4D31-BF79-E0110AFBC97D}" srcOrd="0" destOrd="0" presId="urn:microsoft.com/office/officeart/2005/8/layout/vList5"/>
    <dgm:cxn modelId="{F099BD6E-6DE6-4DC8-8916-951CC33D3D91}" srcId="{7D7D28CE-69F5-49A1-B14F-3045EE4444C5}" destId="{E0DB3CE6-D371-46C6-BF5C-43B59AB6EDE2}" srcOrd="0" destOrd="0" parTransId="{EF117184-0A6B-450A-9F46-59148824F74C}" sibTransId="{3ECD476C-4C81-48A0-A49D-D9F381D723F0}"/>
    <dgm:cxn modelId="{60735D4F-A4F3-476D-AE58-8AE4EDAE2412}" srcId="{F9AB813C-B06A-4F31-AE41-5FBC08019F61}" destId="{7D7D28CE-69F5-49A1-B14F-3045EE4444C5}" srcOrd="1" destOrd="0" parTransId="{7BA8DCB6-F2BF-48A1-AE72-20D033A4AB32}" sibTransId="{56A15820-9812-4C8B-9CED-F317235A9064}"/>
    <dgm:cxn modelId="{2E444A85-2D22-48A3-8A02-211B5B9A1B48}" srcId="{7D7D28CE-69F5-49A1-B14F-3045EE4444C5}" destId="{679FA712-BCAA-459B-A818-2FEE70636A61}" srcOrd="1" destOrd="0" parTransId="{0A4C7176-71C6-4DA2-A49E-1FBD36EA537F}" sibTransId="{C008DC61-DEEE-4E2B-8DE7-4B2E6EECC852}"/>
    <dgm:cxn modelId="{EC4EA4BE-F7E1-4328-B1DB-6A0D15C7F420}" srcId="{F9AB813C-B06A-4F31-AE41-5FBC08019F61}" destId="{050A098E-265C-4391-8A02-18D41C9ACEF7}" srcOrd="0" destOrd="0" parTransId="{A6F7A116-B107-4EA4-9066-73D7E647AB1E}" sibTransId="{1BCB1832-21C9-4CED-A453-F89D918E8026}"/>
    <dgm:cxn modelId="{A9A0C1BE-E752-49A8-9D77-F0F4F763D66F}" type="presOf" srcId="{FEF4933F-9CB0-4FCB-8C1E-9CB99A07B49E}" destId="{D8322834-D555-4278-B09F-615875E565CE}" srcOrd="0" destOrd="0" presId="urn:microsoft.com/office/officeart/2005/8/layout/vList5"/>
    <dgm:cxn modelId="{C64A0FEB-C933-463E-AEB0-9AD63DC6FF69}" type="presOf" srcId="{0C3747A4-6E14-4B4D-B352-09BA88A76C46}" destId="{D8322834-D555-4278-B09F-615875E565CE}" srcOrd="0" destOrd="1" presId="urn:microsoft.com/office/officeart/2005/8/layout/vList5"/>
    <dgm:cxn modelId="{73C37479-3E4B-4A25-A901-743C14E100D2}" type="presParOf" srcId="{40E63CE6-BCF0-4D31-BF79-E0110AFBC97D}" destId="{A816BD0E-3B05-4D80-8D09-86E69DADF94A}" srcOrd="0" destOrd="0" presId="urn:microsoft.com/office/officeart/2005/8/layout/vList5"/>
    <dgm:cxn modelId="{C0E9B0E7-F95F-485D-A69A-8411C84912E4}" type="presParOf" srcId="{A816BD0E-3B05-4D80-8D09-86E69DADF94A}" destId="{12490A3D-6938-465D-B09D-05FD246C6E9E}" srcOrd="0" destOrd="0" presId="urn:microsoft.com/office/officeart/2005/8/layout/vList5"/>
    <dgm:cxn modelId="{0A3B23AB-91F2-43D6-BC1E-C7789C0BDD1D}" type="presParOf" srcId="{A816BD0E-3B05-4D80-8D09-86E69DADF94A}" destId="{D8322834-D555-4278-B09F-615875E565CE}" srcOrd="1" destOrd="0" presId="urn:microsoft.com/office/officeart/2005/8/layout/vList5"/>
    <dgm:cxn modelId="{185C4137-9E4F-4F19-A3CB-E491C911A7C5}" type="presParOf" srcId="{40E63CE6-BCF0-4D31-BF79-E0110AFBC97D}" destId="{D083337A-8E07-459D-A053-9228C089A47E}" srcOrd="1" destOrd="0" presId="urn:microsoft.com/office/officeart/2005/8/layout/vList5"/>
    <dgm:cxn modelId="{90C81B48-3660-4386-86E9-B2B326A264D4}" type="presParOf" srcId="{40E63CE6-BCF0-4D31-BF79-E0110AFBC97D}" destId="{795B2B64-5D71-4F73-BF51-C77D11A4D022}" srcOrd="2" destOrd="0" presId="urn:microsoft.com/office/officeart/2005/8/layout/vList5"/>
    <dgm:cxn modelId="{9BF1E6FC-7FE7-44BF-ADCB-9FE0476846EC}" type="presParOf" srcId="{795B2B64-5D71-4F73-BF51-C77D11A4D022}" destId="{90C011AE-3F91-416D-B2FD-433B35EC17A6}" srcOrd="0" destOrd="0" presId="urn:microsoft.com/office/officeart/2005/8/layout/vList5"/>
    <dgm:cxn modelId="{522D5519-935E-43DE-B65C-3F7A263B0C61}"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a:latin typeface="微软雅黑" panose="020B0503020204020204" pitchFamily="34" charset="-122"/>
              <a:ea typeface="微软雅黑" panose="020B0503020204020204" pitchFamily="34" charset="-122"/>
            </a:rPr>
            <a:t>信道利用率</a:t>
          </a:r>
        </a:p>
      </dgm:t>
    </dgm:pt>
    <dgm:pt modelId="{E59DA53A-3783-4CE4-8AD5-26603DC4E19D}" type="par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type="sibTrans" cxnId="{A85E3E8F-E7E6-4ECC-A71E-7AC941D62EF2}">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a:latin typeface="微软雅黑" panose="020B0503020204020204" pitchFamily="34" charset="-122"/>
              <a:ea typeface="微软雅黑" panose="020B0503020204020204" pitchFamily="34" charset="-122"/>
            </a:rPr>
            <a:t>某信道有百分之几的时间是被利用的（即有数据通过）。</a:t>
          </a:r>
        </a:p>
      </dgm:t>
    </dgm:pt>
    <dgm:pt modelId="{482F333A-D861-4AA0-A30F-1C931619106C}" type="par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type="sibTrans" cxnId="{CE89C4F3-23B2-46F4-A4AF-ACF50B7D990F}">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a:latin typeface="微软雅黑" panose="020B0503020204020204" pitchFamily="34" charset="-122"/>
              <a:ea typeface="微软雅黑" panose="020B0503020204020204" pitchFamily="34" charset="-122"/>
            </a:rPr>
            <a:t>网络利用率</a:t>
          </a:r>
        </a:p>
      </dgm:t>
    </dgm:pt>
    <dgm:pt modelId="{11E1DEE2-EAF3-490A-A502-3BB3E26556A0}" type="par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type="sibTrans" cxnId="{19DC375B-E541-4B59-8382-93A56F7F35BD}">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a:latin typeface="微软雅黑" panose="020B0503020204020204" pitchFamily="34" charset="-122"/>
              <a:ea typeface="微软雅黑" panose="020B0503020204020204" pitchFamily="34" charset="-122"/>
            </a:rPr>
            <a:t>全网络的信道利用率的加权平均值。</a:t>
          </a:r>
        </a:p>
      </dgm:t>
    </dgm:pt>
    <dgm:pt modelId="{CDC104ED-5DB9-424C-8439-CDDBB0142664}" type="par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type="sibTrans" cxnId="{9DC2B627-F44A-4C33-82E3-BC9DA9CC6DCC}">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a:latin typeface="微软雅黑" panose="020B0503020204020204" pitchFamily="34" charset="-122"/>
              <a:ea typeface="微软雅黑" panose="020B0503020204020204" pitchFamily="34" charset="-122"/>
            </a:rPr>
            <a:t>完全空闲的信道的利用率是零。</a:t>
          </a:r>
        </a:p>
      </dgm:t>
    </dgm:pt>
    <dgm:pt modelId="{B4E31D86-E7E7-4DB8-B509-ABC412692A5B}" type="parTrans" cxnId="{C6795FE8-CFE8-4187-A5F2-78B292433606}">
      <dgm:prSet/>
      <dgm:spPr/>
      <dgm:t>
        <a:bodyPr/>
        <a:lstStyle/>
        <a:p>
          <a:endParaRPr lang="zh-CN" altLang="en-US" sz="1800"/>
        </a:p>
      </dgm:t>
    </dgm:pt>
    <dgm:pt modelId="{E056649D-FFB4-45EF-845D-4988E55B5B53}" type="sibTrans" cxnId="{C6795FE8-CFE8-4187-A5F2-78B292433606}">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custScaleX="117668">
        <dgm:presLayoutVars>
          <dgm:chMax val="0"/>
          <dgm:chPref val="0"/>
          <dgm:bulletEnabled val="1"/>
        </dgm:presLayoutVars>
      </dgm:prSet>
      <dgm:spPr/>
    </dgm:pt>
    <dgm:pt modelId="{DD1A8C17-AB8B-4CDA-9C06-E3F6B80DFAB1}" type="pres">
      <dgm:prSet presAssocID="{617AE38B-731F-4729-B28F-C30C3037C6EF}" presName="desTx" presStyleLbl="alignAccFollowNode1" presStyleIdx="0" presStyleCnt="2" custScaleX="117284">
        <dgm:presLayoutVars>
          <dgm:bulletEnabled val="1"/>
        </dgm:presLayoutVars>
      </dgm:prSet>
      <dgm:spPr/>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custScaleX="124510">
        <dgm:presLayoutVars>
          <dgm:chMax val="0"/>
          <dgm:chPref val="0"/>
          <dgm:bulletEnabled val="1"/>
        </dgm:presLayoutVars>
      </dgm:prSet>
      <dgm:spPr/>
    </dgm:pt>
    <dgm:pt modelId="{D5B1C811-7FFB-4E90-B609-AF3320FECF06}" type="pres">
      <dgm:prSet presAssocID="{37820C6F-2839-48A4-95ED-EBDFE872E9B1}" presName="desTx" presStyleLbl="alignAccFollowNode1" presStyleIdx="1" presStyleCnt="2" custScaleX="123453">
        <dgm:presLayoutVars>
          <dgm:bulletEnabled val="1"/>
        </dgm:presLayoutVars>
      </dgm:prSet>
      <dgm:spPr/>
    </dgm:pt>
  </dgm:ptLst>
  <dgm:cxnLst>
    <dgm:cxn modelId="{A20F5820-6458-4E01-B0AE-D4E8325AC9BD}" type="presOf" srcId="{1EC6DEAD-6406-4DFB-8DEA-CD3C17DC614D}" destId="{DD1A8C17-AB8B-4CDA-9C06-E3F6B80DFAB1}" srcOrd="0" destOrd="0" presId="urn:microsoft.com/office/officeart/2005/8/layout/hList1"/>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50E80871-61F1-42A4-AAF9-3D6FE3D44A24}" type="presOf" srcId="{37820C6F-2839-48A4-95ED-EBDFE872E9B1}" destId="{95E674E6-30C0-4846-A33C-8435093FF952}"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030BEFA5-F361-4328-951F-CB80F059289B}" type="presOf" srcId="{7DEA8A1D-B9FF-44AA-B42C-06D817B609F8}" destId="{D5B1C811-7FFB-4E90-B609-AF3320FECF06}" srcOrd="0" destOrd="0" presId="urn:microsoft.com/office/officeart/2005/8/layout/hList1"/>
    <dgm:cxn modelId="{C3B2B8A9-83E4-4B90-9B8C-86EE34AD3CCF}" type="presOf" srcId="{617AE38B-731F-4729-B28F-C30C3037C6EF}" destId="{6E98D618-F8FC-4C90-851C-0B5A61F1FAD0}" srcOrd="0" destOrd="0" presId="urn:microsoft.com/office/officeart/2005/8/layout/hList1"/>
    <dgm:cxn modelId="{986F98DA-A7C2-4490-9706-635023747E49}" type="presOf" srcId="{18530140-3F55-46BC-848D-A4C14AA8BC1C}" destId="{88C9F005-020B-4A65-B6DD-91E4B06170CA}" srcOrd="0" destOrd="0" presId="urn:microsoft.com/office/officeart/2005/8/layout/hList1"/>
    <dgm:cxn modelId="{C6795FE8-CFE8-4187-A5F2-78B292433606}" srcId="{617AE38B-731F-4729-B28F-C30C3037C6EF}" destId="{300B28D7-2FDD-447A-8655-1C4703F07E1D}" srcOrd="1" destOrd="0" parTransId="{B4E31D86-E7E7-4DB8-B509-ABC412692A5B}" sibTransId="{E056649D-FFB4-45EF-845D-4988E55B5B53}"/>
    <dgm:cxn modelId="{2F4A38EE-B43C-4181-A31E-13C6B403FBA7}" type="presOf" srcId="{300B28D7-2FDD-447A-8655-1C4703F07E1D}" destId="{DD1A8C17-AB8B-4CDA-9C06-E3F6B80DFAB1}" srcOrd="0" destOrd="1"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费用</a:t>
          </a:r>
        </a:p>
      </dgm:t>
    </dgm:pt>
    <dgm:pt modelId="{BED6549C-B35E-4354-84E8-A7AE58E7EC07}" type="parTrans" cxnId="{56CC0E7C-D98A-4C46-81A3-3B1F60601F3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type="sibTrans" cxnId="{56CC0E7C-D98A-4C46-81A3-3B1F60601F38}">
      <dgm:prSet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标准化</a:t>
          </a:r>
        </a:p>
      </dgm:t>
    </dgm:pt>
    <dgm:pt modelId="{E173A921-6651-451D-81E9-F0ACC1536AAC}">
      <dgm:prSet phldrT="[文本]" custT="1"/>
      <dgm:spPr/>
      <dgm:t>
        <a:bodyPr/>
        <a:lstStyle/>
        <a:p>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type="par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type="sibTrans" cxnId="{FDAAE633-85C8-42F8-B4AA-4B51C3A57B39}">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质量</a:t>
          </a:r>
        </a:p>
      </dgm:t>
    </dgm:pt>
    <dgm:pt modelId="{92F37460-E89E-4259-A2EF-B2A638C38A45}" type="parTrans" cxnId="{12D5EFDF-084C-4857-A4BE-12B60B2E2A9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type="sibTrans" cxnId="{12D5EFDF-084C-4857-A4BE-12B60B2E2A98}">
      <dgm:prSet custT="1"/>
      <dgm:spPr/>
      <dgm:t>
        <a:bodyPr/>
        <a:lstStyle/>
        <a:p>
          <a:r>
            <a:rPr lang="zh-CN" altLang="en-US" sz="1800" b="1" dirty="0">
              <a:solidFill>
                <a:schemeClr val="tx1"/>
              </a:solidFill>
              <a:latin typeface="微软雅黑" panose="020B0503020204020204" pitchFamily="34" charset="-122"/>
              <a:ea typeface="微软雅黑" panose="020B0503020204020204" pitchFamily="34" charset="-122"/>
            </a:rPr>
            <a:t>可靠性</a:t>
          </a:r>
        </a:p>
      </dgm:t>
    </dgm:pt>
    <dgm:pt modelId="{3EC4611C-A3C3-451C-AE74-8846F1901302}">
      <dgm:prSet phldrT="[文本]" custT="1"/>
      <dgm:spPr/>
      <dgm:t>
        <a:bodyPr/>
        <a:lstStyle/>
        <a:p>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type="par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type="sibTrans" cxnId="{BF7B8AEA-CFF9-4BFA-A92B-C9AA4345FE48}">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400" b="1" dirty="0">
              <a:solidFill>
                <a:schemeClr val="tx1"/>
              </a:solidFill>
              <a:latin typeface="微软雅黑" panose="020B0503020204020204" pitchFamily="34" charset="-122"/>
              <a:ea typeface="微软雅黑" panose="020B0503020204020204" pitchFamily="34" charset="-122"/>
            </a:rPr>
            <a:t>管理和维护</a:t>
          </a:r>
        </a:p>
      </dgm:t>
    </dgm:pt>
    <dgm:pt modelId="{5D5965E2-EEFF-40D7-B453-CDF2231F9E32}" type="parTrans" cxnId="{5DC1683A-A3BA-477F-922D-A91C5AAC3E85}">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type="sibTrans" cxnId="{5DC1683A-A3BA-477F-922D-A91C5AAC3E85}">
      <dgm:prSet custT="1"/>
      <dgm:spPr/>
      <dgm:t>
        <a:bodyPr/>
        <a:lstStyle/>
        <a:p>
          <a:r>
            <a:rPr lang="zh-CN" altLang="en-US" sz="1200" b="1" dirty="0">
              <a:solidFill>
                <a:schemeClr val="tx1"/>
              </a:solidFill>
              <a:latin typeface="微软雅黑" panose="020B0503020204020204" pitchFamily="34" charset="-122"/>
              <a:ea typeface="微软雅黑" panose="020B0503020204020204" pitchFamily="34" charset="-122"/>
            </a:rPr>
            <a:t>可扩展性和可升级性</a:t>
          </a:r>
        </a:p>
      </dgm:t>
    </dgm:pt>
    <dgm:pt modelId="{32415517-2817-485B-84FB-EEB772F05388}">
      <dgm:prSet phldrT="[文本]" custT="1"/>
      <dgm:spPr/>
      <dgm:t>
        <a:bodyPr/>
        <a:lstStyle/>
        <a:p>
          <a:pPr algn="ctr"/>
          <a:endParaRPr lang="zh-CN" altLang="en-US" sz="1200" b="1" dirty="0">
            <a:latin typeface="微软雅黑" panose="020B0503020204020204" pitchFamily="34" charset="-122"/>
            <a:ea typeface="微软雅黑" panose="020B0503020204020204" pitchFamily="34" charset="-122"/>
          </a:endParaRPr>
        </a:p>
      </dgm:t>
    </dgm:pt>
    <dgm:pt modelId="{9389711E-63B1-48BC-8B0D-E77AD36B0F70}" type="par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type="sibTrans" cxnId="{C8E4366A-7323-4BAE-BF0B-D491A4B1C631}">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pt>
    <dgm:pt modelId="{6E6AB5B1-8C45-4545-BA69-7F63DEE5163B}" type="pres">
      <dgm:prSet presAssocID="{05D41365-1355-4DAD-B4F1-FB33A078461A}" presName="composite" presStyleCnt="0"/>
      <dgm:spPr/>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pt>
    <dgm:pt modelId="{0EC6F23C-19FA-4BBB-96C2-30D954DFEC45}" type="pres">
      <dgm:prSet presAssocID="{05D41365-1355-4DAD-B4F1-FB33A078461A}" presName="Childtext1" presStyleLbl="revTx" presStyleIdx="0" presStyleCnt="3" custLinFactX="-100000" custLinFactNeighborX="-175656" custLinFactNeighborY="20891">
        <dgm:presLayoutVars>
          <dgm:chMax val="0"/>
          <dgm:chPref val="0"/>
          <dgm:bulletEnabled val="1"/>
        </dgm:presLayoutVars>
      </dgm:prSet>
      <dgm:spPr/>
    </dgm:pt>
    <dgm:pt modelId="{E72809E6-925A-4033-A3E6-30F40589AE8C}" type="pres">
      <dgm:prSet presAssocID="{05D41365-1355-4DAD-B4F1-FB33A078461A}" presName="BalanceSpacing" presStyleCnt="0"/>
      <dgm:spPr/>
    </dgm:pt>
    <dgm:pt modelId="{8A426D04-7387-4BF5-B7A9-CE9CF71A10A4}" type="pres">
      <dgm:prSet presAssocID="{05D41365-1355-4DAD-B4F1-FB33A078461A}" presName="BalanceSpacing1" presStyleCnt="0"/>
      <dgm:spPr/>
    </dgm:pt>
    <dgm:pt modelId="{538930E3-AFBB-40A2-9199-81FC54A0A713}" type="pres">
      <dgm:prSet presAssocID="{5C027A28-57B2-4775-8438-4AAECBE023C8}" presName="Accent1Text" presStyleLbl="node1" presStyleIdx="1" presStyleCnt="6"/>
      <dgm:spPr/>
    </dgm:pt>
    <dgm:pt modelId="{770EB172-9189-4CB8-B1B4-B4830FDDB2B7}" type="pres">
      <dgm:prSet presAssocID="{5C027A28-57B2-4775-8438-4AAECBE023C8}" presName="spaceBetweenRectangles" presStyleCnt="0"/>
      <dgm:spPr/>
    </dgm:pt>
    <dgm:pt modelId="{B8000619-585E-43B1-97D0-9E973B5CFF02}" type="pres">
      <dgm:prSet presAssocID="{D199F25F-9525-43C5-955C-BB6FEFFBA60E}" presName="composite" presStyleCnt="0"/>
      <dgm:spPr/>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pt>
    <dgm:pt modelId="{DDAB6A08-FDE4-4250-B857-22C6F4C875CD}" type="pres">
      <dgm:prSet presAssocID="{D199F25F-9525-43C5-955C-BB6FEFFBA60E}" presName="BalanceSpacing" presStyleCnt="0"/>
      <dgm:spPr/>
    </dgm:pt>
    <dgm:pt modelId="{456BFF4D-8D17-4008-8FD8-97C1E973905D}" type="pres">
      <dgm:prSet presAssocID="{D199F25F-9525-43C5-955C-BB6FEFFBA60E}" presName="BalanceSpacing1" presStyleCnt="0"/>
      <dgm:spPr/>
    </dgm:pt>
    <dgm:pt modelId="{2E871E28-410D-4C73-B809-46EEEE1B5408}" type="pres">
      <dgm:prSet presAssocID="{2E4C2D13-B647-4CF6-B1F7-03AB183A1123}" presName="Accent1Text" presStyleLbl="node1" presStyleIdx="3" presStyleCnt="6" custScaleX="100398"/>
      <dgm:spPr/>
    </dgm:pt>
    <dgm:pt modelId="{32342D5D-D85B-4C93-8081-CE9B08BF8EF3}" type="pres">
      <dgm:prSet presAssocID="{2E4C2D13-B647-4CF6-B1F7-03AB183A1123}" presName="spaceBetweenRectangles" presStyleCnt="0"/>
      <dgm:spPr/>
    </dgm:pt>
    <dgm:pt modelId="{0250A542-5660-4811-BA9A-A026384EC288}" type="pres">
      <dgm:prSet presAssocID="{C40893AA-1044-4C1A-AFE8-154BD0AD6229}" presName="composite" presStyleCnt="0"/>
      <dgm:spPr/>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pt>
    <dgm:pt modelId="{95ED7348-6155-4B72-B2AA-9F71065BC8B5}" type="pres">
      <dgm:prSet presAssocID="{C40893AA-1044-4C1A-AFE8-154BD0AD6229}" presName="Childtext1" presStyleLbl="revTx" presStyleIdx="2" presStyleCnt="3" custLinFactX="-74963" custLinFactNeighborX="-100000" custLinFactNeighborY="0">
        <dgm:presLayoutVars>
          <dgm:chMax val="0"/>
          <dgm:chPref val="0"/>
          <dgm:bulletEnabled val="1"/>
        </dgm:presLayoutVars>
      </dgm:prSet>
      <dgm:spPr/>
    </dgm:pt>
    <dgm:pt modelId="{5C3E9DE1-CF2D-48B8-B1BE-CF5807B39F22}" type="pres">
      <dgm:prSet presAssocID="{C40893AA-1044-4C1A-AFE8-154BD0AD6229}" presName="BalanceSpacing" presStyleCnt="0"/>
      <dgm:spPr/>
    </dgm:pt>
    <dgm:pt modelId="{248FEED7-91A8-4070-8E60-258F9D3AF8A1}" type="pres">
      <dgm:prSet presAssocID="{C40893AA-1044-4C1A-AFE8-154BD0AD6229}" presName="BalanceSpacing1" presStyleCnt="0"/>
      <dgm:spPr/>
    </dgm:pt>
    <dgm:pt modelId="{F96182DC-DEA1-4092-96CB-670F76C0F2C9}" type="pres">
      <dgm:prSet presAssocID="{0EE1A90B-D747-4792-8CF8-D1D86F0C6D30}" presName="Accent1Text" presStyleLbl="node1" presStyleIdx="5" presStyleCnt="6" custLinFactNeighborX="-1453" custLinFactNeighborY="-1219"/>
      <dgm:spPr/>
    </dgm:pt>
  </dgm:ptLst>
  <dgm:cxnLst>
    <dgm:cxn modelId="{BA2E6409-3E4A-424E-BB60-F086F21B6F67}" type="presOf" srcId="{3EC4611C-A3C3-451C-AE74-8846F1901302}" destId="{30C810D8-43FD-41C8-A342-08B348498E1F}"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830EAB10-70C3-4576-ACC1-3D0E7A058F4E}" type="presOf" srcId="{5C027A28-57B2-4775-8438-4AAECBE023C8}" destId="{538930E3-AFBB-40A2-9199-81FC54A0A713}"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5DC1683A-A3BA-477F-922D-A91C5AAC3E85}" srcId="{135FF3CF-44DC-43E7-AC27-8E824204EC36}" destId="{C40893AA-1044-4C1A-AFE8-154BD0AD6229}" srcOrd="2" destOrd="0" parTransId="{5D5965E2-EEFF-40D7-B453-CDF2231F9E32}" sibTransId="{0EE1A90B-D747-4792-8CF8-D1D86F0C6D30}"/>
    <dgm:cxn modelId="{C8E4366A-7323-4BAE-BF0B-D491A4B1C631}" srcId="{C40893AA-1044-4C1A-AFE8-154BD0AD6229}" destId="{32415517-2817-485B-84FB-EEB772F05388}" srcOrd="0" destOrd="0" parTransId="{9389711E-63B1-48BC-8B0D-E77AD36B0F70}" sibTransId="{8B057A99-57DA-4C5E-AFDE-4E731CDF706D}"/>
    <dgm:cxn modelId="{5857F84F-9800-49D5-B361-DA81A0D7F1EB}" type="presOf" srcId="{2E4C2D13-B647-4CF6-B1F7-03AB183A1123}" destId="{2E871E28-410D-4C73-B809-46EEEE1B5408}"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56CC0E7C-D98A-4C46-81A3-3B1F60601F38}" srcId="{135FF3CF-44DC-43E7-AC27-8E824204EC36}" destId="{05D41365-1355-4DAD-B4F1-FB33A078461A}" srcOrd="0" destOrd="0" parTransId="{BED6549C-B35E-4354-84E8-A7AE58E7EC07}" sibTransId="{5C027A28-57B2-4775-8438-4AAECBE023C8}"/>
    <dgm:cxn modelId="{7B427E83-BD3E-48A8-951F-C804AF59934D}" type="presOf" srcId="{32415517-2817-485B-84FB-EEB772F05388}" destId="{95ED7348-6155-4B72-B2AA-9F71065BC8B5}" srcOrd="0" destOrd="0" presId="urn:microsoft.com/office/officeart/2008/layout/AlternatingHexagons"/>
    <dgm:cxn modelId="{0A1EC099-5441-4FCA-9F43-CE9422B12AA5}" type="presOf" srcId="{C40893AA-1044-4C1A-AFE8-154BD0AD6229}" destId="{6CCD66D6-E3E3-4758-A25B-E5A97FDFEEA0}"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BF7B8AEA-CFF9-4BFA-A92B-C9AA4345FE48}" srcId="{D199F25F-9525-43C5-955C-BB6FEFFBA60E}" destId="{3EC4611C-A3C3-451C-AE74-8846F1901302}" srcOrd="0" destOrd="0" parTransId="{68F328E8-C43C-478E-B670-0B24656D9E35}" sibTransId="{2E561528-8DA9-408B-83C6-171ECD06B86B}"/>
    <dgm:cxn modelId="{9CC835F5-C067-446B-80F3-D2FFA3E86768}" type="presOf" srcId="{E173A921-6651-451D-81E9-F0ACC1536AAC}" destId="{0EC6F23C-19FA-4BBB-96C2-30D954DFEC45}" srcOrd="0" destOrd="0" presId="urn:microsoft.com/office/officeart/2008/layout/AlternatingHexagons"/>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D71CD6F-E65B-4CC0-8EAA-DB821D24E722}" type="doc">
      <dgm:prSet loTypeId="urn:microsoft.com/office/officeart/2005/8/layout/vList2" loCatId="list" qsTypeId="urn:microsoft.com/office/officeart/2005/8/quickstyle/simple3" qsCatId="simple" csTypeId="urn:microsoft.com/office/officeart/2005/8/colors/colorful4" csCatId="colorful" phldr="1"/>
      <dgm:spPr/>
      <dgm:t>
        <a:bodyPr/>
        <a:lstStyle/>
        <a:p>
          <a:endParaRPr lang="zh-CN" altLang="en-US"/>
        </a:p>
      </dgm:t>
    </dgm:pt>
    <dgm:pt modelId="{EFCA2B14-9468-4F2F-84A6-5C119482CD49}">
      <dgm:prSet phldrT="[文本]" custT="1"/>
      <dgm:spPr/>
      <dgm:t>
        <a:bodyPr/>
        <a:lstStyle/>
        <a:p>
          <a:r>
            <a:rPr lang="zh-CN" altLang="en-US" sz="2000" b="1" dirty="0">
              <a:latin typeface="微软雅黑" panose="020B0503020204020204" pitchFamily="34" charset="-122"/>
              <a:ea typeface="微软雅黑" panose="020B0503020204020204" pitchFamily="34" charset="-122"/>
            </a:rPr>
            <a:t>法律上的 </a:t>
          </a:r>
          <a:r>
            <a:rPr lang="en-US" altLang="en-US" sz="2000" b="1" dirty="0">
              <a:latin typeface="微软雅黑" panose="020B0503020204020204" pitchFamily="34" charset="-122"/>
              <a:ea typeface="微软雅黑" panose="020B0503020204020204" pitchFamily="34" charset="-122"/>
            </a:rPr>
            <a:t>(de jure) </a:t>
          </a:r>
          <a:r>
            <a:rPr lang="zh-CN" altLang="en-US" sz="2000" b="1" dirty="0">
              <a:latin typeface="微软雅黑" panose="020B0503020204020204" pitchFamily="34" charset="-122"/>
              <a:ea typeface="微软雅黑" panose="020B0503020204020204" pitchFamily="34" charset="-122"/>
            </a:rPr>
            <a:t>国际标准 </a:t>
          </a:r>
          <a:r>
            <a:rPr lang="en-US" altLang="en-US" sz="2000" b="1" dirty="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type="par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type="sibTrans" cxnId="{9E21BC85-7589-4E30-94BE-94BFF4B03EBC}">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a:latin typeface="微软雅黑" panose="020B0503020204020204" pitchFamily="34" charset="-122"/>
              <a:ea typeface="微软雅黑" panose="020B0503020204020204" pitchFamily="34" charset="-122"/>
            </a:rPr>
            <a:t>但并没有得到市场的认可。</a:t>
          </a:r>
        </a:p>
      </dgm:t>
    </dgm:pt>
    <dgm:pt modelId="{E2043F32-4A49-416A-8197-C2B2393B2255}" type="par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type="sibTrans" cxnId="{23AA8198-F998-4AB6-A021-FDD348C07171}">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a:latin typeface="微软雅黑" panose="020B0503020204020204" pitchFamily="34" charset="-122"/>
              <a:ea typeface="微软雅黑" panose="020B0503020204020204" pitchFamily="34" charset="-122"/>
            </a:rPr>
            <a:t>事实上的 </a:t>
          </a:r>
          <a:r>
            <a:rPr lang="en-US" altLang="en-US" sz="2000" b="1" dirty="0">
              <a:latin typeface="微软雅黑" panose="020B0503020204020204" pitchFamily="34" charset="-122"/>
              <a:ea typeface="微软雅黑" panose="020B0503020204020204" pitchFamily="34" charset="-122"/>
            </a:rPr>
            <a:t>(de facto) </a:t>
          </a:r>
          <a:r>
            <a:rPr lang="zh-CN" altLang="en-US" sz="2000" b="1" dirty="0">
              <a:latin typeface="微软雅黑" panose="020B0503020204020204" pitchFamily="34" charset="-122"/>
              <a:ea typeface="微软雅黑" panose="020B0503020204020204" pitchFamily="34" charset="-122"/>
            </a:rPr>
            <a:t>国际标准 </a:t>
          </a:r>
          <a:r>
            <a:rPr lang="en-US" altLang="en-US" sz="2000" b="1" dirty="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type="par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type="sibTrans" cxnId="{49E9C9C9-3C6E-4805-BAA2-32EF310CFED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a:latin typeface="微软雅黑" panose="020B0503020204020204" pitchFamily="34" charset="-122"/>
              <a:ea typeface="微软雅黑" panose="020B0503020204020204" pitchFamily="34" charset="-122"/>
            </a:rPr>
            <a:t>获得了最广泛的应用。</a:t>
          </a:r>
        </a:p>
      </dgm:t>
    </dgm:pt>
    <dgm:pt modelId="{85BE533B-2396-46D9-AFFB-686B13690F8B}" type="par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type="sibTrans" cxnId="{831BB112-8E09-4BF6-9DC2-BFF8996C5A45}">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pt>
    <dgm:pt modelId="{41591867-A15A-4C01-989E-2D8E71AD280E}" type="pres">
      <dgm:prSet presAssocID="{EFCA2B14-9468-4F2F-84A6-5C119482CD49}" presName="parentText" presStyleLbl="node1" presStyleIdx="0" presStyleCnt="2">
        <dgm:presLayoutVars>
          <dgm:chMax val="0"/>
          <dgm:bulletEnabled val="1"/>
        </dgm:presLayoutVars>
      </dgm:prSet>
      <dgm:spPr/>
    </dgm:pt>
    <dgm:pt modelId="{0CB64F91-1AC8-4F08-AB65-6A4FEE705282}" type="pres">
      <dgm:prSet presAssocID="{EFCA2B14-9468-4F2F-84A6-5C119482CD49}" presName="childText" presStyleLbl="revTx" presStyleIdx="0" presStyleCnt="2">
        <dgm:presLayoutVars>
          <dgm:bulletEnabled val="1"/>
        </dgm:presLayoutVars>
      </dgm:prSet>
      <dgm:spPr/>
    </dgm:pt>
    <dgm:pt modelId="{533E5313-0390-4A3E-9304-2F63C7C13FAF}" type="pres">
      <dgm:prSet presAssocID="{0986DFCC-564B-42E1-8E43-BFE75079EEDF}" presName="parentText" presStyleLbl="node1" presStyleIdx="1" presStyleCnt="2">
        <dgm:presLayoutVars>
          <dgm:chMax val="0"/>
          <dgm:bulletEnabled val="1"/>
        </dgm:presLayoutVars>
      </dgm:prSet>
      <dgm:spPr/>
    </dgm:pt>
    <dgm:pt modelId="{D4FB4936-BF1D-4807-8D25-E8B1D64E8CFA}" type="pres">
      <dgm:prSet presAssocID="{0986DFCC-564B-42E1-8E43-BFE75079EEDF}" presName="childText" presStyleLbl="revTx" presStyleIdx="1" presStyleCnt="2">
        <dgm:presLayoutVars>
          <dgm:bulletEnabled val="1"/>
        </dgm:presLayoutVars>
      </dgm:prSet>
      <dgm:spPr/>
    </dgm:pt>
  </dgm:ptLst>
  <dgm:cxnLst>
    <dgm:cxn modelId="{831BB112-8E09-4BF6-9DC2-BFF8996C5A45}" srcId="{0986DFCC-564B-42E1-8E43-BFE75079EEDF}" destId="{2CC66CB7-D7AD-41A6-98DD-74D4F514E2BD}" srcOrd="0" destOrd="0" parTransId="{85BE533B-2396-46D9-AFFB-686B13690F8B}" sibTransId="{28DE6DB6-6A4C-41DA-8F55-0D1076B0DD18}"/>
    <dgm:cxn modelId="{BB84275B-8B79-4927-AEBD-CCB80DFC9B4C}" type="presOf" srcId="{1D71CD6F-E65B-4CC0-8EAA-DB821D24E722}" destId="{98B905C2-E6DF-4B75-9416-AF7446358B35}" srcOrd="0" destOrd="0" presId="urn:microsoft.com/office/officeart/2005/8/layout/vList2"/>
    <dgm:cxn modelId="{87C4B245-7D03-47D6-A58A-FE65D816A8BA}" type="presOf" srcId="{0986DFCC-564B-42E1-8E43-BFE75079EEDF}" destId="{533E5313-0390-4A3E-9304-2F63C7C13FAF}" srcOrd="0" destOrd="0" presId="urn:microsoft.com/office/officeart/2005/8/layout/vList2"/>
    <dgm:cxn modelId="{DC3E0283-EE3A-4847-AC4B-B24480331CA1}" type="presOf" srcId="{2CC66CB7-D7AD-41A6-98DD-74D4F514E2BD}" destId="{D4FB4936-BF1D-4807-8D25-E8B1D64E8CFA}" srcOrd="0" destOrd="0" presId="urn:microsoft.com/office/officeart/2005/8/layout/vList2"/>
    <dgm:cxn modelId="{9E21BC85-7589-4E30-94BE-94BFF4B03EBC}" srcId="{1D71CD6F-E65B-4CC0-8EAA-DB821D24E722}" destId="{EFCA2B14-9468-4F2F-84A6-5C119482CD49}" srcOrd="0" destOrd="0" parTransId="{E38B7B80-E684-4487-8667-BCC0A5171417}" sibTransId="{6756D47E-79F4-44F1-9DC8-F8FF9A3DB365}"/>
    <dgm:cxn modelId="{23AA8198-F998-4AB6-A021-FDD348C07171}" srcId="{EFCA2B14-9468-4F2F-84A6-5C119482CD49}" destId="{226438D5-AF60-4FC2-B7B1-1FAFE6F029F4}" srcOrd="0" destOrd="0" parTransId="{E2043F32-4A49-416A-8197-C2B2393B2255}" sibTransId="{F4028441-B185-4303-8082-46E98E8EBA28}"/>
    <dgm:cxn modelId="{49E9C9C9-3C6E-4805-BAA2-32EF310CFED5}" srcId="{1D71CD6F-E65B-4CC0-8EAA-DB821D24E722}" destId="{0986DFCC-564B-42E1-8E43-BFE75079EEDF}" srcOrd="1" destOrd="0" parTransId="{BB601F7A-8E86-4A9E-9EF8-CC003C5EF85D}" sibTransId="{FD297112-55F6-448E-AECB-EFD048EDDB28}"/>
    <dgm:cxn modelId="{75CADFD2-DA7B-46F7-89E8-DC800A77BE41}" type="presOf" srcId="{EFCA2B14-9468-4F2F-84A6-5C119482CD49}" destId="{41591867-A15A-4C01-989E-2D8E71AD280E}" srcOrd="0" destOrd="0" presId="urn:microsoft.com/office/officeart/2005/8/layout/vList2"/>
    <dgm:cxn modelId="{C9EBB2F8-1242-4DB0-B9B1-32B0EE5BD1DD}" type="presOf" srcId="{226438D5-AF60-4FC2-B7B1-1FAFE6F029F4}" destId="{0CB64F91-1AC8-4F08-AB65-6A4FEE705282}" srcOrd="0" destOrd="0" presId="urn:microsoft.com/office/officeart/2005/8/layout/vList2"/>
    <dgm:cxn modelId="{64062E8C-5E46-4D49-BAD3-4772A44F09C0}" type="presParOf" srcId="{98B905C2-E6DF-4B75-9416-AF7446358B35}" destId="{41591867-A15A-4C01-989E-2D8E71AD280E}" srcOrd="0" destOrd="0" presId="urn:microsoft.com/office/officeart/2005/8/layout/vList2"/>
    <dgm:cxn modelId="{CA918946-BF6A-4EC6-9FCA-45A48A711BF0}" type="presParOf" srcId="{98B905C2-E6DF-4B75-9416-AF7446358B35}" destId="{0CB64F91-1AC8-4F08-AB65-6A4FEE705282}" srcOrd="1" destOrd="0" presId="urn:microsoft.com/office/officeart/2005/8/layout/vList2"/>
    <dgm:cxn modelId="{25C6509F-6344-421B-B6B7-1C5D6B562EEE}" type="presParOf" srcId="{98B905C2-E6DF-4B75-9416-AF7446358B35}" destId="{533E5313-0390-4A3E-9304-2F63C7C13FAF}" srcOrd="2" destOrd="0" presId="urn:microsoft.com/office/officeart/2005/8/layout/vList2"/>
    <dgm:cxn modelId="{3FEA8797-2866-4D9F-8576-8A10DA896460}" type="presParOf" srcId="{98B905C2-E6DF-4B75-9416-AF7446358B35}" destId="{D4FB4936-BF1D-4807-8D25-E8B1D64E8CF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93CF4F5-3101-49E6-9303-E9DD7296C65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301BCD6-3F1B-4C9C-800D-CE5CBA0188D2}">
      <dgm:prSet phldrT="[文本]" custT="1"/>
      <dgm:spPr/>
      <dgm:t>
        <a:bodyPr/>
        <a:lstStyle/>
        <a:p>
          <a:r>
            <a:rPr lang="zh-CN" altLang="en-US" sz="1800" b="1" dirty="0">
              <a:solidFill>
                <a:schemeClr val="bg1"/>
              </a:solidFill>
              <a:latin typeface="微软雅黑" panose="020B0503020204020204" pitchFamily="34" charset="-122"/>
              <a:ea typeface="微软雅黑" panose="020B0503020204020204" pitchFamily="34" charset="-122"/>
            </a:rPr>
            <a:t>文字描述：便于人来阅读和理解。</a:t>
          </a:r>
        </a:p>
      </dgm:t>
    </dgm:pt>
    <dgm:pt modelId="{8F194872-EA8A-420F-BAD5-93D3D974D2CC}" type="par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type="sibTrans" cxnId="{B535B5F2-0D6A-421E-BFCB-673C3560E397}">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a:solidFill>
                <a:srgbClr val="000066"/>
              </a:solidFill>
              <a:latin typeface="微软雅黑" panose="020B0503020204020204" pitchFamily="34" charset="-122"/>
              <a:ea typeface="微软雅黑" panose="020B0503020204020204" pitchFamily="34" charset="-122"/>
            </a:rPr>
            <a:t>程序代码：让计算机能够理解。</a:t>
          </a:r>
        </a:p>
      </dgm:t>
    </dgm:pt>
    <dgm:pt modelId="{3C446E62-0F12-4B57-895F-6C47306C1DC1}" type="par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type="sibTrans" cxnId="{2166F6B3-E217-4437-B325-B8BA520696B0}">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pt>
    <dgm:pt modelId="{41788D26-F979-4FB7-8A96-4711D82825B8}" type="pres">
      <dgm:prSet presAssocID="{C301BCD6-3F1B-4C9C-800D-CE5CBA0188D2}" presName="parentText" presStyleLbl="node1" presStyleIdx="0" presStyleCnt="2" custScaleX="108957">
        <dgm:presLayoutVars>
          <dgm:chMax val="0"/>
          <dgm:bulletEnabled val="1"/>
        </dgm:presLayoutVars>
      </dgm:prSet>
      <dgm:spPr/>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pt>
    <dgm:pt modelId="{F367B3BE-A2DF-4CEA-8C18-99C09218A893}" type="pres">
      <dgm:prSet presAssocID="{8A5B5183-B82D-4F95-84A7-0F223402066E}" presName="parentText" presStyleLbl="node1" presStyleIdx="1" presStyleCnt="2" custScaleX="109632">
        <dgm:presLayoutVars>
          <dgm:chMax val="0"/>
          <dgm:bulletEnabled val="1"/>
        </dgm:presLayoutVars>
      </dgm:prSet>
      <dgm:spPr/>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A2AADB49-CA67-451F-90FD-5E3D44EC1EA0}" type="presOf" srcId="{8A5B5183-B82D-4F95-84A7-0F223402066E}" destId="{F367B3BE-A2DF-4CEA-8C18-99C09218A893}" srcOrd="1" destOrd="0" presId="urn:microsoft.com/office/officeart/2005/8/layout/list1"/>
    <dgm:cxn modelId="{F991CA59-DD6B-43A9-A990-3A4CB9D2EE86}" type="presOf" srcId="{293CF4F5-3101-49E6-9303-E9DD7296C65D}" destId="{42C73C4A-F159-4BCB-A072-016D19C6E2B5}" srcOrd="0" destOrd="0" presId="urn:microsoft.com/office/officeart/2005/8/layout/list1"/>
    <dgm:cxn modelId="{ECFF1E8D-1946-483C-B754-77A185F880D7}" type="presOf" srcId="{8A5B5183-B82D-4F95-84A7-0F223402066E}" destId="{C238DCB9-6EBC-413B-9D6D-EC93B6F5DDFF}" srcOrd="0" destOrd="0" presId="urn:microsoft.com/office/officeart/2005/8/layout/list1"/>
    <dgm:cxn modelId="{DECB6B99-8462-426B-B51B-E4D9E3C76C9D}" type="presOf" srcId="{C301BCD6-3F1B-4C9C-800D-CE5CBA0188D2}" destId="{41788D26-F979-4FB7-8A96-4711D82825B8}" srcOrd="1" destOrd="0" presId="urn:microsoft.com/office/officeart/2005/8/layout/list1"/>
    <dgm:cxn modelId="{2166F6B3-E217-4437-B325-B8BA520696B0}" srcId="{293CF4F5-3101-49E6-9303-E9DD7296C65D}" destId="{8A5B5183-B82D-4F95-84A7-0F223402066E}" srcOrd="1" destOrd="0" parTransId="{3C446E62-0F12-4B57-895F-6C47306C1DC1}" sibTransId="{21AEA954-F48A-4B44-80BF-2C09A5948257}"/>
    <dgm:cxn modelId="{18A337F2-4CE5-4FF6-96A3-CC543DCA5296}" type="presOf" srcId="{C301BCD6-3F1B-4C9C-800D-CE5CBA0188D2}" destId="{77F3D1F0-EBBB-48B7-B04C-56372B956B6C}" srcOrd="0" destOrd="0" presId="urn:microsoft.com/office/officeart/2005/8/layout/list1"/>
    <dgm:cxn modelId="{B535B5F2-0D6A-421E-BFCB-673C3560E397}" srcId="{293CF4F5-3101-49E6-9303-E9DD7296C65D}" destId="{C301BCD6-3F1B-4C9C-800D-CE5CBA0188D2}" srcOrd="0" destOrd="0" parTransId="{8F194872-EA8A-420F-BAD5-93D3D974D2CC}" sibTransId="{CBA69BCC-ACCA-44EF-AB05-16894BE20C98}"/>
    <dgm:cxn modelId="{CBF163A0-6196-4F5D-981E-79CED64D4C96}" type="presParOf" srcId="{42C73C4A-F159-4BCB-A072-016D19C6E2B5}" destId="{E336CA13-8985-45BE-84B4-56919F1E4296}" srcOrd="0" destOrd="0" presId="urn:microsoft.com/office/officeart/2005/8/layout/list1"/>
    <dgm:cxn modelId="{2B4822A4-0104-490E-99B2-9B41BFA52BE3}" type="presParOf" srcId="{E336CA13-8985-45BE-84B4-56919F1E4296}" destId="{77F3D1F0-EBBB-48B7-B04C-56372B956B6C}" srcOrd="0" destOrd="0" presId="urn:microsoft.com/office/officeart/2005/8/layout/list1"/>
    <dgm:cxn modelId="{EA35E57C-3FE2-4475-B45B-FF3BEF497F3C}" type="presParOf" srcId="{E336CA13-8985-45BE-84B4-56919F1E4296}" destId="{41788D26-F979-4FB7-8A96-4711D82825B8}" srcOrd="1" destOrd="0" presId="urn:microsoft.com/office/officeart/2005/8/layout/list1"/>
    <dgm:cxn modelId="{540D51C9-81C1-4010-87D8-D59B8A7FDDAC}" type="presParOf" srcId="{42C73C4A-F159-4BCB-A072-016D19C6E2B5}" destId="{446021F4-CA10-46E5-8E3F-26753D3D3985}" srcOrd="1" destOrd="0" presId="urn:microsoft.com/office/officeart/2005/8/layout/list1"/>
    <dgm:cxn modelId="{9C7B2439-D5DD-4A36-8DEF-8A400810BCB0}" type="presParOf" srcId="{42C73C4A-F159-4BCB-A072-016D19C6E2B5}" destId="{2F355ABF-AFD4-4429-AC0C-B179A1BF75DA}" srcOrd="2" destOrd="0" presId="urn:microsoft.com/office/officeart/2005/8/layout/list1"/>
    <dgm:cxn modelId="{59288904-D70F-4CDE-8F1C-54573E9145E6}" type="presParOf" srcId="{42C73C4A-F159-4BCB-A072-016D19C6E2B5}" destId="{A1FE5214-89D9-427A-8B5A-BF786C96D895}" srcOrd="3" destOrd="0" presId="urn:microsoft.com/office/officeart/2005/8/layout/list1"/>
    <dgm:cxn modelId="{052DEEF4-0621-4F49-95DC-32AEB825C321}" type="presParOf" srcId="{42C73C4A-F159-4BCB-A072-016D19C6E2B5}" destId="{142A6A81-5624-4ACE-9A3D-B3AFF9382A09}" srcOrd="4" destOrd="0" presId="urn:microsoft.com/office/officeart/2005/8/layout/list1"/>
    <dgm:cxn modelId="{759AC876-3A19-4295-8D0F-ABC3EFFA3F5F}" type="presParOf" srcId="{142A6A81-5624-4ACE-9A3D-B3AFF9382A09}" destId="{C238DCB9-6EBC-413B-9D6D-EC93B6F5DDFF}" srcOrd="0" destOrd="0" presId="urn:microsoft.com/office/officeart/2005/8/layout/list1"/>
    <dgm:cxn modelId="{203F8A69-9B9D-4B83-94CC-6916C1DDC2DA}" type="presParOf" srcId="{142A6A81-5624-4ACE-9A3D-B3AFF9382A09}" destId="{F367B3BE-A2DF-4CEA-8C18-99C09218A893}" srcOrd="1" destOrd="0" presId="urn:microsoft.com/office/officeart/2005/8/layout/list1"/>
    <dgm:cxn modelId="{A622DBAD-7882-42BF-932B-9D1ABBBD3B01}" type="presParOf" srcId="{42C73C4A-F159-4BCB-A072-016D19C6E2B5}" destId="{00FBF154-663A-49D1-BC6E-5A81F86E17D9}" srcOrd="5" destOrd="0" presId="urn:microsoft.com/office/officeart/2005/8/layout/list1"/>
    <dgm:cxn modelId="{CB239D4A-E3F3-475E-9E7B-062513E4BFA7}" type="presParOf" srcId="{42C73C4A-F159-4BCB-A072-016D19C6E2B5}" destId="{3072F165-7A76-46AC-BCC0-0FC97CA5F9F5}" srcOrd="6" destOrd="0" presId="urn:microsoft.com/office/officeart/2005/8/layout/list1"/>
  </dgm:cxnLst>
  <dgm:bg/>
  <dgm:whole>
    <a:ln w="19050">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450F4-F441-4296-8335-01351F8E1B2B}">
      <dsp:nvSpPr>
        <dsp:cNvPr id="0" name=""/>
        <dsp:cNvSpPr/>
      </dsp:nvSpPr>
      <dsp:spPr>
        <a:xfrm>
          <a:off x="1376091" y="573528"/>
          <a:ext cx="1428790" cy="1428790"/>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互联网</a:t>
          </a:r>
        </a:p>
      </dsp:txBody>
      <dsp:txXfrm>
        <a:off x="1585332" y="782769"/>
        <a:ext cx="1010308" cy="1010308"/>
      </dsp:txXfrm>
    </dsp:sp>
    <dsp:sp modelId="{CE8AFE2D-2AC2-45F0-88B8-B2568168C3FF}">
      <dsp:nvSpPr>
        <dsp:cNvPr id="0" name=""/>
        <dsp:cNvSpPr/>
      </dsp:nvSpPr>
      <dsp:spPr>
        <a:xfrm>
          <a:off x="1733289" y="255"/>
          <a:ext cx="714395" cy="714395"/>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工业</a:t>
          </a:r>
        </a:p>
      </dsp:txBody>
      <dsp:txXfrm>
        <a:off x="1837910" y="104876"/>
        <a:ext cx="505153" cy="505153"/>
      </dsp:txXfrm>
    </dsp:sp>
    <dsp:sp modelId="{670A9751-EDA7-44BE-84F6-DA052AFC6D1C}">
      <dsp:nvSpPr>
        <dsp:cNvPr id="0" name=""/>
        <dsp:cNvSpPr/>
      </dsp:nvSpPr>
      <dsp:spPr>
        <a:xfrm>
          <a:off x="2391231" y="272783"/>
          <a:ext cx="714395" cy="714395"/>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农业</a:t>
          </a:r>
        </a:p>
      </dsp:txBody>
      <dsp:txXfrm>
        <a:off x="2495852" y="377404"/>
        <a:ext cx="505153" cy="505153"/>
      </dsp:txXfrm>
    </dsp:sp>
    <dsp:sp modelId="{242A4B1B-E8FC-49C8-BFF1-60EED0B2A276}">
      <dsp:nvSpPr>
        <dsp:cNvPr id="0" name=""/>
        <dsp:cNvSpPr/>
      </dsp:nvSpPr>
      <dsp:spPr>
        <a:xfrm>
          <a:off x="2663760" y="930725"/>
          <a:ext cx="714395" cy="714395"/>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教育</a:t>
          </a:r>
        </a:p>
      </dsp:txBody>
      <dsp:txXfrm>
        <a:off x="2768381" y="1035346"/>
        <a:ext cx="505153" cy="505153"/>
      </dsp:txXfrm>
    </dsp:sp>
    <dsp:sp modelId="{C0A173BA-2876-4F61-AAD1-FA50AD3DFDD0}">
      <dsp:nvSpPr>
        <dsp:cNvPr id="0" name=""/>
        <dsp:cNvSpPr/>
      </dsp:nvSpPr>
      <dsp:spPr>
        <a:xfrm>
          <a:off x="2391231" y="1588668"/>
          <a:ext cx="714395" cy="714395"/>
        </a:xfrm>
        <a:prstGeom prst="ellipse">
          <a:avLst/>
        </a:prstGeom>
        <a:gradFill rotWithShape="0">
          <a:gsLst>
            <a:gs pos="0">
              <a:schemeClr val="accent6">
                <a:alpha val="50000"/>
                <a:hueOff val="0"/>
                <a:satOff val="0"/>
                <a:lumOff val="0"/>
                <a:alphaOff val="0"/>
                <a:shade val="51000"/>
                <a:satMod val="130000"/>
              </a:schemeClr>
            </a:gs>
            <a:gs pos="80000">
              <a:schemeClr val="accent6">
                <a:alpha val="50000"/>
                <a:hueOff val="0"/>
                <a:satOff val="0"/>
                <a:lumOff val="0"/>
                <a:alphaOff val="0"/>
                <a:shade val="93000"/>
                <a:satMod val="130000"/>
              </a:schemeClr>
            </a:gs>
            <a:gs pos="100000">
              <a:schemeClr val="accent6">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医疗</a:t>
          </a:r>
        </a:p>
      </dsp:txBody>
      <dsp:txXfrm>
        <a:off x="2495852" y="1693289"/>
        <a:ext cx="505153" cy="505153"/>
      </dsp:txXfrm>
    </dsp:sp>
    <dsp:sp modelId="{D951B7E8-AF72-41D8-8F8D-E56CFF2EB951}">
      <dsp:nvSpPr>
        <dsp:cNvPr id="0" name=""/>
        <dsp:cNvSpPr/>
      </dsp:nvSpPr>
      <dsp:spPr>
        <a:xfrm>
          <a:off x="1733289" y="1861196"/>
          <a:ext cx="714395" cy="714395"/>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商业</a:t>
          </a:r>
        </a:p>
      </dsp:txBody>
      <dsp:txXfrm>
        <a:off x="1837910" y="1965817"/>
        <a:ext cx="505153" cy="505153"/>
      </dsp:txXfrm>
    </dsp:sp>
    <dsp:sp modelId="{2343D8A9-7AEC-4D40-8773-498EA64A78FE}">
      <dsp:nvSpPr>
        <dsp:cNvPr id="0" name=""/>
        <dsp:cNvSpPr/>
      </dsp:nvSpPr>
      <dsp:spPr>
        <a:xfrm>
          <a:off x="1075347" y="1588668"/>
          <a:ext cx="714395" cy="714395"/>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交通</a:t>
          </a:r>
        </a:p>
      </dsp:txBody>
      <dsp:txXfrm>
        <a:off x="1179968" y="1693289"/>
        <a:ext cx="505153" cy="505153"/>
      </dsp:txXfrm>
    </dsp:sp>
    <dsp:sp modelId="{4B8ABBE8-E9C9-4F6B-9525-8C9A18414CDE}">
      <dsp:nvSpPr>
        <dsp:cNvPr id="0" name=""/>
        <dsp:cNvSpPr/>
      </dsp:nvSpPr>
      <dsp:spPr>
        <a:xfrm>
          <a:off x="802818" y="930725"/>
          <a:ext cx="714395" cy="714395"/>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金融</a:t>
          </a:r>
          <a:endParaRPr lang="zh-CN" altLang="en-US" sz="1600" kern="1200" dirty="0"/>
        </a:p>
      </dsp:txBody>
      <dsp:txXfrm>
        <a:off x="907439" y="1035346"/>
        <a:ext cx="505153" cy="505153"/>
      </dsp:txXfrm>
    </dsp:sp>
    <dsp:sp modelId="{C13D16A4-6F51-437B-A7BA-09AB4609C68B}">
      <dsp:nvSpPr>
        <dsp:cNvPr id="0" name=""/>
        <dsp:cNvSpPr/>
      </dsp:nvSpPr>
      <dsp:spPr>
        <a:xfrm>
          <a:off x="1075347" y="272783"/>
          <a:ext cx="714395" cy="714395"/>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微软雅黑" panose="020B0503020204020204" pitchFamily="34" charset="-122"/>
              <a:ea typeface="微软雅黑" panose="020B0503020204020204" pitchFamily="34" charset="-122"/>
            </a:rPr>
            <a:t>政务</a:t>
          </a:r>
        </a:p>
      </dsp:txBody>
      <dsp:txXfrm>
        <a:off x="1179968" y="377404"/>
        <a:ext cx="505153" cy="5051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3D2C-A9D6-4FB9-868E-7A2772597538}">
      <dsp:nvSpPr>
        <dsp:cNvPr id="0" name=""/>
        <dsp:cNvSpPr/>
      </dsp:nvSpPr>
      <dsp:spPr>
        <a:xfrm>
          <a:off x="-278177" y="392560"/>
          <a:ext cx="5465583" cy="1870966"/>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411F94-BA29-40FB-AB99-7CD7DB1CFA05}">
      <dsp:nvSpPr>
        <dsp:cNvPr id="0" name=""/>
        <dsp:cNvSpPr/>
      </dsp:nvSpPr>
      <dsp:spPr>
        <a:xfrm>
          <a:off x="285973" y="576671"/>
          <a:ext cx="1963619" cy="1600589"/>
        </a:xfrm>
        <a:prstGeom prst="rect">
          <a:avLst/>
        </a:prstGeom>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atMod val="105000"/>
            </a:schemeClr>
          </a:solidFill>
          <a:prstDash val="solid"/>
        </a:ln>
        <a:effectLst>
          <a:outerShdw blurRad="40000" dist="20000" dir="5400000" rotWithShape="0">
            <a:srgbClr val="000000">
              <a:alpha val="38000"/>
            </a:srgbClr>
          </a:outerShdw>
        </a:effectLst>
      </dsp:spPr>
      <dsp:style>
        <a:lnRef idx="1">
          <a:schemeClr val="accent2"/>
        </a:lnRef>
        <a:fillRef idx="2">
          <a:schemeClr val="accent2"/>
        </a:fillRef>
        <a:effectRef idx="1">
          <a:schemeClr val="accent2"/>
        </a:effectRef>
        <a:fontRef idx="minor">
          <a:schemeClr val="dk1"/>
        </a:fontRef>
      </dsp:style>
      <dsp:txBody>
        <a:bodyPr spcFirstLastPara="0" vert="horz" wrap="square" lIns="30480" tIns="30480" rIns="30480" bIns="30480" numCol="1" spcCol="1270" anchor="t" anchorCtr="0">
          <a:noAutofit/>
        </a:bodyPr>
        <a:lstStyle/>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各层之间是独立的。</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灵活性好。</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结构上可分割开。</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易于实现和维护</a:t>
          </a:r>
        </a:p>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能促进标准化工作。</a:t>
          </a:r>
        </a:p>
      </dsp:txBody>
      <dsp:txXfrm>
        <a:off x="285973" y="576671"/>
        <a:ext cx="1963619" cy="1600589"/>
      </dsp:txXfrm>
    </dsp:sp>
    <dsp:sp modelId="{CB7DDDF6-2C8B-4B30-A06C-1EA5DB141FBA}">
      <dsp:nvSpPr>
        <dsp:cNvPr id="0" name=""/>
        <dsp:cNvSpPr/>
      </dsp:nvSpPr>
      <dsp:spPr>
        <a:xfrm>
          <a:off x="2606139" y="574799"/>
          <a:ext cx="2087942" cy="1600589"/>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marL="0" lvl="0" indent="0" algn="l" defTabSz="711200">
            <a:lnSpc>
              <a:spcPct val="9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有些功能会重复出现，因而产生了额外开销。</a:t>
          </a:r>
          <a:endParaRPr lang="en-US" altLang="zh-CN" sz="1600" b="1" kern="1200" dirty="0">
            <a:latin typeface="微软雅黑" panose="020B0503020204020204" pitchFamily="34" charset="-122"/>
            <a:ea typeface="微软雅黑" panose="020B0503020204020204" pitchFamily="34" charset="-122"/>
          </a:endParaRPr>
        </a:p>
      </dsp:txBody>
      <dsp:txXfrm>
        <a:off x="2606139" y="574799"/>
        <a:ext cx="2087942" cy="1600589"/>
      </dsp:txXfrm>
    </dsp:sp>
    <dsp:sp modelId="{DF706164-FCCA-4F26-8B31-EABB82ABC165}">
      <dsp:nvSpPr>
        <dsp:cNvPr id="0" name=""/>
        <dsp:cNvSpPr/>
      </dsp:nvSpPr>
      <dsp:spPr>
        <a:xfrm>
          <a:off x="0" y="18139"/>
          <a:ext cx="707421" cy="707421"/>
        </a:xfrm>
        <a:prstGeom prst="plus">
          <a:avLst>
            <a:gd name="adj" fmla="val 32810"/>
          </a:avLst>
        </a:prstGeom>
        <a:solidFill>
          <a:srgbClr val="990033"/>
        </a:solidFill>
        <a:ln w="25400" cap="flat" cmpd="sng" algn="ctr">
          <a:solidFill>
            <a:srgbClr val="990033"/>
          </a:solidFill>
          <a:prstDash val="solid"/>
        </a:ln>
        <a:effectLst/>
      </dsp:spPr>
      <dsp:style>
        <a:lnRef idx="2">
          <a:scrgbClr r="0" g="0" b="0"/>
        </a:lnRef>
        <a:fillRef idx="1">
          <a:scrgbClr r="0" g="0" b="0"/>
        </a:fillRef>
        <a:effectRef idx="0">
          <a:scrgbClr r="0" g="0" b="0"/>
        </a:effectRef>
        <a:fontRef idx="minor">
          <a:schemeClr val="lt1"/>
        </a:fontRef>
      </dsp:style>
    </dsp:sp>
    <dsp:sp modelId="{93B3F9F7-5DFA-451D-8AF0-C886EF2184F0}">
      <dsp:nvSpPr>
        <dsp:cNvPr id="0" name=""/>
        <dsp:cNvSpPr/>
      </dsp:nvSpPr>
      <dsp:spPr>
        <a:xfrm>
          <a:off x="4243419" y="255193"/>
          <a:ext cx="665808" cy="228166"/>
        </a:xfrm>
        <a:prstGeom prst="rect">
          <a:avLst/>
        </a:prstGeom>
        <a:solidFill>
          <a:srgbClr val="000099"/>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F821AC-F873-42D9-B901-FF50109FC337}">
      <dsp:nvSpPr>
        <dsp:cNvPr id="0" name=""/>
        <dsp:cNvSpPr/>
      </dsp:nvSpPr>
      <dsp:spPr>
        <a:xfrm>
          <a:off x="2432713" y="614795"/>
          <a:ext cx="416" cy="1528716"/>
        </a:xfrm>
        <a:prstGeom prst="line">
          <a:avLst/>
        </a:prstGeom>
        <a:noFill/>
        <a:ln w="25400" cap="flat" cmpd="sng" algn="ctr">
          <a:solidFill>
            <a:srgbClr val="000099"/>
          </a:solidFill>
          <a:prstDash val="solid"/>
        </a:ln>
        <a:effectLst/>
      </dsp:spPr>
      <dsp:style>
        <a:lnRef idx="2">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44A1-54FE-446F-9390-56E51903722C}">
      <dsp:nvSpPr>
        <dsp:cNvPr id="0" name=""/>
        <dsp:cNvSpPr/>
      </dsp:nvSpPr>
      <dsp:spPr>
        <a:xfrm>
          <a:off x="127406" y="901"/>
          <a:ext cx="745369" cy="372684"/>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a:latin typeface="微软雅黑" panose="020B0503020204020204" pitchFamily="34" charset="-122"/>
              <a:ea typeface="微软雅黑" panose="020B0503020204020204" pitchFamily="34" charset="-122"/>
            </a:rPr>
            <a:t>协议</a:t>
          </a:r>
          <a:endParaRPr lang="zh-CN" altLang="en-US" sz="2000" b="1" kern="1200" dirty="0">
            <a:latin typeface="微软雅黑" panose="020B0503020204020204" pitchFamily="34" charset="-122"/>
            <a:ea typeface="微软雅黑" panose="020B0503020204020204" pitchFamily="34" charset="-122"/>
          </a:endParaRPr>
        </a:p>
      </dsp:txBody>
      <dsp:txXfrm>
        <a:off x="138322" y="11817"/>
        <a:ext cx="723537" cy="350852"/>
      </dsp:txXfrm>
    </dsp:sp>
    <dsp:sp modelId="{5F5FD024-96B9-4927-9522-4793C366CCDF}">
      <dsp:nvSpPr>
        <dsp:cNvPr id="0" name=""/>
        <dsp:cNvSpPr/>
      </dsp:nvSpPr>
      <dsp:spPr>
        <a:xfrm>
          <a:off x="201943" y="373586"/>
          <a:ext cx="144664" cy="336377"/>
        </a:xfrm>
        <a:custGeom>
          <a:avLst/>
          <a:gdLst/>
          <a:ahLst/>
          <a:cxnLst/>
          <a:rect l="0" t="0" r="0" b="0"/>
          <a:pathLst>
            <a:path>
              <a:moveTo>
                <a:pt x="0" y="0"/>
              </a:moveTo>
              <a:lnTo>
                <a:pt x="0" y="336377"/>
              </a:lnTo>
              <a:lnTo>
                <a:pt x="144664" y="33637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71D559-F991-45A8-861F-E02D43E73A7A}">
      <dsp:nvSpPr>
        <dsp:cNvPr id="0" name=""/>
        <dsp:cNvSpPr/>
      </dsp:nvSpPr>
      <dsp:spPr>
        <a:xfrm>
          <a:off x="346607" y="445708"/>
          <a:ext cx="2254331" cy="528511"/>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其实现保证了能够向上一层提供服务。</a:t>
          </a:r>
        </a:p>
      </dsp:txBody>
      <dsp:txXfrm>
        <a:off x="362087" y="461188"/>
        <a:ext cx="2223371" cy="497551"/>
      </dsp:txXfrm>
    </dsp:sp>
    <dsp:sp modelId="{D504C716-6CF6-4108-8639-E75778C37519}">
      <dsp:nvSpPr>
        <dsp:cNvPr id="0" name=""/>
        <dsp:cNvSpPr/>
      </dsp:nvSpPr>
      <dsp:spPr>
        <a:xfrm>
          <a:off x="201943" y="373586"/>
          <a:ext cx="144664" cy="980913"/>
        </a:xfrm>
        <a:custGeom>
          <a:avLst/>
          <a:gdLst/>
          <a:ahLst/>
          <a:cxnLst/>
          <a:rect l="0" t="0" r="0" b="0"/>
          <a:pathLst>
            <a:path>
              <a:moveTo>
                <a:pt x="0" y="0"/>
              </a:moveTo>
              <a:lnTo>
                <a:pt x="0" y="980913"/>
              </a:lnTo>
              <a:lnTo>
                <a:pt x="144664" y="98091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467C9-0F5C-4007-8028-B7B163F30ADF}">
      <dsp:nvSpPr>
        <dsp:cNvPr id="0" name=""/>
        <dsp:cNvSpPr/>
      </dsp:nvSpPr>
      <dsp:spPr>
        <a:xfrm>
          <a:off x="346607" y="1088440"/>
          <a:ext cx="2254331" cy="53211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对上面的服务用户是透明的。 </a:t>
          </a:r>
        </a:p>
      </dsp:txBody>
      <dsp:txXfrm>
        <a:off x="362192" y="1104025"/>
        <a:ext cx="2223161" cy="500949"/>
      </dsp:txXfrm>
    </dsp:sp>
    <dsp:sp modelId="{9164C2E8-A8A5-4BDA-B5B7-3599D5C7C4A2}">
      <dsp:nvSpPr>
        <dsp:cNvPr id="0" name=""/>
        <dsp:cNvSpPr/>
      </dsp:nvSpPr>
      <dsp:spPr>
        <a:xfrm>
          <a:off x="201943" y="373586"/>
          <a:ext cx="144664" cy="1526487"/>
        </a:xfrm>
        <a:custGeom>
          <a:avLst/>
          <a:gdLst/>
          <a:ahLst/>
          <a:cxnLst/>
          <a:rect l="0" t="0" r="0" b="0"/>
          <a:pathLst>
            <a:path>
              <a:moveTo>
                <a:pt x="0" y="0"/>
              </a:moveTo>
              <a:lnTo>
                <a:pt x="0" y="1526487"/>
              </a:lnTo>
              <a:lnTo>
                <a:pt x="144664" y="152648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A735DB-4E1F-4605-8178-66A449AC1BB2}">
      <dsp:nvSpPr>
        <dsp:cNvPr id="0" name=""/>
        <dsp:cNvSpPr/>
      </dsp:nvSpPr>
      <dsp:spPr>
        <a:xfrm>
          <a:off x="346607" y="1713731"/>
          <a:ext cx="2254331" cy="37268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是“水平的”</a:t>
          </a:r>
        </a:p>
      </dsp:txBody>
      <dsp:txXfrm>
        <a:off x="357523" y="1724647"/>
        <a:ext cx="2232499" cy="350852"/>
      </dsp:txXfrm>
    </dsp:sp>
    <dsp:sp modelId="{CF6D9EBE-6D4F-45DB-B63C-66E318350665}">
      <dsp:nvSpPr>
        <dsp:cNvPr id="0" name=""/>
        <dsp:cNvSpPr/>
      </dsp:nvSpPr>
      <dsp:spPr>
        <a:xfrm>
          <a:off x="3002615" y="901"/>
          <a:ext cx="745369" cy="372684"/>
        </a:xfrm>
        <a:prstGeom prst="roundRect">
          <a:avLst>
            <a:gd name="adj" fmla="val 1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服务</a:t>
          </a:r>
          <a:endParaRPr lang="zh-CN" altLang="en-US" sz="1400" b="1" kern="1200" dirty="0">
            <a:latin typeface="微软雅黑" panose="020B0503020204020204" pitchFamily="34" charset="-122"/>
            <a:ea typeface="微软雅黑" panose="020B0503020204020204" pitchFamily="34" charset="-122"/>
          </a:endParaRPr>
        </a:p>
      </dsp:txBody>
      <dsp:txXfrm>
        <a:off x="3013531" y="11817"/>
        <a:ext cx="723537" cy="350852"/>
      </dsp:txXfrm>
    </dsp:sp>
    <dsp:sp modelId="{D73DB642-839F-46E4-BEFB-357122DA8B2A}">
      <dsp:nvSpPr>
        <dsp:cNvPr id="0" name=""/>
        <dsp:cNvSpPr/>
      </dsp:nvSpPr>
      <dsp:spPr>
        <a:xfrm>
          <a:off x="3077152" y="373586"/>
          <a:ext cx="144601" cy="358051"/>
        </a:xfrm>
        <a:custGeom>
          <a:avLst/>
          <a:gdLst/>
          <a:ahLst/>
          <a:cxnLst/>
          <a:rect l="0" t="0" r="0" b="0"/>
          <a:pathLst>
            <a:path>
              <a:moveTo>
                <a:pt x="0" y="0"/>
              </a:moveTo>
              <a:lnTo>
                <a:pt x="0" y="358051"/>
              </a:lnTo>
              <a:lnTo>
                <a:pt x="144601" y="35805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6E8205-074B-465F-84D3-7E9C2A4B087A}">
      <dsp:nvSpPr>
        <dsp:cNvPr id="0" name=""/>
        <dsp:cNvSpPr/>
      </dsp:nvSpPr>
      <dsp:spPr>
        <a:xfrm>
          <a:off x="3221754" y="466757"/>
          <a:ext cx="2255154" cy="529760"/>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上层使用服务原语获得下层所提供的服务。</a:t>
          </a:r>
        </a:p>
      </dsp:txBody>
      <dsp:txXfrm>
        <a:off x="3237270" y="482273"/>
        <a:ext cx="2224122" cy="498728"/>
      </dsp:txXfrm>
    </dsp:sp>
    <dsp:sp modelId="{C7786CBF-29A7-4F46-ACE1-BFAF2ED2906F}">
      <dsp:nvSpPr>
        <dsp:cNvPr id="0" name=""/>
        <dsp:cNvSpPr/>
      </dsp:nvSpPr>
      <dsp:spPr>
        <a:xfrm>
          <a:off x="3077152" y="373586"/>
          <a:ext cx="144601" cy="982162"/>
        </a:xfrm>
        <a:custGeom>
          <a:avLst/>
          <a:gdLst/>
          <a:ahLst/>
          <a:cxnLst/>
          <a:rect l="0" t="0" r="0" b="0"/>
          <a:pathLst>
            <a:path>
              <a:moveTo>
                <a:pt x="0" y="0"/>
              </a:moveTo>
              <a:lnTo>
                <a:pt x="0" y="982162"/>
              </a:lnTo>
              <a:lnTo>
                <a:pt x="144601" y="982162"/>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FAB220-39C0-4BB8-B879-AEB1A16B7CDC}">
      <dsp:nvSpPr>
        <dsp:cNvPr id="0" name=""/>
        <dsp:cNvSpPr/>
      </dsp:nvSpPr>
      <dsp:spPr>
        <a:xfrm>
          <a:off x="3221754" y="1089689"/>
          <a:ext cx="2255154" cy="532119"/>
        </a:xfrm>
        <a:prstGeom prst="roundRect">
          <a:avLst>
            <a:gd name="adj" fmla="val 10000"/>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上面的服务用户只能看见服务，无法看见下面的协议。</a:t>
          </a:r>
        </a:p>
      </dsp:txBody>
      <dsp:txXfrm>
        <a:off x="3237339" y="1105274"/>
        <a:ext cx="2223984" cy="500949"/>
      </dsp:txXfrm>
    </dsp:sp>
    <dsp:sp modelId="{55CE1C91-58A7-4FD4-86EE-26622EF07DF3}">
      <dsp:nvSpPr>
        <dsp:cNvPr id="0" name=""/>
        <dsp:cNvSpPr/>
      </dsp:nvSpPr>
      <dsp:spPr>
        <a:xfrm>
          <a:off x="3077152" y="373586"/>
          <a:ext cx="156068" cy="1527735"/>
        </a:xfrm>
        <a:custGeom>
          <a:avLst/>
          <a:gdLst/>
          <a:ahLst/>
          <a:cxnLst/>
          <a:rect l="0" t="0" r="0" b="0"/>
          <a:pathLst>
            <a:path>
              <a:moveTo>
                <a:pt x="0" y="0"/>
              </a:moveTo>
              <a:lnTo>
                <a:pt x="0" y="1527735"/>
              </a:lnTo>
              <a:lnTo>
                <a:pt x="156068" y="1527735"/>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47B9FB-319E-4006-A500-0E79D539374F}">
      <dsp:nvSpPr>
        <dsp:cNvPr id="0" name=""/>
        <dsp:cNvSpPr/>
      </dsp:nvSpPr>
      <dsp:spPr>
        <a:xfrm>
          <a:off x="3233221" y="1714979"/>
          <a:ext cx="2255154" cy="37268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l" defTabSz="622300">
            <a:lnSpc>
              <a:spcPct val="90000"/>
            </a:lnSpc>
            <a:spcBef>
              <a:spcPct val="0"/>
            </a:spcBef>
            <a:spcAft>
              <a:spcPct val="35000"/>
            </a:spcAft>
            <a:buNone/>
          </a:pPr>
          <a:r>
            <a:rPr lang="zh-CN" altLang="en-US" sz="1400" b="1" kern="1200" dirty="0">
              <a:latin typeface="微软雅黑" panose="020B0503020204020204" pitchFamily="34" charset="-122"/>
              <a:ea typeface="微软雅黑" panose="020B0503020204020204" pitchFamily="34" charset="-122"/>
            </a:rPr>
            <a:t>是“垂直的”</a:t>
          </a:r>
        </a:p>
      </dsp:txBody>
      <dsp:txXfrm>
        <a:off x="3244137" y="1725895"/>
        <a:ext cx="2233322" cy="350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4DBF-D9F5-4E0A-9541-5A67CB150864}">
      <dsp:nvSpPr>
        <dsp:cNvPr id="0" name=""/>
        <dsp:cNvSpPr/>
      </dsp:nvSpPr>
      <dsp:spPr>
        <a:xfrm rot="10800000">
          <a:off x="841209" y="67"/>
          <a:ext cx="3067500" cy="274272"/>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47"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传播病毒</a:t>
          </a:r>
        </a:p>
      </dsp:txBody>
      <dsp:txXfrm rot="10800000">
        <a:off x="909777" y="67"/>
        <a:ext cx="2998932" cy="274272"/>
      </dsp:txXfrm>
    </dsp:sp>
    <dsp:sp modelId="{AB5BAA63-A84A-45D9-BE90-07814A821613}">
      <dsp:nvSpPr>
        <dsp:cNvPr id="0" name=""/>
        <dsp:cNvSpPr/>
      </dsp:nvSpPr>
      <dsp:spPr>
        <a:xfrm>
          <a:off x="704072" y="67"/>
          <a:ext cx="274272" cy="27427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0567C2-639F-4DB2-8F5D-E4A1F0FA8E3D}">
      <dsp:nvSpPr>
        <dsp:cNvPr id="0" name=""/>
        <dsp:cNvSpPr/>
      </dsp:nvSpPr>
      <dsp:spPr>
        <a:xfrm rot="10800000">
          <a:off x="841209" y="356212"/>
          <a:ext cx="3067500" cy="274272"/>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47"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窃取：数据，钱财等</a:t>
          </a:r>
        </a:p>
      </dsp:txBody>
      <dsp:txXfrm rot="10800000">
        <a:off x="909777" y="356212"/>
        <a:ext cx="2998932" cy="274272"/>
      </dsp:txXfrm>
    </dsp:sp>
    <dsp:sp modelId="{04B9F40C-275B-47DA-8505-BDB99315D1A6}">
      <dsp:nvSpPr>
        <dsp:cNvPr id="0" name=""/>
        <dsp:cNvSpPr/>
      </dsp:nvSpPr>
      <dsp:spPr>
        <a:xfrm>
          <a:off x="704072" y="356212"/>
          <a:ext cx="274272" cy="27427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459D94-7759-4D01-B95F-2FAC20F969A3}">
      <dsp:nvSpPr>
        <dsp:cNvPr id="0" name=""/>
        <dsp:cNvSpPr/>
      </dsp:nvSpPr>
      <dsp:spPr>
        <a:xfrm rot="10800000">
          <a:off x="841209" y="712356"/>
          <a:ext cx="3067500" cy="274272"/>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47"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散布谣言</a:t>
          </a:r>
        </a:p>
      </dsp:txBody>
      <dsp:txXfrm rot="10800000">
        <a:off x="909777" y="712356"/>
        <a:ext cx="2998932" cy="274272"/>
      </dsp:txXfrm>
    </dsp:sp>
    <dsp:sp modelId="{92DE488D-B3DE-493C-AC30-DA96AC1FFB62}">
      <dsp:nvSpPr>
        <dsp:cNvPr id="0" name=""/>
        <dsp:cNvSpPr/>
      </dsp:nvSpPr>
      <dsp:spPr>
        <a:xfrm>
          <a:off x="704072" y="712356"/>
          <a:ext cx="274272" cy="274272"/>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7E7170-F4B7-4B0B-9000-4BF0206D9353}">
      <dsp:nvSpPr>
        <dsp:cNvPr id="0" name=""/>
        <dsp:cNvSpPr/>
      </dsp:nvSpPr>
      <dsp:spPr>
        <a:xfrm rot="10800000">
          <a:off x="841209" y="1068501"/>
          <a:ext cx="3067500" cy="274272"/>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47"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不良信息</a:t>
          </a:r>
        </a:p>
      </dsp:txBody>
      <dsp:txXfrm rot="10800000">
        <a:off x="909777" y="1068501"/>
        <a:ext cx="2998932" cy="274272"/>
      </dsp:txXfrm>
    </dsp:sp>
    <dsp:sp modelId="{A6F09614-1B57-44CB-B907-F8E2D46EFEED}">
      <dsp:nvSpPr>
        <dsp:cNvPr id="0" name=""/>
        <dsp:cNvSpPr/>
      </dsp:nvSpPr>
      <dsp:spPr>
        <a:xfrm>
          <a:off x="704072" y="1068501"/>
          <a:ext cx="274272" cy="274272"/>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B6737C-F129-4379-AF97-7E098CF82549}">
      <dsp:nvSpPr>
        <dsp:cNvPr id="0" name=""/>
        <dsp:cNvSpPr/>
      </dsp:nvSpPr>
      <dsp:spPr>
        <a:xfrm rot="10800000">
          <a:off x="841209" y="1424646"/>
          <a:ext cx="3067500" cy="274272"/>
        </a:xfrm>
        <a:prstGeom prst="homePlat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47"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欺诈</a:t>
          </a:r>
        </a:p>
      </dsp:txBody>
      <dsp:txXfrm rot="10800000">
        <a:off x="909777" y="1424646"/>
        <a:ext cx="2998932" cy="274272"/>
      </dsp:txXfrm>
    </dsp:sp>
    <dsp:sp modelId="{D61B7255-D308-44FB-979B-BD5549502A3A}">
      <dsp:nvSpPr>
        <dsp:cNvPr id="0" name=""/>
        <dsp:cNvSpPr/>
      </dsp:nvSpPr>
      <dsp:spPr>
        <a:xfrm>
          <a:off x="704072" y="1424646"/>
          <a:ext cx="274272" cy="274272"/>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B48CE5-911D-44D5-AFA1-377112EF11A6}">
      <dsp:nvSpPr>
        <dsp:cNvPr id="0" name=""/>
        <dsp:cNvSpPr/>
      </dsp:nvSpPr>
      <dsp:spPr>
        <a:xfrm rot="10800000">
          <a:off x="841209" y="1780791"/>
          <a:ext cx="3067500" cy="274272"/>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47"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b="1" kern="1200" dirty="0">
              <a:solidFill>
                <a:schemeClr val="tx1"/>
              </a:solidFill>
              <a:latin typeface="微软雅黑" panose="020B0503020204020204" pitchFamily="34" charset="-122"/>
              <a:ea typeface="微软雅黑" panose="020B0503020204020204" pitchFamily="34" charset="-122"/>
            </a:rPr>
            <a:t>网瘾</a:t>
          </a:r>
        </a:p>
      </dsp:txBody>
      <dsp:txXfrm rot="10800000">
        <a:off x="909777" y="1780791"/>
        <a:ext cx="2998932" cy="274272"/>
      </dsp:txXfrm>
    </dsp:sp>
    <dsp:sp modelId="{9BF7EE4E-012F-4DF5-B272-EAA79ECA8C75}">
      <dsp:nvSpPr>
        <dsp:cNvPr id="0" name=""/>
        <dsp:cNvSpPr/>
      </dsp:nvSpPr>
      <dsp:spPr>
        <a:xfrm>
          <a:off x="704072" y="1780791"/>
          <a:ext cx="274272" cy="274272"/>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84311-3D9B-45D7-AAED-45272C0B16D1}">
      <dsp:nvSpPr>
        <dsp:cNvPr id="0" name=""/>
        <dsp:cNvSpPr/>
      </dsp:nvSpPr>
      <dsp:spPr>
        <a:xfrm rot="10800000">
          <a:off x="841209" y="2136936"/>
          <a:ext cx="3067500" cy="274272"/>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47" tIns="60960" rIns="113792" bIns="60960" numCol="1" spcCol="1270" anchor="ctr" anchorCtr="0">
          <a:noAutofit/>
        </a:bodyPr>
        <a:lstStyle/>
        <a:p>
          <a:pPr marL="0" lvl="0" indent="0" algn="l" defTabSz="711200">
            <a:lnSpc>
              <a:spcPct val="90000"/>
            </a:lnSpc>
            <a:spcBef>
              <a:spcPct val="0"/>
            </a:spcBef>
            <a:spcAft>
              <a:spcPct val="35000"/>
            </a:spcAft>
            <a:buNone/>
          </a:pPr>
          <a:r>
            <a:rPr lang="en-US" altLang="zh-CN" sz="1600" b="1" kern="1200">
              <a:solidFill>
                <a:schemeClr val="tx1"/>
              </a:solidFill>
              <a:latin typeface="微软雅黑" panose="020B0503020204020204" pitchFamily="34" charset="-122"/>
              <a:ea typeface="微软雅黑" panose="020B0503020204020204" pitchFamily="34" charset="-122"/>
            </a:rPr>
            <a:t>……</a:t>
          </a:r>
          <a:endParaRPr lang="zh-CN" altLang="en-US" sz="1600" b="1" kern="1200" dirty="0">
            <a:solidFill>
              <a:schemeClr val="tx1"/>
            </a:solidFill>
            <a:latin typeface="微软雅黑" panose="020B0503020204020204" pitchFamily="34" charset="-122"/>
            <a:ea typeface="微软雅黑" panose="020B0503020204020204" pitchFamily="34" charset="-122"/>
          </a:endParaRPr>
        </a:p>
      </dsp:txBody>
      <dsp:txXfrm rot="10800000">
        <a:off x="909777" y="2136936"/>
        <a:ext cx="2998932" cy="274272"/>
      </dsp:txXfrm>
    </dsp:sp>
    <dsp:sp modelId="{4737311F-297D-4E95-B8C4-5619F0D22DF2}">
      <dsp:nvSpPr>
        <dsp:cNvPr id="0" name=""/>
        <dsp:cNvSpPr/>
      </dsp:nvSpPr>
      <dsp:spPr>
        <a:xfrm>
          <a:off x="704072" y="2136936"/>
          <a:ext cx="274272" cy="274272"/>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723FB-FD44-4790-9882-F784D01504C2}">
      <dsp:nvSpPr>
        <dsp:cNvPr id="0" name=""/>
        <dsp:cNvSpPr/>
      </dsp:nvSpPr>
      <dsp:spPr>
        <a:xfrm rot="5400000">
          <a:off x="669727" y="160868"/>
          <a:ext cx="696189" cy="2033739"/>
        </a:xfrm>
        <a:prstGeom prst="corner">
          <a:avLst>
            <a:gd name="adj1" fmla="val 16120"/>
            <a:gd name="adj2" fmla="val 1611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606A409-0386-4958-AF71-520045418D02}">
      <dsp:nvSpPr>
        <dsp:cNvPr id="0" name=""/>
        <dsp:cNvSpPr/>
      </dsp:nvSpPr>
      <dsp:spPr>
        <a:xfrm>
          <a:off x="143141" y="944641"/>
          <a:ext cx="1866600" cy="916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1969 – 1990</a:t>
          </a:r>
        </a:p>
        <a:p>
          <a:pPr marL="0" lvl="0" indent="0" algn="l" defTabSz="800100">
            <a:lnSpc>
              <a:spcPts val="28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从单个网络 </a:t>
          </a:r>
          <a:r>
            <a:rPr lang="en-US" altLang="en-US" sz="1800" b="1" kern="1200" dirty="0">
              <a:latin typeface="微软雅黑" panose="020B0503020204020204" pitchFamily="34" charset="-122"/>
              <a:ea typeface="微软雅黑" panose="020B0503020204020204" pitchFamily="34" charset="-122"/>
            </a:rPr>
            <a:t>ARPANET </a:t>
          </a:r>
          <a:r>
            <a:rPr lang="zh-CN" altLang="en-US" sz="1800" b="1" kern="1200" dirty="0">
              <a:latin typeface="微软雅黑" panose="020B0503020204020204" pitchFamily="34" charset="-122"/>
              <a:ea typeface="微软雅黑" panose="020B0503020204020204" pitchFamily="34" charset="-122"/>
            </a:rPr>
            <a:t>向互联网发展。</a:t>
          </a:r>
        </a:p>
      </dsp:txBody>
      <dsp:txXfrm>
        <a:off x="143141" y="944641"/>
        <a:ext cx="1866600" cy="916748"/>
      </dsp:txXfrm>
    </dsp:sp>
    <dsp:sp modelId="{01A2BA42-237A-44CF-A211-45BD14932625}">
      <dsp:nvSpPr>
        <dsp:cNvPr id="0" name=""/>
        <dsp:cNvSpPr/>
      </dsp:nvSpPr>
      <dsp:spPr>
        <a:xfrm>
          <a:off x="1402035" y="513230"/>
          <a:ext cx="197330" cy="197330"/>
        </a:xfrm>
        <a:prstGeom prst="triangle">
          <a:avLst>
            <a:gd name="adj" fmla="val 100000"/>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w="9525"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091C1B-882C-4A2B-868D-15AB708D584F}">
      <dsp:nvSpPr>
        <dsp:cNvPr id="0" name=""/>
        <dsp:cNvSpPr/>
      </dsp:nvSpPr>
      <dsp:spPr>
        <a:xfrm rot="5400000">
          <a:off x="2804300" y="-137222"/>
          <a:ext cx="696189" cy="1996287"/>
        </a:xfrm>
        <a:prstGeom prst="corner">
          <a:avLst>
            <a:gd name="adj1" fmla="val 16120"/>
            <a:gd name="adj2" fmla="val 1611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w="9525" cap="flat" cmpd="sng" algn="ctr">
          <a:solidFill>
            <a:schemeClr val="accent4">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5DD1E37C-EDC3-41F4-891E-775C4AA49DFB}">
      <dsp:nvSpPr>
        <dsp:cNvPr id="0" name=""/>
        <dsp:cNvSpPr/>
      </dsp:nvSpPr>
      <dsp:spPr>
        <a:xfrm>
          <a:off x="2296036" y="627824"/>
          <a:ext cx="1633877" cy="916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1985 – 1993</a:t>
          </a:r>
        </a:p>
        <a:p>
          <a:pPr marL="0" lvl="0" indent="0" algn="l" defTabSz="800100">
            <a:lnSpc>
              <a:spcPts val="28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建成了三级结构的互联网 。</a:t>
          </a:r>
        </a:p>
      </dsp:txBody>
      <dsp:txXfrm>
        <a:off x="2296036" y="627824"/>
        <a:ext cx="1633877" cy="916748"/>
      </dsp:txXfrm>
    </dsp:sp>
    <dsp:sp modelId="{2D8632D6-57D5-4C06-81CE-104155293B86}">
      <dsp:nvSpPr>
        <dsp:cNvPr id="0" name=""/>
        <dsp:cNvSpPr/>
      </dsp:nvSpPr>
      <dsp:spPr>
        <a:xfrm>
          <a:off x="3536608" y="196413"/>
          <a:ext cx="197330" cy="197330"/>
        </a:xfrm>
        <a:prstGeom prst="triangle">
          <a:avLst>
            <a:gd name="adj" fmla="val 10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0B75B0BF-1D47-48F1-94FD-0201A392E554}">
      <dsp:nvSpPr>
        <dsp:cNvPr id="0" name=""/>
        <dsp:cNvSpPr/>
      </dsp:nvSpPr>
      <dsp:spPr>
        <a:xfrm rot="5400000">
          <a:off x="4802159" y="-298600"/>
          <a:ext cx="696189" cy="1685407"/>
        </a:xfrm>
        <a:prstGeom prst="corner">
          <a:avLst>
            <a:gd name="adj1" fmla="val 16120"/>
            <a:gd name="adj2" fmla="val 16110"/>
          </a:avLst>
        </a:prstGeom>
        <a:gradFill rotWithShape="0">
          <a:gsLst>
            <a:gs pos="0">
              <a:schemeClr val="accent6">
                <a:hueOff val="0"/>
                <a:satOff val="0"/>
                <a:lumOff val="0"/>
                <a:alphaOff val="0"/>
                <a:tint val="50000"/>
                <a:satMod val="300000"/>
              </a:schemeClr>
            </a:gs>
            <a:gs pos="35000">
              <a:schemeClr val="accent6">
                <a:hueOff val="0"/>
                <a:satOff val="0"/>
                <a:lumOff val="0"/>
                <a:alphaOff val="0"/>
                <a:tint val="37000"/>
                <a:satMod val="300000"/>
              </a:schemeClr>
            </a:gs>
            <a:gs pos="100000">
              <a:schemeClr val="accent6">
                <a:hueOff val="0"/>
                <a:satOff val="0"/>
                <a:lumOff val="0"/>
                <a:alphaOff val="0"/>
                <a:tint val="15000"/>
                <a:satMod val="350000"/>
              </a:schemeClr>
            </a:gs>
          </a:gsLst>
          <a:lin ang="16200000" scaled="1"/>
        </a:gradFill>
        <a:ln w="9525" cap="flat" cmpd="sng" algn="ctr">
          <a:solidFill>
            <a:schemeClr val="accent6">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F0C4A08D-D529-4101-B85D-56E13A637234}">
      <dsp:nvSpPr>
        <dsp:cNvPr id="0" name=""/>
        <dsp:cNvSpPr/>
      </dsp:nvSpPr>
      <dsp:spPr>
        <a:xfrm>
          <a:off x="4453575" y="311007"/>
          <a:ext cx="1510593" cy="916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ts val="2800"/>
            </a:lnSpc>
            <a:spcBef>
              <a:spcPct val="0"/>
            </a:spcBef>
            <a:spcAft>
              <a:spcPts val="0"/>
            </a:spcAft>
            <a:buNone/>
          </a:pPr>
          <a:r>
            <a:rPr lang="en-US" altLang="en-US" sz="1800" b="1" kern="1200" dirty="0">
              <a:solidFill>
                <a:srgbClr val="CC00CC"/>
              </a:solidFill>
              <a:latin typeface="微软雅黑" panose="020B0503020204020204" pitchFamily="34" charset="-122"/>
              <a:ea typeface="微软雅黑" panose="020B0503020204020204" pitchFamily="34" charset="-122"/>
            </a:rPr>
            <a:t>1993 –</a:t>
          </a:r>
          <a:r>
            <a:rPr lang="en-US" altLang="zh-CN" sz="1800" b="1" kern="1200" dirty="0">
              <a:solidFill>
                <a:srgbClr val="CC00CC"/>
              </a:solidFill>
              <a:latin typeface="微软雅黑" panose="020B0503020204020204" pitchFamily="34" charset="-122"/>
              <a:ea typeface="微软雅黑" panose="020B0503020204020204" pitchFamily="34" charset="-122"/>
            </a:rPr>
            <a:t> </a:t>
          </a:r>
          <a:r>
            <a:rPr lang="zh-CN" altLang="en-US" sz="1800" b="1" kern="1200" dirty="0">
              <a:solidFill>
                <a:srgbClr val="CC00CC"/>
              </a:solidFill>
              <a:latin typeface="微软雅黑" panose="020B0503020204020204" pitchFamily="34" charset="-122"/>
              <a:ea typeface="微软雅黑" panose="020B0503020204020204" pitchFamily="34" charset="-122"/>
            </a:rPr>
            <a:t>现在</a:t>
          </a:r>
          <a:endParaRPr lang="en-US" altLang="zh-CN" sz="1800" b="1" kern="1200" dirty="0">
            <a:solidFill>
              <a:srgbClr val="CC00CC"/>
            </a:solidFill>
            <a:latin typeface="微软雅黑" panose="020B0503020204020204" pitchFamily="34" charset="-122"/>
            <a:ea typeface="微软雅黑" panose="020B0503020204020204" pitchFamily="34" charset="-122"/>
          </a:endParaRPr>
        </a:p>
        <a:p>
          <a:pPr marL="0" lvl="0" indent="0" algn="l" defTabSz="800100">
            <a:lnSpc>
              <a:spcPts val="2800"/>
            </a:lnSpc>
            <a:spcBef>
              <a:spcPct val="0"/>
            </a:spcBef>
            <a:spcAft>
              <a:spcPts val="0"/>
            </a:spcAft>
            <a:buNone/>
          </a:pPr>
          <a:r>
            <a:rPr lang="zh-CN" altLang="zh-CN" sz="1800" b="1" kern="1200" dirty="0">
              <a:latin typeface="微软雅黑" panose="020B0503020204020204" pitchFamily="34" charset="-122"/>
              <a:ea typeface="微软雅黑" panose="020B0503020204020204" pitchFamily="34" charset="-122"/>
            </a:rPr>
            <a:t>全球范围的多层次</a:t>
          </a:r>
          <a:r>
            <a:rPr lang="en-US" altLang="zh-CN" sz="1800" b="1" kern="1200" dirty="0">
              <a:latin typeface="微软雅黑" panose="020B0503020204020204" pitchFamily="34" charset="-122"/>
              <a:ea typeface="微软雅黑" panose="020B0503020204020204" pitchFamily="34" charset="-122"/>
            </a:rPr>
            <a:t> ISP </a:t>
          </a:r>
          <a:r>
            <a:rPr lang="zh-CN" altLang="zh-CN" sz="1800" b="1" kern="1200" dirty="0">
              <a:latin typeface="微软雅黑" panose="020B0503020204020204" pitchFamily="34" charset="-122"/>
              <a:ea typeface="微软雅黑" panose="020B0503020204020204" pitchFamily="34" charset="-122"/>
            </a:rPr>
            <a:t>结构的互联网。</a:t>
          </a:r>
          <a:endParaRPr lang="zh-CN" altLang="en-US" sz="1800" b="1" kern="1200" dirty="0">
            <a:latin typeface="微软雅黑" panose="020B0503020204020204" pitchFamily="34" charset="-122"/>
            <a:ea typeface="微软雅黑" panose="020B0503020204020204" pitchFamily="34" charset="-122"/>
          </a:endParaRPr>
        </a:p>
      </dsp:txBody>
      <dsp:txXfrm>
        <a:off x="4453575" y="311007"/>
        <a:ext cx="1510593" cy="9167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B91ED-304D-4E30-917D-DB8A5D6E9F4E}">
      <dsp:nvSpPr>
        <dsp:cNvPr id="0" name=""/>
        <dsp:cNvSpPr/>
      </dsp:nvSpPr>
      <dsp:spPr>
        <a:xfrm>
          <a:off x="1696539" y="761014"/>
          <a:ext cx="892218" cy="89221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重要性能指标</a:t>
          </a:r>
        </a:p>
      </dsp:txBody>
      <dsp:txXfrm>
        <a:off x="1827201" y="891675"/>
        <a:ext cx="630894" cy="630890"/>
      </dsp:txXfrm>
    </dsp:sp>
    <dsp:sp modelId="{C041081D-BE3D-40E6-B560-6CCAEF685BB2}">
      <dsp:nvSpPr>
        <dsp:cNvPr id="0" name=""/>
        <dsp:cNvSpPr/>
      </dsp:nvSpPr>
      <dsp:spPr>
        <a:xfrm rot="16200000">
          <a:off x="2059584" y="665074"/>
          <a:ext cx="166129" cy="25751"/>
        </a:xfrm>
        <a:custGeom>
          <a:avLst/>
          <a:gdLst/>
          <a:ahLst/>
          <a:cxnLst/>
          <a:rect l="0" t="0" r="0" b="0"/>
          <a:pathLst>
            <a:path>
              <a:moveTo>
                <a:pt x="0" y="12875"/>
              </a:moveTo>
              <a:lnTo>
                <a:pt x="166129"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2138495" y="673796"/>
        <a:ext cx="8306" cy="8306"/>
      </dsp:txXfrm>
    </dsp:sp>
    <dsp:sp modelId="{402F23A3-1405-4E62-9B6B-1BAD6AF3B058}">
      <dsp:nvSpPr>
        <dsp:cNvPr id="0" name=""/>
        <dsp:cNvSpPr/>
      </dsp:nvSpPr>
      <dsp:spPr>
        <a:xfrm>
          <a:off x="1836107" y="-18196"/>
          <a:ext cx="613082" cy="61308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速率</a:t>
          </a:r>
        </a:p>
      </dsp:txBody>
      <dsp:txXfrm>
        <a:off x="1925891" y="71588"/>
        <a:ext cx="433514" cy="433514"/>
      </dsp:txXfrm>
    </dsp:sp>
    <dsp:sp modelId="{1A688BA9-9980-46CE-92DD-5B540F6B173C}">
      <dsp:nvSpPr>
        <dsp:cNvPr id="0" name=""/>
        <dsp:cNvSpPr/>
      </dsp:nvSpPr>
      <dsp:spPr>
        <a:xfrm rot="19285714">
          <a:off x="2473308" y="864311"/>
          <a:ext cx="166127" cy="25751"/>
        </a:xfrm>
        <a:custGeom>
          <a:avLst/>
          <a:gdLst/>
          <a:ahLst/>
          <a:cxnLst/>
          <a:rect l="0" t="0" r="0" b="0"/>
          <a:pathLst>
            <a:path>
              <a:moveTo>
                <a:pt x="0" y="12875"/>
              </a:moveTo>
              <a:lnTo>
                <a:pt x="166127"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77800">
            <a:lnSpc>
              <a:spcPct val="80000"/>
            </a:lnSpc>
            <a:spcBef>
              <a:spcPct val="0"/>
            </a:spcBef>
            <a:spcAft>
              <a:spcPts val="0"/>
            </a:spcAft>
            <a:buNone/>
          </a:pPr>
          <a:endParaRPr lang="zh-CN" altLang="en-US" sz="400" kern="1200"/>
        </a:p>
      </dsp:txBody>
      <dsp:txXfrm>
        <a:off x="2552219" y="873034"/>
        <a:ext cx="8306" cy="8306"/>
      </dsp:txXfrm>
    </dsp:sp>
    <dsp:sp modelId="{9EB9B65F-4393-4612-9918-4B6EE32BE2B5}">
      <dsp:nvSpPr>
        <dsp:cNvPr id="0" name=""/>
        <dsp:cNvSpPr/>
      </dsp:nvSpPr>
      <dsp:spPr>
        <a:xfrm>
          <a:off x="2554436" y="327731"/>
          <a:ext cx="613082" cy="613082"/>
        </a:xfrm>
        <a:prstGeom prst="ellipse">
          <a:avLst/>
        </a:prstGeom>
        <a:gradFill rotWithShape="0">
          <a:gsLst>
            <a:gs pos="0">
              <a:schemeClr val="accent3">
                <a:hueOff val="1875044"/>
                <a:satOff val="-2813"/>
                <a:lumOff val="-458"/>
                <a:alphaOff val="0"/>
                <a:shade val="51000"/>
                <a:satMod val="130000"/>
              </a:schemeClr>
            </a:gs>
            <a:gs pos="80000">
              <a:schemeClr val="accent3">
                <a:hueOff val="1875044"/>
                <a:satOff val="-2813"/>
                <a:lumOff val="-458"/>
                <a:alphaOff val="0"/>
                <a:shade val="93000"/>
                <a:satMod val="130000"/>
              </a:schemeClr>
            </a:gs>
            <a:gs pos="100000">
              <a:schemeClr val="accent3">
                <a:hueOff val="1875044"/>
                <a:satOff val="-2813"/>
                <a:lumOff val="-45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itchFamily="34" charset="-122"/>
              <a:ea typeface="微软雅黑" pitchFamily="34" charset="-122"/>
            </a:rPr>
            <a:t>带宽</a:t>
          </a:r>
        </a:p>
      </dsp:txBody>
      <dsp:txXfrm>
        <a:off x="2644220" y="417515"/>
        <a:ext cx="433514" cy="433514"/>
      </dsp:txXfrm>
    </dsp:sp>
    <dsp:sp modelId="{CA2997A6-1A9D-4195-A4F9-95CB281E15D5}">
      <dsp:nvSpPr>
        <dsp:cNvPr id="0" name=""/>
        <dsp:cNvSpPr/>
      </dsp:nvSpPr>
      <dsp:spPr>
        <a:xfrm rot="771429">
          <a:off x="2575490" y="1311996"/>
          <a:ext cx="166126" cy="25751"/>
        </a:xfrm>
        <a:custGeom>
          <a:avLst/>
          <a:gdLst/>
          <a:ahLst/>
          <a:cxnLst/>
          <a:rect l="0" t="0" r="0" b="0"/>
          <a:pathLst>
            <a:path>
              <a:moveTo>
                <a:pt x="0" y="12875"/>
              </a:moveTo>
              <a:lnTo>
                <a:pt x="16612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2654400" y="1320719"/>
        <a:ext cx="8306" cy="8306"/>
      </dsp:txXfrm>
    </dsp:sp>
    <dsp:sp modelId="{AA805C1A-016A-4092-AC58-C8C9626E154E}">
      <dsp:nvSpPr>
        <dsp:cNvPr id="0" name=""/>
        <dsp:cNvSpPr/>
      </dsp:nvSpPr>
      <dsp:spPr>
        <a:xfrm>
          <a:off x="2731848" y="1105026"/>
          <a:ext cx="613082" cy="613082"/>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吞吐率</a:t>
          </a:r>
        </a:p>
      </dsp:txBody>
      <dsp:txXfrm>
        <a:off x="2821632" y="1194810"/>
        <a:ext cx="433514" cy="433514"/>
      </dsp:txXfrm>
    </dsp:sp>
    <dsp:sp modelId="{96B1DAAE-F63C-47BA-8420-AE7C9945D5FC}">
      <dsp:nvSpPr>
        <dsp:cNvPr id="0" name=""/>
        <dsp:cNvSpPr/>
      </dsp:nvSpPr>
      <dsp:spPr>
        <a:xfrm rot="3857143">
          <a:off x="2289183" y="1671011"/>
          <a:ext cx="166128" cy="25751"/>
        </a:xfrm>
        <a:custGeom>
          <a:avLst/>
          <a:gdLst/>
          <a:ahLst/>
          <a:cxnLst/>
          <a:rect l="0" t="0" r="0" b="0"/>
          <a:pathLst>
            <a:path>
              <a:moveTo>
                <a:pt x="0" y="12875"/>
              </a:moveTo>
              <a:lnTo>
                <a:pt x="166128"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a:off x="2368094" y="1679734"/>
        <a:ext cx="8306" cy="8306"/>
      </dsp:txXfrm>
    </dsp:sp>
    <dsp:sp modelId="{3E830754-EFA7-4138-9FA6-3C9E92E74104}">
      <dsp:nvSpPr>
        <dsp:cNvPr id="0" name=""/>
        <dsp:cNvSpPr/>
      </dsp:nvSpPr>
      <dsp:spPr>
        <a:xfrm>
          <a:off x="2234750" y="1728369"/>
          <a:ext cx="613082" cy="613082"/>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80000"/>
            </a:lnSpc>
            <a:spcBef>
              <a:spcPct val="0"/>
            </a:spcBef>
            <a:spcAft>
              <a:spcPts val="0"/>
            </a:spcAft>
            <a:buNone/>
          </a:pPr>
          <a:r>
            <a:rPr lang="zh-CN" altLang="en-US" sz="1600" b="1" kern="1200" dirty="0">
              <a:latin typeface="微软雅黑" panose="020B0503020204020204" pitchFamily="34" charset="-122"/>
              <a:ea typeface="微软雅黑" panose="020B0503020204020204" pitchFamily="34" charset="-122"/>
            </a:rPr>
            <a:t>时延</a:t>
          </a:r>
        </a:p>
      </dsp:txBody>
      <dsp:txXfrm>
        <a:off x="2324534" y="1818153"/>
        <a:ext cx="433514" cy="433514"/>
      </dsp:txXfrm>
    </dsp:sp>
    <dsp:sp modelId="{78B2782A-5A1E-4DB7-8A32-C245B5326F9D}">
      <dsp:nvSpPr>
        <dsp:cNvPr id="0" name=""/>
        <dsp:cNvSpPr/>
      </dsp:nvSpPr>
      <dsp:spPr>
        <a:xfrm rot="6942857">
          <a:off x="1866321" y="1648180"/>
          <a:ext cx="115446" cy="25751"/>
        </a:xfrm>
        <a:custGeom>
          <a:avLst/>
          <a:gdLst/>
          <a:ahLst/>
          <a:cxnLst/>
          <a:rect l="0" t="0" r="0" b="0"/>
          <a:pathLst>
            <a:path>
              <a:moveTo>
                <a:pt x="0" y="12875"/>
              </a:moveTo>
              <a:lnTo>
                <a:pt x="11544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1921159" y="1658170"/>
        <a:ext cx="5772" cy="5772"/>
      </dsp:txXfrm>
    </dsp:sp>
    <dsp:sp modelId="{8473F692-BDED-4FE3-8EFA-3135EC8A8BE4}">
      <dsp:nvSpPr>
        <dsp:cNvPr id="0" name=""/>
        <dsp:cNvSpPr/>
      </dsp:nvSpPr>
      <dsp:spPr>
        <a:xfrm>
          <a:off x="1334139" y="1687246"/>
          <a:ext cx="819733" cy="695327"/>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时延带宽积</a:t>
          </a:r>
        </a:p>
      </dsp:txBody>
      <dsp:txXfrm>
        <a:off x="1454186" y="1789074"/>
        <a:ext cx="579639" cy="491671"/>
      </dsp:txXfrm>
    </dsp:sp>
    <dsp:sp modelId="{8BB81BB8-E393-4F1D-8B7B-020AC5C16F2F}">
      <dsp:nvSpPr>
        <dsp:cNvPr id="0" name=""/>
        <dsp:cNvSpPr/>
      </dsp:nvSpPr>
      <dsp:spPr>
        <a:xfrm rot="10028571">
          <a:off x="1543680" y="1311996"/>
          <a:ext cx="166126" cy="25751"/>
        </a:xfrm>
        <a:custGeom>
          <a:avLst/>
          <a:gdLst/>
          <a:ahLst/>
          <a:cxnLst/>
          <a:rect l="0" t="0" r="0" b="0"/>
          <a:pathLst>
            <a:path>
              <a:moveTo>
                <a:pt x="0" y="12875"/>
              </a:moveTo>
              <a:lnTo>
                <a:pt x="166126"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1622590" y="1320719"/>
        <a:ext cx="8306" cy="8306"/>
      </dsp:txXfrm>
    </dsp:sp>
    <dsp:sp modelId="{E239F5DF-E3F9-42F3-9ADB-15CF35E6CE45}">
      <dsp:nvSpPr>
        <dsp:cNvPr id="0" name=""/>
        <dsp:cNvSpPr/>
      </dsp:nvSpPr>
      <dsp:spPr>
        <a:xfrm>
          <a:off x="940366" y="1105026"/>
          <a:ext cx="613082" cy="613082"/>
        </a:xfrm>
        <a:prstGeom prst="ellipse">
          <a:avLst/>
        </a:prstGeom>
        <a:gradFill rotWithShape="0">
          <a:gsLst>
            <a:gs pos="0">
              <a:schemeClr val="accent3">
                <a:hueOff val="9375220"/>
                <a:satOff val="-14067"/>
                <a:lumOff val="-2288"/>
                <a:alphaOff val="0"/>
                <a:shade val="51000"/>
                <a:satMod val="130000"/>
              </a:schemeClr>
            </a:gs>
            <a:gs pos="80000">
              <a:schemeClr val="accent3">
                <a:hueOff val="9375220"/>
                <a:satOff val="-14067"/>
                <a:lumOff val="-2288"/>
                <a:alphaOff val="0"/>
                <a:shade val="93000"/>
                <a:satMod val="130000"/>
              </a:schemeClr>
            </a:gs>
            <a:gs pos="100000">
              <a:schemeClr val="accent3">
                <a:hueOff val="9375220"/>
                <a:satOff val="-14067"/>
                <a:lumOff val="-228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往返</a:t>
          </a:r>
          <a:endParaRPr lang="en-US" altLang="zh-CN" sz="1400" b="1" kern="1200" dirty="0">
            <a:latin typeface="微软雅黑" panose="020B0503020204020204" pitchFamily="34" charset="-122"/>
            <a:ea typeface="微软雅黑" panose="020B0503020204020204" pitchFamily="34" charset="-122"/>
          </a:endParaRPr>
        </a:p>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时间</a:t>
          </a:r>
        </a:p>
      </dsp:txBody>
      <dsp:txXfrm>
        <a:off x="1030150" y="1194810"/>
        <a:ext cx="433514" cy="433514"/>
      </dsp:txXfrm>
    </dsp:sp>
    <dsp:sp modelId="{AF33E670-42AA-4676-8C3F-58C9EF27EB34}">
      <dsp:nvSpPr>
        <dsp:cNvPr id="0" name=""/>
        <dsp:cNvSpPr/>
      </dsp:nvSpPr>
      <dsp:spPr>
        <a:xfrm rot="13114286">
          <a:off x="1645861" y="864311"/>
          <a:ext cx="166127" cy="25751"/>
        </a:xfrm>
        <a:custGeom>
          <a:avLst/>
          <a:gdLst/>
          <a:ahLst/>
          <a:cxnLst/>
          <a:rect l="0" t="0" r="0" b="0"/>
          <a:pathLst>
            <a:path>
              <a:moveTo>
                <a:pt x="0" y="12875"/>
              </a:moveTo>
              <a:lnTo>
                <a:pt x="166127" y="12875"/>
              </a:lnTo>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80000"/>
            </a:lnSpc>
            <a:spcBef>
              <a:spcPct val="0"/>
            </a:spcBef>
            <a:spcAft>
              <a:spcPts val="0"/>
            </a:spcAft>
            <a:buNone/>
          </a:pPr>
          <a:endParaRPr lang="zh-CN" altLang="en-US" sz="1600" b="1" kern="1200">
            <a:latin typeface="微软雅黑" panose="020B0503020204020204" pitchFamily="34" charset="-122"/>
            <a:ea typeface="微软雅黑" panose="020B0503020204020204" pitchFamily="34" charset="-122"/>
          </a:endParaRPr>
        </a:p>
      </dsp:txBody>
      <dsp:txXfrm rot="10800000">
        <a:off x="1724772" y="873034"/>
        <a:ext cx="8306" cy="8306"/>
      </dsp:txXfrm>
    </dsp:sp>
    <dsp:sp modelId="{26B2A20A-D83E-4FB4-8289-8E75F18D9F17}">
      <dsp:nvSpPr>
        <dsp:cNvPr id="0" name=""/>
        <dsp:cNvSpPr/>
      </dsp:nvSpPr>
      <dsp:spPr>
        <a:xfrm>
          <a:off x="1117779" y="327731"/>
          <a:ext cx="613082" cy="613082"/>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80000"/>
            </a:lnSpc>
            <a:spcBef>
              <a:spcPct val="0"/>
            </a:spcBef>
            <a:spcAft>
              <a:spcPts val="0"/>
            </a:spcAft>
            <a:buNone/>
          </a:pPr>
          <a:r>
            <a:rPr lang="zh-CN" altLang="en-US" sz="1400" b="1" kern="1200" dirty="0">
              <a:latin typeface="微软雅黑" panose="020B0503020204020204" pitchFamily="34" charset="-122"/>
              <a:ea typeface="微软雅黑" panose="020B0503020204020204" pitchFamily="34" charset="-122"/>
            </a:rPr>
            <a:t>利用率</a:t>
          </a:r>
        </a:p>
      </dsp:txBody>
      <dsp:txXfrm>
        <a:off x="1207563" y="417515"/>
        <a:ext cx="433514" cy="4335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322834-D555-4278-B09F-615875E565CE}">
      <dsp:nvSpPr>
        <dsp:cNvPr id="0" name=""/>
        <dsp:cNvSpPr/>
      </dsp:nvSpPr>
      <dsp:spPr>
        <a:xfrm rot="5400000">
          <a:off x="2926449" y="-1878422"/>
          <a:ext cx="1192846" cy="4982843"/>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某个信号具有的</a:t>
          </a:r>
          <a:r>
            <a:rPr lang="zh-CN" altLang="en-US" sz="1600" b="1" kern="1200" dirty="0">
              <a:solidFill>
                <a:srgbClr val="0000FF"/>
              </a:solidFill>
              <a:latin typeface="微软雅黑" panose="020B0503020204020204" pitchFamily="34" charset="-122"/>
              <a:ea typeface="微软雅黑" panose="020B0503020204020204" pitchFamily="34" charset="-122"/>
            </a:rPr>
            <a:t>频带宽度。</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单位是</a:t>
          </a:r>
          <a:r>
            <a:rPr lang="zh-CN" altLang="en-US" sz="1600" b="1" kern="1200" dirty="0">
              <a:solidFill>
                <a:srgbClr val="0000FF"/>
              </a:solidFill>
              <a:latin typeface="微软雅黑" panose="020B0503020204020204" pitchFamily="34" charset="-122"/>
              <a:ea typeface="微软雅黑" panose="020B0503020204020204" pitchFamily="34" charset="-122"/>
            </a:rPr>
            <a:t>赫</a:t>
          </a:r>
          <a:r>
            <a:rPr lang="zh-CN" altLang="en-US" sz="1600" b="1" kern="1200" dirty="0">
              <a:latin typeface="微软雅黑" panose="020B0503020204020204" pitchFamily="34" charset="-122"/>
              <a:ea typeface="微软雅黑" panose="020B0503020204020204" pitchFamily="34" charset="-122"/>
            </a:rPr>
            <a:t>（或千赫、兆赫、吉赫等）。</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某信道允许通过的信号频带范围称为该</a:t>
          </a:r>
          <a:r>
            <a:rPr lang="zh-CN" altLang="en-US" sz="1600" b="1" kern="1200" dirty="0">
              <a:solidFill>
                <a:srgbClr val="0000FF"/>
              </a:solidFill>
              <a:latin typeface="微软雅黑" panose="020B0503020204020204" pitchFamily="34" charset="-122"/>
              <a:ea typeface="微软雅黑" panose="020B0503020204020204" pitchFamily="34" charset="-122"/>
            </a:rPr>
            <a:t>信道的带宽</a:t>
          </a:r>
          <a:r>
            <a:rPr lang="zh-CN" altLang="en-US" sz="1600" b="1" kern="1200" dirty="0">
              <a:latin typeface="微软雅黑" panose="020B0503020204020204" pitchFamily="34" charset="-122"/>
              <a:ea typeface="微软雅黑" panose="020B0503020204020204" pitchFamily="34" charset="-122"/>
            </a:rPr>
            <a:t>（或通频带）。</a:t>
          </a:r>
        </a:p>
      </dsp:txBody>
      <dsp:txXfrm rot="-5400000">
        <a:off x="1031451" y="74806"/>
        <a:ext cx="4924613" cy="1076386"/>
      </dsp:txXfrm>
    </dsp:sp>
    <dsp:sp modelId="{12490A3D-6938-465D-B09D-05FD246C6E9E}">
      <dsp:nvSpPr>
        <dsp:cNvPr id="0" name=""/>
        <dsp:cNvSpPr/>
      </dsp:nvSpPr>
      <dsp:spPr>
        <a:xfrm>
          <a:off x="106437" y="30"/>
          <a:ext cx="925013" cy="122593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ts val="2400"/>
            </a:lnSpc>
            <a:spcBef>
              <a:spcPct val="0"/>
            </a:spcBef>
            <a:spcAft>
              <a:spcPts val="0"/>
            </a:spcAft>
            <a:buNone/>
          </a:pPr>
          <a:r>
            <a:rPr lang="zh-CN" altLang="en-US" sz="1800" b="1" kern="1200" dirty="0">
              <a:solidFill>
                <a:schemeClr val="bg1"/>
              </a:solidFill>
              <a:latin typeface="微软雅黑" panose="020B0503020204020204" pitchFamily="34" charset="-122"/>
              <a:ea typeface="微软雅黑" panose="020B0503020204020204" pitchFamily="34" charset="-122"/>
            </a:rPr>
            <a:t>频域</a:t>
          </a:r>
        </a:p>
      </dsp:txBody>
      <dsp:txXfrm>
        <a:off x="151592" y="45185"/>
        <a:ext cx="834703" cy="1135626"/>
      </dsp:txXfrm>
    </dsp:sp>
    <dsp:sp modelId="{4EADB46F-8684-4B72-97FE-D18AEB647819}">
      <dsp:nvSpPr>
        <dsp:cNvPr id="0" name=""/>
        <dsp:cNvSpPr/>
      </dsp:nvSpPr>
      <dsp:spPr>
        <a:xfrm rot="5400000">
          <a:off x="2966797" y="-626711"/>
          <a:ext cx="1112150" cy="4982843"/>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kern="1200" dirty="0">
              <a:solidFill>
                <a:srgbClr val="0000FF"/>
              </a:solidFill>
              <a:latin typeface="微软雅黑" panose="020B0503020204020204" pitchFamily="34" charset="-122"/>
              <a:ea typeface="微软雅黑" panose="020B0503020204020204" pitchFamily="34" charset="-122"/>
            </a:rPr>
            <a:t>“最高数据率”。</a:t>
          </a:r>
        </a:p>
        <a:p>
          <a:pPr marL="171450" lvl="1" indent="-171450" algn="l" defTabSz="711200">
            <a:lnSpc>
              <a:spcPts val="2400"/>
            </a:lnSpc>
            <a:spcBef>
              <a:spcPct val="0"/>
            </a:spcBef>
            <a:spcAft>
              <a:spcPts val="0"/>
            </a:spcAft>
            <a:buChar char="•"/>
          </a:pPr>
          <a:r>
            <a:rPr lang="zh-CN" altLang="en-US" sz="1600" b="1" kern="1200" dirty="0">
              <a:latin typeface="微软雅黑" panose="020B0503020204020204" pitchFamily="34" charset="-122"/>
              <a:ea typeface="微软雅黑" panose="020B0503020204020204" pitchFamily="34" charset="-122"/>
            </a:rPr>
            <a:t>单位就是数据率的单位 </a:t>
          </a:r>
          <a:r>
            <a:rPr lang="en-US" altLang="en-US" sz="1600" b="1" kern="1200" dirty="0">
              <a:latin typeface="微软雅黑" panose="020B0503020204020204" pitchFamily="34" charset="-122"/>
              <a:ea typeface="微软雅黑" panose="020B0503020204020204" pitchFamily="34" charset="-122"/>
            </a:rPr>
            <a:t>bit/s</a:t>
          </a:r>
          <a:r>
            <a:rPr lang="zh-CN" altLang="en-US" sz="1600" b="1" kern="1200" dirty="0">
              <a:latin typeface="微软雅黑" panose="020B0503020204020204" pitchFamily="34" charset="-122"/>
              <a:ea typeface="微软雅黑" panose="020B0503020204020204" pitchFamily="34" charset="-122"/>
            </a:rPr>
            <a:t>。</a:t>
          </a:r>
        </a:p>
      </dsp:txBody>
      <dsp:txXfrm rot="-5400000">
        <a:off x="1031451" y="1362926"/>
        <a:ext cx="4928552" cy="1003568"/>
      </dsp:txXfrm>
    </dsp:sp>
    <dsp:sp modelId="{90C011AE-3F91-416D-B2FD-433B35EC17A6}">
      <dsp:nvSpPr>
        <dsp:cNvPr id="0" name=""/>
        <dsp:cNvSpPr/>
      </dsp:nvSpPr>
      <dsp:spPr>
        <a:xfrm>
          <a:off x="106437" y="1251724"/>
          <a:ext cx="925013" cy="1225936"/>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ts val="2400"/>
            </a:lnSpc>
            <a:spcBef>
              <a:spcPct val="0"/>
            </a:spcBef>
            <a:spcAft>
              <a:spcPts val="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时域</a:t>
          </a:r>
        </a:p>
      </dsp:txBody>
      <dsp:txXfrm>
        <a:off x="151592" y="1296879"/>
        <a:ext cx="834703" cy="11356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98D618-F8FC-4C90-851C-0B5A61F1FAD0}">
      <dsp:nvSpPr>
        <dsp:cNvPr id="0" name=""/>
        <dsp:cNvSpPr/>
      </dsp:nvSpPr>
      <dsp:spPr>
        <a:xfrm>
          <a:off x="4009" y="-263683"/>
          <a:ext cx="2320704" cy="52736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信道利用率</a:t>
          </a:r>
        </a:p>
      </dsp:txBody>
      <dsp:txXfrm>
        <a:off x="4009" y="-263683"/>
        <a:ext cx="2320704" cy="527366"/>
      </dsp:txXfrm>
    </dsp:sp>
    <dsp:sp modelId="{DD1A8C17-AB8B-4CDA-9C06-E3F6B80DFAB1}">
      <dsp:nvSpPr>
        <dsp:cNvPr id="0" name=""/>
        <dsp:cNvSpPr/>
      </dsp:nvSpPr>
      <dsp:spPr>
        <a:xfrm>
          <a:off x="7796" y="263683"/>
          <a:ext cx="2313130" cy="1965961"/>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某信道有百分之几的时间是被利用的（即有数据通过）。</a:t>
          </a:r>
        </a:p>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完全空闲的信道的利用率是零。</a:t>
          </a:r>
        </a:p>
      </dsp:txBody>
      <dsp:txXfrm>
        <a:off x="7796" y="263683"/>
        <a:ext cx="2313130" cy="1965961"/>
      </dsp:txXfrm>
    </dsp:sp>
    <dsp:sp modelId="{95E674E6-30C0-4846-A33C-8435093FF952}">
      <dsp:nvSpPr>
        <dsp:cNvPr id="0" name=""/>
        <dsp:cNvSpPr/>
      </dsp:nvSpPr>
      <dsp:spPr>
        <a:xfrm>
          <a:off x="2600558" y="-263683"/>
          <a:ext cx="2455645" cy="527366"/>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网络利用率</a:t>
          </a:r>
        </a:p>
      </dsp:txBody>
      <dsp:txXfrm>
        <a:off x="2600558" y="-263683"/>
        <a:ext cx="2455645" cy="527366"/>
      </dsp:txXfrm>
    </dsp:sp>
    <dsp:sp modelId="{D5B1C811-7FFB-4E90-B609-AF3320FECF06}">
      <dsp:nvSpPr>
        <dsp:cNvPr id="0" name=""/>
        <dsp:cNvSpPr/>
      </dsp:nvSpPr>
      <dsp:spPr>
        <a:xfrm>
          <a:off x="2610982" y="263683"/>
          <a:ext cx="2434798" cy="1965961"/>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全网络的信道利用率的加权平均值。</a:t>
          </a:r>
        </a:p>
      </dsp:txBody>
      <dsp:txXfrm>
        <a:off x="2610982" y="263683"/>
        <a:ext cx="2434798" cy="19659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4ED7-5247-4B99-B038-972624275F7F}">
      <dsp:nvSpPr>
        <dsp:cNvPr id="0" name=""/>
        <dsp:cNvSpPr/>
      </dsp:nvSpPr>
      <dsp:spPr>
        <a:xfrm rot="5400000">
          <a:off x="2306891" y="56714"/>
          <a:ext cx="866498" cy="753854"/>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费用</a:t>
          </a:r>
        </a:p>
      </dsp:txBody>
      <dsp:txXfrm rot="-5400000">
        <a:off x="2480689" y="135421"/>
        <a:ext cx="518902" cy="596440"/>
      </dsp:txXfrm>
    </dsp:sp>
    <dsp:sp modelId="{0EC6F23C-19FA-4BBB-96C2-30D954DFEC45}">
      <dsp:nvSpPr>
        <dsp:cNvPr id="0" name=""/>
        <dsp:cNvSpPr/>
      </dsp:nvSpPr>
      <dsp:spPr>
        <a:xfrm>
          <a:off x="474314" y="282304"/>
          <a:ext cx="967012" cy="519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zh-CN" altLang="en-US" sz="1800" b="1" kern="1200" dirty="0">
            <a:latin typeface="微软雅黑" panose="020B0503020204020204" pitchFamily="34" charset="-122"/>
            <a:ea typeface="微软雅黑" panose="020B0503020204020204" pitchFamily="34" charset="-122"/>
          </a:endParaRPr>
        </a:p>
      </dsp:txBody>
      <dsp:txXfrm>
        <a:off x="474314" y="282304"/>
        <a:ext cx="967012" cy="519899"/>
      </dsp:txXfrm>
    </dsp:sp>
    <dsp:sp modelId="{538930E3-AFBB-40A2-9199-81FC54A0A713}">
      <dsp:nvSpPr>
        <dsp:cNvPr id="0" name=""/>
        <dsp:cNvSpPr/>
      </dsp:nvSpPr>
      <dsp:spPr>
        <a:xfrm rot="5400000">
          <a:off x="1492728" y="56714"/>
          <a:ext cx="866498" cy="753854"/>
        </a:xfrm>
        <a:prstGeom prst="hexagon">
          <a:avLst>
            <a:gd name="adj" fmla="val 25000"/>
            <a:gd name="vf" fmla="val 11547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标准化</a:t>
          </a:r>
        </a:p>
      </dsp:txBody>
      <dsp:txXfrm rot="-5400000">
        <a:off x="1666526" y="135421"/>
        <a:ext cx="518902" cy="596440"/>
      </dsp:txXfrm>
    </dsp:sp>
    <dsp:sp modelId="{189B3354-A08F-46B4-AA51-80167B86E07E}">
      <dsp:nvSpPr>
        <dsp:cNvPr id="0" name=""/>
        <dsp:cNvSpPr/>
      </dsp:nvSpPr>
      <dsp:spPr>
        <a:xfrm rot="5400000">
          <a:off x="1898250" y="792198"/>
          <a:ext cx="866498" cy="753854"/>
        </a:xfrm>
        <a:prstGeom prst="hexagon">
          <a:avLst>
            <a:gd name="adj" fmla="val 25000"/>
            <a:gd name="vf" fmla="val 11547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质量</a:t>
          </a:r>
        </a:p>
      </dsp:txBody>
      <dsp:txXfrm rot="-5400000">
        <a:off x="2072048" y="870905"/>
        <a:ext cx="518902" cy="596440"/>
      </dsp:txXfrm>
    </dsp:sp>
    <dsp:sp modelId="{30C810D8-43FD-41C8-A342-08B348498E1F}">
      <dsp:nvSpPr>
        <dsp:cNvPr id="0" name=""/>
        <dsp:cNvSpPr/>
      </dsp:nvSpPr>
      <dsp:spPr>
        <a:xfrm>
          <a:off x="987559" y="909176"/>
          <a:ext cx="935818" cy="519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endParaRPr lang="zh-CN" altLang="en-US" sz="1800" b="1" kern="1200" dirty="0">
            <a:latin typeface="微软雅黑" panose="020B0503020204020204" pitchFamily="34" charset="-122"/>
            <a:ea typeface="微软雅黑" panose="020B0503020204020204" pitchFamily="34" charset="-122"/>
          </a:endParaRPr>
        </a:p>
      </dsp:txBody>
      <dsp:txXfrm>
        <a:off x="987559" y="909176"/>
        <a:ext cx="935818" cy="519899"/>
      </dsp:txXfrm>
    </dsp:sp>
    <dsp:sp modelId="{2E871E28-410D-4C73-B809-46EEEE1B5408}">
      <dsp:nvSpPr>
        <dsp:cNvPr id="0" name=""/>
        <dsp:cNvSpPr/>
      </dsp:nvSpPr>
      <dsp:spPr>
        <a:xfrm rot="5400000">
          <a:off x="2712412" y="790698"/>
          <a:ext cx="866498" cy="756854"/>
        </a:xfrm>
        <a:prstGeom prst="hexagon">
          <a:avLst>
            <a:gd name="adj" fmla="val 25000"/>
            <a:gd name="vf" fmla="val 1154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可靠性</a:t>
          </a:r>
        </a:p>
      </dsp:txBody>
      <dsp:txXfrm rot="-5400000">
        <a:off x="2885396" y="871155"/>
        <a:ext cx="520530" cy="595940"/>
      </dsp:txXfrm>
    </dsp:sp>
    <dsp:sp modelId="{6CCD66D6-E3E3-4758-A25B-E5A97FDFEEA0}">
      <dsp:nvSpPr>
        <dsp:cNvPr id="0" name=""/>
        <dsp:cNvSpPr/>
      </dsp:nvSpPr>
      <dsp:spPr>
        <a:xfrm rot="5400000">
          <a:off x="2306891" y="1527683"/>
          <a:ext cx="866498" cy="753854"/>
        </a:xfrm>
        <a:prstGeom prst="hexagon">
          <a:avLst>
            <a:gd name="adj" fmla="val 25000"/>
            <a:gd name="vf" fmla="val 11547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solidFill>
                <a:schemeClr val="tx1"/>
              </a:solidFill>
              <a:latin typeface="微软雅黑" panose="020B0503020204020204" pitchFamily="34" charset="-122"/>
              <a:ea typeface="微软雅黑" panose="020B0503020204020204" pitchFamily="34" charset="-122"/>
            </a:rPr>
            <a:t>管理和维护</a:t>
          </a:r>
        </a:p>
      </dsp:txBody>
      <dsp:txXfrm rot="-5400000">
        <a:off x="2480689" y="1606390"/>
        <a:ext cx="518902" cy="596440"/>
      </dsp:txXfrm>
    </dsp:sp>
    <dsp:sp modelId="{95ED7348-6155-4B72-B2AA-9F71065BC8B5}">
      <dsp:nvSpPr>
        <dsp:cNvPr id="0" name=""/>
        <dsp:cNvSpPr/>
      </dsp:nvSpPr>
      <dsp:spPr>
        <a:xfrm>
          <a:off x="1448028" y="1644660"/>
          <a:ext cx="967012" cy="519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zh-CN" altLang="en-US" sz="1200" b="1" kern="1200" dirty="0">
            <a:latin typeface="微软雅黑" panose="020B0503020204020204" pitchFamily="34" charset="-122"/>
            <a:ea typeface="微软雅黑" panose="020B0503020204020204" pitchFamily="34" charset="-122"/>
          </a:endParaRPr>
        </a:p>
      </dsp:txBody>
      <dsp:txXfrm>
        <a:off x="1448028" y="1644660"/>
        <a:ext cx="967012" cy="519899"/>
      </dsp:txXfrm>
    </dsp:sp>
    <dsp:sp modelId="{F96182DC-DEA1-4092-96CB-670F76C0F2C9}">
      <dsp:nvSpPr>
        <dsp:cNvPr id="0" name=""/>
        <dsp:cNvSpPr/>
      </dsp:nvSpPr>
      <dsp:spPr>
        <a:xfrm rot="5400000">
          <a:off x="1481775" y="1517120"/>
          <a:ext cx="866498" cy="753854"/>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zh-CN" altLang="en-US" sz="1200" b="1" kern="1200" dirty="0">
              <a:solidFill>
                <a:schemeClr val="tx1"/>
              </a:solidFill>
              <a:latin typeface="微软雅黑" panose="020B0503020204020204" pitchFamily="34" charset="-122"/>
              <a:ea typeface="微软雅黑" panose="020B0503020204020204" pitchFamily="34" charset="-122"/>
            </a:rPr>
            <a:t>可扩展性和可升级性</a:t>
          </a:r>
        </a:p>
      </dsp:txBody>
      <dsp:txXfrm rot="-5400000">
        <a:off x="1655573" y="1595827"/>
        <a:ext cx="518902" cy="5964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91867-A15A-4C01-989E-2D8E71AD280E}">
      <dsp:nvSpPr>
        <dsp:cNvPr id="0" name=""/>
        <dsp:cNvSpPr/>
      </dsp:nvSpPr>
      <dsp:spPr>
        <a:xfrm>
          <a:off x="0" y="13446"/>
          <a:ext cx="5269626" cy="61658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法律上的 </a:t>
          </a:r>
          <a:r>
            <a:rPr lang="en-US" altLang="en-US" sz="2000" b="1" kern="1200" dirty="0">
              <a:latin typeface="微软雅黑" panose="020B0503020204020204" pitchFamily="34" charset="-122"/>
              <a:ea typeface="微软雅黑" panose="020B0503020204020204" pitchFamily="34" charset="-122"/>
            </a:rPr>
            <a:t>(de jure) </a:t>
          </a:r>
          <a:r>
            <a:rPr lang="zh-CN" altLang="en-US" sz="2000" b="1" kern="1200" dirty="0">
              <a:latin typeface="微软雅黑" panose="020B0503020204020204" pitchFamily="34" charset="-122"/>
              <a:ea typeface="微软雅黑" panose="020B0503020204020204" pitchFamily="34" charset="-122"/>
            </a:rPr>
            <a:t>国际标准 </a:t>
          </a:r>
          <a:r>
            <a:rPr lang="en-US" altLang="en-US" sz="2000" b="1" kern="1200" dirty="0">
              <a:latin typeface="微软雅黑" panose="020B0503020204020204" pitchFamily="34" charset="-122"/>
              <a:ea typeface="微软雅黑" panose="020B0503020204020204" pitchFamily="34" charset="-122"/>
            </a:rPr>
            <a:t>OSI</a:t>
          </a:r>
          <a:endParaRPr lang="zh-CN" altLang="en-US" sz="2000" b="1" kern="1200" dirty="0">
            <a:latin typeface="微软雅黑" panose="020B0503020204020204" pitchFamily="34" charset="-122"/>
            <a:ea typeface="微软雅黑" panose="020B0503020204020204" pitchFamily="34" charset="-122"/>
          </a:endParaRPr>
        </a:p>
      </dsp:txBody>
      <dsp:txXfrm>
        <a:off x="30099" y="43545"/>
        <a:ext cx="5209428" cy="556391"/>
      </dsp:txXfrm>
    </dsp:sp>
    <dsp:sp modelId="{0CB64F91-1AC8-4F08-AB65-6A4FEE705282}">
      <dsp:nvSpPr>
        <dsp:cNvPr id="0" name=""/>
        <dsp:cNvSpPr/>
      </dsp:nvSpPr>
      <dsp:spPr>
        <a:xfrm>
          <a:off x="0" y="630036"/>
          <a:ext cx="5269626"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1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a:latin typeface="微软雅黑" panose="020B0503020204020204" pitchFamily="34" charset="-122"/>
              <a:ea typeface="微软雅黑" panose="020B0503020204020204" pitchFamily="34" charset="-122"/>
            </a:rPr>
            <a:t>但并没有得到市场的认可。</a:t>
          </a:r>
        </a:p>
      </dsp:txBody>
      <dsp:txXfrm>
        <a:off x="0" y="630036"/>
        <a:ext cx="5269626" cy="513360"/>
      </dsp:txXfrm>
    </dsp:sp>
    <dsp:sp modelId="{533E5313-0390-4A3E-9304-2F63C7C13FAF}">
      <dsp:nvSpPr>
        <dsp:cNvPr id="0" name=""/>
        <dsp:cNvSpPr/>
      </dsp:nvSpPr>
      <dsp:spPr>
        <a:xfrm>
          <a:off x="0" y="1143396"/>
          <a:ext cx="5269626" cy="616589"/>
        </a:xfrm>
        <a:prstGeom prst="roundRect">
          <a:avLst/>
        </a:prstGeom>
        <a:gradFill rotWithShape="0">
          <a:gsLst>
            <a:gs pos="0">
              <a:schemeClr val="accent4">
                <a:hueOff val="-4464770"/>
                <a:satOff val="26899"/>
                <a:lumOff val="2156"/>
                <a:alphaOff val="0"/>
                <a:tint val="50000"/>
                <a:satMod val="300000"/>
              </a:schemeClr>
            </a:gs>
            <a:gs pos="35000">
              <a:schemeClr val="accent4">
                <a:hueOff val="-4464770"/>
                <a:satOff val="26899"/>
                <a:lumOff val="2156"/>
                <a:alphaOff val="0"/>
                <a:tint val="37000"/>
                <a:satMod val="300000"/>
              </a:schemeClr>
            </a:gs>
            <a:gs pos="100000">
              <a:schemeClr val="accent4">
                <a:hueOff val="-4464770"/>
                <a:satOff val="26899"/>
                <a:lumOff val="215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事实上的 </a:t>
          </a:r>
          <a:r>
            <a:rPr lang="en-US" altLang="en-US" sz="2000" b="1" kern="1200" dirty="0">
              <a:latin typeface="微软雅黑" panose="020B0503020204020204" pitchFamily="34" charset="-122"/>
              <a:ea typeface="微软雅黑" panose="020B0503020204020204" pitchFamily="34" charset="-122"/>
            </a:rPr>
            <a:t>(de facto) </a:t>
          </a:r>
          <a:r>
            <a:rPr lang="zh-CN" altLang="en-US" sz="2000" b="1" kern="1200" dirty="0">
              <a:latin typeface="微软雅黑" panose="020B0503020204020204" pitchFamily="34" charset="-122"/>
              <a:ea typeface="微软雅黑" panose="020B0503020204020204" pitchFamily="34" charset="-122"/>
            </a:rPr>
            <a:t>国际标准 </a:t>
          </a:r>
          <a:r>
            <a:rPr lang="en-US" altLang="en-US" sz="2000" b="1" kern="1200" dirty="0">
              <a:latin typeface="微软雅黑" panose="020B0503020204020204" pitchFamily="34" charset="-122"/>
              <a:ea typeface="微软雅黑" panose="020B0503020204020204" pitchFamily="34" charset="-122"/>
            </a:rPr>
            <a:t>TCP/IP</a:t>
          </a:r>
          <a:endParaRPr lang="zh-CN" altLang="en-US" sz="2000" b="1" kern="1200" dirty="0">
            <a:latin typeface="微软雅黑" panose="020B0503020204020204" pitchFamily="34" charset="-122"/>
            <a:ea typeface="微软雅黑" panose="020B0503020204020204" pitchFamily="34" charset="-122"/>
          </a:endParaRPr>
        </a:p>
      </dsp:txBody>
      <dsp:txXfrm>
        <a:off x="30099" y="1173495"/>
        <a:ext cx="5209428" cy="556391"/>
      </dsp:txXfrm>
    </dsp:sp>
    <dsp:sp modelId="{D4FB4936-BF1D-4807-8D25-E8B1D64E8CFA}">
      <dsp:nvSpPr>
        <dsp:cNvPr id="0" name=""/>
        <dsp:cNvSpPr/>
      </dsp:nvSpPr>
      <dsp:spPr>
        <a:xfrm>
          <a:off x="0" y="1759985"/>
          <a:ext cx="5269626"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31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zh-CN" altLang="en-US" sz="2000" b="1" kern="1200" dirty="0">
              <a:latin typeface="微软雅黑" panose="020B0503020204020204" pitchFamily="34" charset="-122"/>
              <a:ea typeface="微软雅黑" panose="020B0503020204020204" pitchFamily="34" charset="-122"/>
            </a:rPr>
            <a:t>获得了最广泛的应用。</a:t>
          </a:r>
        </a:p>
      </dsp:txBody>
      <dsp:txXfrm>
        <a:off x="0" y="1759985"/>
        <a:ext cx="5269626" cy="5133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55ABF-AFD4-4429-AC0C-B179A1BF75DA}">
      <dsp:nvSpPr>
        <dsp:cNvPr id="0" name=""/>
        <dsp:cNvSpPr/>
      </dsp:nvSpPr>
      <dsp:spPr>
        <a:xfrm>
          <a:off x="0" y="249252"/>
          <a:ext cx="4600183" cy="3780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788D26-F979-4FB7-8A96-4711D82825B8}">
      <dsp:nvSpPr>
        <dsp:cNvPr id="0" name=""/>
        <dsp:cNvSpPr/>
      </dsp:nvSpPr>
      <dsp:spPr>
        <a:xfrm>
          <a:off x="229784" y="27852"/>
          <a:ext cx="3505128" cy="4428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713" tIns="0" rIns="121713"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chemeClr val="bg1"/>
              </a:solidFill>
              <a:latin typeface="微软雅黑" panose="020B0503020204020204" pitchFamily="34" charset="-122"/>
              <a:ea typeface="微软雅黑" panose="020B0503020204020204" pitchFamily="34" charset="-122"/>
            </a:rPr>
            <a:t>文字描述：便于人来阅读和理解。</a:t>
          </a:r>
        </a:p>
      </dsp:txBody>
      <dsp:txXfrm>
        <a:off x="251400" y="49468"/>
        <a:ext cx="3461896" cy="399568"/>
      </dsp:txXfrm>
    </dsp:sp>
    <dsp:sp modelId="{3072F165-7A76-46AC-BCC0-0FC97CA5F9F5}">
      <dsp:nvSpPr>
        <dsp:cNvPr id="0" name=""/>
        <dsp:cNvSpPr/>
      </dsp:nvSpPr>
      <dsp:spPr>
        <a:xfrm>
          <a:off x="0" y="929652"/>
          <a:ext cx="4600183" cy="378000"/>
        </a:xfrm>
        <a:prstGeom prst="rect">
          <a:avLst/>
        </a:prstGeom>
        <a:solidFill>
          <a:schemeClr val="lt1">
            <a:alpha val="90000"/>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F367B3BE-A2DF-4CEA-8C18-99C09218A893}">
      <dsp:nvSpPr>
        <dsp:cNvPr id="0" name=""/>
        <dsp:cNvSpPr/>
      </dsp:nvSpPr>
      <dsp:spPr>
        <a:xfrm>
          <a:off x="229784" y="708252"/>
          <a:ext cx="3526843" cy="4428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713" tIns="0" rIns="121713" bIns="0" numCol="1" spcCol="1270" anchor="ctr" anchorCtr="0">
          <a:noAutofit/>
        </a:bodyPr>
        <a:lstStyle/>
        <a:p>
          <a:pPr marL="0" lvl="0" indent="0" algn="l" defTabSz="800100">
            <a:lnSpc>
              <a:spcPct val="90000"/>
            </a:lnSpc>
            <a:spcBef>
              <a:spcPct val="0"/>
            </a:spcBef>
            <a:spcAft>
              <a:spcPct val="35000"/>
            </a:spcAft>
            <a:buNone/>
          </a:pPr>
          <a:r>
            <a:rPr lang="zh-CN" altLang="en-US" sz="1800" b="1" kern="1200" dirty="0">
              <a:solidFill>
                <a:srgbClr val="000066"/>
              </a:solidFill>
              <a:latin typeface="微软雅黑" panose="020B0503020204020204" pitchFamily="34" charset="-122"/>
              <a:ea typeface="微软雅黑" panose="020B0503020204020204" pitchFamily="34" charset="-122"/>
            </a:rPr>
            <a:t>程序代码：让计算机能够理解。</a:t>
          </a:r>
        </a:p>
      </dsp:txBody>
      <dsp:txXfrm>
        <a:off x="251400" y="729868"/>
        <a:ext cx="3483611"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pPr>
                <a:defRPr/>
              </a:pPr>
              <a:t>2024/9/27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pPr>
                <a:defRPr/>
              </a:pPr>
              <a:t>‹#›</a:t>
            </a:fld>
            <a:endParaRPr lang="zh-CN" altLang="en-US"/>
          </a:p>
        </p:txBody>
      </p:sp>
    </p:spTree>
    <p:extLst>
      <p:ext uri="{BB962C8B-B14F-4D97-AF65-F5344CB8AC3E}">
        <p14:creationId xmlns:p14="http://schemas.microsoft.com/office/powerpoint/2010/main" val="17989601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1CD96A-A6EF-4B0B-9885-C22D65D2CD20}" type="slidenum">
              <a:rPr lang="zh-CN" altLang="en-US" smtClean="0"/>
              <a:pPr>
                <a:defRPr/>
              </a:pPr>
              <a:t>2</a:t>
            </a:fld>
            <a:endParaRPr lang="zh-CN" altLang="en-US"/>
          </a:p>
        </p:txBody>
      </p:sp>
    </p:spTree>
    <p:extLst>
      <p:ext uri="{BB962C8B-B14F-4D97-AF65-F5344CB8AC3E}">
        <p14:creationId xmlns:p14="http://schemas.microsoft.com/office/powerpoint/2010/main" val="4282494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38</a:t>
            </a:fld>
            <a:endParaRPr lang="zh-CN" altLang="en-US"/>
          </a:p>
        </p:txBody>
      </p:sp>
    </p:spTree>
    <p:extLst>
      <p:ext uri="{BB962C8B-B14F-4D97-AF65-F5344CB8AC3E}">
        <p14:creationId xmlns:p14="http://schemas.microsoft.com/office/powerpoint/2010/main" val="407650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40</a:t>
            </a:fld>
            <a:endParaRPr lang="zh-CN" altLang="en-US"/>
          </a:p>
        </p:txBody>
      </p:sp>
    </p:spTree>
    <p:extLst>
      <p:ext uri="{BB962C8B-B14F-4D97-AF65-F5344CB8AC3E}">
        <p14:creationId xmlns:p14="http://schemas.microsoft.com/office/powerpoint/2010/main" val="2659756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41</a:t>
            </a:fld>
            <a:endParaRPr lang="zh-CN" altLang="en-US"/>
          </a:p>
        </p:txBody>
      </p:sp>
    </p:spTree>
    <p:extLst>
      <p:ext uri="{BB962C8B-B14F-4D97-AF65-F5344CB8AC3E}">
        <p14:creationId xmlns:p14="http://schemas.microsoft.com/office/powerpoint/2010/main" val="3115623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42</a:t>
            </a:fld>
            <a:endParaRPr lang="zh-CN" altLang="en-US"/>
          </a:p>
        </p:txBody>
      </p:sp>
    </p:spTree>
    <p:extLst>
      <p:ext uri="{BB962C8B-B14F-4D97-AF65-F5344CB8AC3E}">
        <p14:creationId xmlns:p14="http://schemas.microsoft.com/office/powerpoint/2010/main" val="1348841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44</a:t>
            </a:fld>
            <a:endParaRPr lang="zh-CN" altLang="en-US"/>
          </a:p>
        </p:txBody>
      </p:sp>
    </p:spTree>
    <p:extLst>
      <p:ext uri="{BB962C8B-B14F-4D97-AF65-F5344CB8AC3E}">
        <p14:creationId xmlns:p14="http://schemas.microsoft.com/office/powerpoint/2010/main" val="4289662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48</a:t>
            </a:fld>
            <a:endParaRPr lang="zh-CN" altLang="en-US"/>
          </a:p>
        </p:txBody>
      </p:sp>
    </p:spTree>
    <p:extLst>
      <p:ext uri="{BB962C8B-B14F-4D97-AF65-F5344CB8AC3E}">
        <p14:creationId xmlns:p14="http://schemas.microsoft.com/office/powerpoint/2010/main" val="690501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49</a:t>
            </a:fld>
            <a:endParaRPr lang="zh-CN" altLang="en-US"/>
          </a:p>
        </p:txBody>
      </p:sp>
    </p:spTree>
    <p:extLst>
      <p:ext uri="{BB962C8B-B14F-4D97-AF65-F5344CB8AC3E}">
        <p14:creationId xmlns:p14="http://schemas.microsoft.com/office/powerpoint/2010/main" val="85383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57</a:t>
            </a:fld>
            <a:endParaRPr lang="zh-CN" altLang="en-US"/>
          </a:p>
        </p:txBody>
      </p:sp>
    </p:spTree>
    <p:extLst>
      <p:ext uri="{BB962C8B-B14F-4D97-AF65-F5344CB8AC3E}">
        <p14:creationId xmlns:p14="http://schemas.microsoft.com/office/powerpoint/2010/main" val="1688177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58</a:t>
            </a:fld>
            <a:endParaRPr lang="zh-CN" altLang="en-US"/>
          </a:p>
        </p:txBody>
      </p:sp>
    </p:spTree>
    <p:extLst>
      <p:ext uri="{BB962C8B-B14F-4D97-AF65-F5344CB8AC3E}">
        <p14:creationId xmlns:p14="http://schemas.microsoft.com/office/powerpoint/2010/main" val="1433429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68</a:t>
            </a:fld>
            <a:endParaRPr lang="zh-CN" altLang="en-US"/>
          </a:p>
        </p:txBody>
      </p:sp>
    </p:spTree>
    <p:extLst>
      <p:ext uri="{BB962C8B-B14F-4D97-AF65-F5344CB8AC3E}">
        <p14:creationId xmlns:p14="http://schemas.microsoft.com/office/powerpoint/2010/main" val="146315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3</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D1CD96A-A6EF-4B0B-9885-C22D65D2CD20}" type="slidenum">
              <a:rPr lang="zh-CN" altLang="en-US" smtClean="0"/>
              <a:pPr>
                <a:defRPr/>
              </a:pPr>
              <a:t>69</a:t>
            </a:fld>
            <a:endParaRPr lang="zh-CN" altLang="en-US"/>
          </a:p>
        </p:txBody>
      </p:sp>
    </p:spTree>
    <p:extLst>
      <p:ext uri="{BB962C8B-B14F-4D97-AF65-F5344CB8AC3E}">
        <p14:creationId xmlns:p14="http://schemas.microsoft.com/office/powerpoint/2010/main" val="40684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84</a:t>
            </a:fld>
            <a:endParaRPr lang="zh-CN" altLang="en-US"/>
          </a:p>
        </p:txBody>
      </p:sp>
    </p:spTree>
    <p:extLst>
      <p:ext uri="{BB962C8B-B14F-4D97-AF65-F5344CB8AC3E}">
        <p14:creationId xmlns:p14="http://schemas.microsoft.com/office/powerpoint/2010/main" val="2383497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91</a:t>
            </a:fld>
            <a:endParaRPr lang="zh-CN" altLang="en-US"/>
          </a:p>
        </p:txBody>
      </p:sp>
    </p:spTree>
    <p:extLst>
      <p:ext uri="{BB962C8B-B14F-4D97-AF65-F5344CB8AC3E}">
        <p14:creationId xmlns:p14="http://schemas.microsoft.com/office/powerpoint/2010/main" val="2130636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92</a:t>
            </a:fld>
            <a:endParaRPr lang="zh-CN" altLang="en-US"/>
          </a:p>
        </p:txBody>
      </p:sp>
    </p:spTree>
    <p:extLst>
      <p:ext uri="{BB962C8B-B14F-4D97-AF65-F5344CB8AC3E}">
        <p14:creationId xmlns:p14="http://schemas.microsoft.com/office/powerpoint/2010/main" val="1957799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97</a:t>
            </a:fld>
            <a:endParaRPr lang="zh-CN" altLang="en-US"/>
          </a:p>
        </p:txBody>
      </p:sp>
    </p:spTree>
    <p:extLst>
      <p:ext uri="{BB962C8B-B14F-4D97-AF65-F5344CB8AC3E}">
        <p14:creationId xmlns:p14="http://schemas.microsoft.com/office/powerpoint/2010/main" val="2672136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110</a:t>
            </a:fld>
            <a:endParaRPr lang="zh-CN" altLang="en-US"/>
          </a:p>
        </p:txBody>
      </p:sp>
    </p:spTree>
    <p:extLst>
      <p:ext uri="{BB962C8B-B14F-4D97-AF65-F5344CB8AC3E}">
        <p14:creationId xmlns:p14="http://schemas.microsoft.com/office/powerpoint/2010/main" val="2932597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115</a:t>
            </a:fld>
            <a:endParaRPr lang="zh-CN" altLang="en-US"/>
          </a:p>
        </p:txBody>
      </p:sp>
    </p:spTree>
    <p:extLst>
      <p:ext uri="{BB962C8B-B14F-4D97-AF65-F5344CB8AC3E}">
        <p14:creationId xmlns:p14="http://schemas.microsoft.com/office/powerpoint/2010/main" val="2100962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119</a:t>
            </a:fld>
            <a:endParaRPr lang="zh-CN" altLang="en-US"/>
          </a:p>
        </p:txBody>
      </p:sp>
    </p:spTree>
    <p:extLst>
      <p:ext uri="{BB962C8B-B14F-4D97-AF65-F5344CB8AC3E}">
        <p14:creationId xmlns:p14="http://schemas.microsoft.com/office/powerpoint/2010/main" val="1689515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120</a:t>
            </a:fld>
            <a:endParaRPr lang="zh-CN" altLang="en-US"/>
          </a:p>
        </p:txBody>
      </p:sp>
    </p:spTree>
    <p:extLst>
      <p:ext uri="{BB962C8B-B14F-4D97-AF65-F5344CB8AC3E}">
        <p14:creationId xmlns:p14="http://schemas.microsoft.com/office/powerpoint/2010/main" val="3330987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121</a:t>
            </a:fld>
            <a:endParaRPr lang="zh-CN" altLang="en-US"/>
          </a:p>
        </p:txBody>
      </p:sp>
    </p:spTree>
    <p:extLst>
      <p:ext uri="{BB962C8B-B14F-4D97-AF65-F5344CB8AC3E}">
        <p14:creationId xmlns:p14="http://schemas.microsoft.com/office/powerpoint/2010/main" val="2183576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8</a:t>
            </a:fld>
            <a:endParaRPr lang="zh-CN" altLang="en-US"/>
          </a:p>
        </p:txBody>
      </p:sp>
    </p:spTree>
    <p:extLst>
      <p:ext uri="{BB962C8B-B14F-4D97-AF65-F5344CB8AC3E}">
        <p14:creationId xmlns:p14="http://schemas.microsoft.com/office/powerpoint/2010/main" val="1692855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122</a:t>
            </a:fld>
            <a:endParaRPr lang="zh-CN" altLang="en-US"/>
          </a:p>
        </p:txBody>
      </p:sp>
    </p:spTree>
    <p:extLst>
      <p:ext uri="{BB962C8B-B14F-4D97-AF65-F5344CB8AC3E}">
        <p14:creationId xmlns:p14="http://schemas.microsoft.com/office/powerpoint/2010/main" val="1770678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123</a:t>
            </a:fld>
            <a:endParaRPr lang="zh-CN" altLang="en-US"/>
          </a:p>
        </p:txBody>
      </p:sp>
    </p:spTree>
    <p:extLst>
      <p:ext uri="{BB962C8B-B14F-4D97-AF65-F5344CB8AC3E}">
        <p14:creationId xmlns:p14="http://schemas.microsoft.com/office/powerpoint/2010/main" val="172738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124</a:t>
            </a:fld>
            <a:endParaRPr lang="zh-CN" altLang="en-US"/>
          </a:p>
        </p:txBody>
      </p:sp>
    </p:spTree>
    <p:extLst>
      <p:ext uri="{BB962C8B-B14F-4D97-AF65-F5344CB8AC3E}">
        <p14:creationId xmlns:p14="http://schemas.microsoft.com/office/powerpoint/2010/main" val="4219280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125</a:t>
            </a:fld>
            <a:endParaRPr lang="zh-CN" altLang="en-US"/>
          </a:p>
        </p:txBody>
      </p:sp>
    </p:spTree>
    <p:extLst>
      <p:ext uri="{BB962C8B-B14F-4D97-AF65-F5344CB8AC3E}">
        <p14:creationId xmlns:p14="http://schemas.microsoft.com/office/powerpoint/2010/main" val="111609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126</a:t>
            </a:fld>
            <a:endParaRPr lang="zh-CN" altLang="en-US"/>
          </a:p>
        </p:txBody>
      </p:sp>
    </p:spTree>
    <p:extLst>
      <p:ext uri="{BB962C8B-B14F-4D97-AF65-F5344CB8AC3E}">
        <p14:creationId xmlns:p14="http://schemas.microsoft.com/office/powerpoint/2010/main" val="4182519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140</a:t>
            </a:fld>
            <a:endParaRPr lang="zh-CN" altLang="en-US"/>
          </a:p>
        </p:txBody>
      </p:sp>
    </p:spTree>
    <p:extLst>
      <p:ext uri="{BB962C8B-B14F-4D97-AF65-F5344CB8AC3E}">
        <p14:creationId xmlns:p14="http://schemas.microsoft.com/office/powerpoint/2010/main" val="4173857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141</a:t>
            </a:fld>
            <a:endParaRPr lang="zh-CN" altLang="en-US"/>
          </a:p>
        </p:txBody>
      </p:sp>
    </p:spTree>
    <p:extLst>
      <p:ext uri="{BB962C8B-B14F-4D97-AF65-F5344CB8AC3E}">
        <p14:creationId xmlns:p14="http://schemas.microsoft.com/office/powerpoint/2010/main" val="3600504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142</a:t>
            </a:fld>
            <a:endParaRPr lang="zh-CN" altLang="en-US"/>
          </a:p>
        </p:txBody>
      </p:sp>
    </p:spTree>
    <p:extLst>
      <p:ext uri="{BB962C8B-B14F-4D97-AF65-F5344CB8AC3E}">
        <p14:creationId xmlns:p14="http://schemas.microsoft.com/office/powerpoint/2010/main" val="3219897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143</a:t>
            </a:fld>
            <a:endParaRPr lang="zh-CN" altLang="en-US"/>
          </a:p>
        </p:txBody>
      </p:sp>
    </p:spTree>
    <p:extLst>
      <p:ext uri="{BB962C8B-B14F-4D97-AF65-F5344CB8AC3E}">
        <p14:creationId xmlns:p14="http://schemas.microsoft.com/office/powerpoint/2010/main" val="35658672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144</a:t>
            </a:fld>
            <a:endParaRPr lang="zh-CN" altLang="en-US"/>
          </a:p>
        </p:txBody>
      </p:sp>
    </p:spTree>
    <p:extLst>
      <p:ext uri="{BB962C8B-B14F-4D97-AF65-F5344CB8AC3E}">
        <p14:creationId xmlns:p14="http://schemas.microsoft.com/office/powerpoint/2010/main" val="1997738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9</a:t>
            </a:fld>
            <a:endParaRPr lang="zh-CN" altLang="en-US"/>
          </a:p>
        </p:txBody>
      </p:sp>
    </p:spTree>
    <p:extLst>
      <p:ext uri="{BB962C8B-B14F-4D97-AF65-F5344CB8AC3E}">
        <p14:creationId xmlns:p14="http://schemas.microsoft.com/office/powerpoint/2010/main" val="707148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145</a:t>
            </a:fld>
            <a:endParaRPr lang="zh-CN" altLang="en-US"/>
          </a:p>
        </p:txBody>
      </p:sp>
    </p:spTree>
    <p:extLst>
      <p:ext uri="{BB962C8B-B14F-4D97-AF65-F5344CB8AC3E}">
        <p14:creationId xmlns:p14="http://schemas.microsoft.com/office/powerpoint/2010/main" val="1030350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146</a:t>
            </a:fld>
            <a:endParaRPr lang="zh-CN" altLang="en-US"/>
          </a:p>
        </p:txBody>
      </p:sp>
    </p:spTree>
    <p:extLst>
      <p:ext uri="{BB962C8B-B14F-4D97-AF65-F5344CB8AC3E}">
        <p14:creationId xmlns:p14="http://schemas.microsoft.com/office/powerpoint/2010/main" val="848113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147</a:t>
            </a:fld>
            <a:endParaRPr lang="zh-CN" altLang="en-US"/>
          </a:p>
        </p:txBody>
      </p:sp>
    </p:spTree>
    <p:extLst>
      <p:ext uri="{BB962C8B-B14F-4D97-AF65-F5344CB8AC3E}">
        <p14:creationId xmlns:p14="http://schemas.microsoft.com/office/powerpoint/2010/main" val="761547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153</a:t>
            </a:fld>
            <a:endParaRPr lang="zh-CN" altLang="en-US"/>
          </a:p>
        </p:txBody>
      </p:sp>
    </p:spTree>
    <p:extLst>
      <p:ext uri="{BB962C8B-B14F-4D97-AF65-F5344CB8AC3E}">
        <p14:creationId xmlns:p14="http://schemas.microsoft.com/office/powerpoint/2010/main" val="3413917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10</a:t>
            </a:fld>
            <a:endParaRPr lang="zh-CN" altLang="en-US"/>
          </a:p>
        </p:txBody>
      </p:sp>
    </p:spTree>
    <p:extLst>
      <p:ext uri="{BB962C8B-B14F-4D97-AF65-F5344CB8AC3E}">
        <p14:creationId xmlns:p14="http://schemas.microsoft.com/office/powerpoint/2010/main" val="3939643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22</a:t>
            </a:fld>
            <a:endParaRPr lang="zh-CN" altLang="en-US"/>
          </a:p>
        </p:txBody>
      </p:sp>
    </p:spTree>
    <p:extLst>
      <p:ext uri="{BB962C8B-B14F-4D97-AF65-F5344CB8AC3E}">
        <p14:creationId xmlns:p14="http://schemas.microsoft.com/office/powerpoint/2010/main" val="3040324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23</a:t>
            </a:fld>
            <a:endParaRPr lang="zh-CN" altLang="en-US"/>
          </a:p>
        </p:txBody>
      </p:sp>
    </p:spTree>
    <p:extLst>
      <p:ext uri="{BB962C8B-B14F-4D97-AF65-F5344CB8AC3E}">
        <p14:creationId xmlns:p14="http://schemas.microsoft.com/office/powerpoint/2010/main" val="189480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31</a:t>
            </a:fld>
            <a:endParaRPr lang="zh-CN" altLang="en-US"/>
          </a:p>
        </p:txBody>
      </p:sp>
    </p:spTree>
    <p:extLst>
      <p:ext uri="{BB962C8B-B14F-4D97-AF65-F5344CB8AC3E}">
        <p14:creationId xmlns:p14="http://schemas.microsoft.com/office/powerpoint/2010/main" val="5555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pPr>
                <a:defRPr/>
              </a:pPr>
              <a:t>34</a:t>
            </a:fld>
            <a:endParaRPr lang="zh-CN" altLang="en-US"/>
          </a:p>
        </p:txBody>
      </p:sp>
    </p:spTree>
    <p:extLst>
      <p:ext uri="{BB962C8B-B14F-4D97-AF65-F5344CB8AC3E}">
        <p14:creationId xmlns:p14="http://schemas.microsoft.com/office/powerpoint/2010/main" val="3587865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3655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9"/>
            <a:ext cx="61722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6"/>
            <a:ext cx="3030141"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2" y="1151336"/>
            <a:ext cx="3031331"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2" y="1631156"/>
            <a:ext cx="3031331"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342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pPr>
                <a:defRPr/>
              </a:pPr>
              <a:t>2024/9/27</a:t>
            </a:fld>
            <a:endParaRPr lang="zh-CN" altLang="en-US"/>
          </a:p>
        </p:txBody>
      </p:sp>
      <p:sp>
        <p:nvSpPr>
          <p:cNvPr id="8" name="页脚占位符 7"/>
          <p:cNvSpPr>
            <a:spLocks noGrp="1"/>
          </p:cNvSpPr>
          <p:nvPr>
            <p:ph type="ftr" sz="quarter" idx="11"/>
          </p:nvPr>
        </p:nvSpPr>
        <p:spPr>
          <a:xfrm>
            <a:off x="2343150" y="4767264"/>
            <a:ext cx="21717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4914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pPr>
                <a:defRPr/>
              </a:pPr>
              <a:t>‹#›</a:t>
            </a:fld>
            <a:endParaRPr lang="zh-CN" altLang="en-US"/>
          </a:p>
        </p:txBody>
      </p:sp>
    </p:spTree>
    <p:extLst>
      <p:ext uri="{BB962C8B-B14F-4D97-AF65-F5344CB8AC3E}">
        <p14:creationId xmlns:p14="http://schemas.microsoft.com/office/powerpoint/2010/main" val="13473590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9"/>
            <a:ext cx="61722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342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pPr>
                <a:defRPr/>
              </a:pPr>
              <a:t>2024/9/27</a:t>
            </a:fld>
            <a:endParaRPr lang="zh-CN" altLang="en-US"/>
          </a:p>
        </p:txBody>
      </p:sp>
      <p:sp>
        <p:nvSpPr>
          <p:cNvPr id="4" name="页脚占位符 3"/>
          <p:cNvSpPr>
            <a:spLocks noGrp="1"/>
          </p:cNvSpPr>
          <p:nvPr>
            <p:ph type="ftr" sz="quarter" idx="11"/>
          </p:nvPr>
        </p:nvSpPr>
        <p:spPr>
          <a:xfrm>
            <a:off x="2343150" y="4767264"/>
            <a:ext cx="21717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4914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pPr>
                <a:defRPr/>
              </a:pPr>
              <a:t>‹#›</a:t>
            </a:fld>
            <a:endParaRPr lang="zh-CN" altLang="en-US"/>
          </a:p>
        </p:txBody>
      </p:sp>
    </p:spTree>
    <p:extLst>
      <p:ext uri="{BB962C8B-B14F-4D97-AF65-F5344CB8AC3E}">
        <p14:creationId xmlns:p14="http://schemas.microsoft.com/office/powerpoint/2010/main" val="23821200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342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pPr>
                <a:defRPr/>
              </a:pPr>
              <a:t>2024/9/27</a:t>
            </a:fld>
            <a:endParaRPr lang="zh-CN" altLang="en-US"/>
          </a:p>
        </p:txBody>
      </p:sp>
      <p:sp>
        <p:nvSpPr>
          <p:cNvPr id="3" name="页脚占位符 2"/>
          <p:cNvSpPr>
            <a:spLocks noGrp="1"/>
          </p:cNvSpPr>
          <p:nvPr>
            <p:ph type="ftr" sz="quarter" idx="11"/>
          </p:nvPr>
        </p:nvSpPr>
        <p:spPr>
          <a:xfrm>
            <a:off x="2343150" y="4767264"/>
            <a:ext cx="21717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4914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pPr>
                <a:defRPr/>
              </a:pPr>
              <a:t>‹#›</a:t>
            </a:fld>
            <a:endParaRPr lang="zh-CN" altLang="en-US"/>
          </a:p>
        </p:txBody>
      </p:sp>
    </p:spTree>
    <p:extLst>
      <p:ext uri="{BB962C8B-B14F-4D97-AF65-F5344CB8AC3E}">
        <p14:creationId xmlns:p14="http://schemas.microsoft.com/office/powerpoint/2010/main" val="9716237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3" y="204787"/>
            <a:ext cx="2256235" cy="871538"/>
          </a:xfrm>
          <a:prstGeom prst="rect">
            <a:avLst/>
          </a:prstGeo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90"/>
            <a:ext cx="3833813"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3" y="1076328"/>
            <a:ext cx="2256235"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a:xfrm>
            <a:off x="342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pPr>
                <a:defRPr/>
              </a:pPr>
              <a:t>2024/9/27</a:t>
            </a:fld>
            <a:endParaRPr lang="zh-CN" altLang="en-US"/>
          </a:p>
        </p:txBody>
      </p:sp>
      <p:sp>
        <p:nvSpPr>
          <p:cNvPr id="6" name="页脚占位符 5"/>
          <p:cNvSpPr>
            <a:spLocks noGrp="1"/>
          </p:cNvSpPr>
          <p:nvPr>
            <p:ph type="ftr" sz="quarter" idx="11"/>
          </p:nvPr>
        </p:nvSpPr>
        <p:spPr>
          <a:xfrm>
            <a:off x="2343150" y="4767264"/>
            <a:ext cx="21717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4914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pPr>
                <a:defRPr/>
              </a:pPr>
              <a:t>‹#›</a:t>
            </a:fld>
            <a:endParaRPr lang="zh-CN" altLang="en-US"/>
          </a:p>
        </p:txBody>
      </p:sp>
    </p:spTree>
    <p:extLst>
      <p:ext uri="{BB962C8B-B14F-4D97-AF65-F5344CB8AC3E}">
        <p14:creationId xmlns:p14="http://schemas.microsoft.com/office/powerpoint/2010/main" val="13329553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a:prstGeom prst="rect">
            <a:avLst/>
          </a:prstGeo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344216" y="4025505"/>
            <a:ext cx="41148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a:xfrm>
            <a:off x="342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pPr>
                <a:defRPr/>
              </a:pPr>
              <a:t>2024/9/27</a:t>
            </a:fld>
            <a:endParaRPr lang="zh-CN" altLang="en-US"/>
          </a:p>
        </p:txBody>
      </p:sp>
      <p:sp>
        <p:nvSpPr>
          <p:cNvPr id="6" name="页脚占位符 5"/>
          <p:cNvSpPr>
            <a:spLocks noGrp="1"/>
          </p:cNvSpPr>
          <p:nvPr>
            <p:ph type="ftr" sz="quarter" idx="11"/>
          </p:nvPr>
        </p:nvSpPr>
        <p:spPr>
          <a:xfrm>
            <a:off x="2343150" y="4767264"/>
            <a:ext cx="21717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4914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pPr>
                <a:defRPr/>
              </a:pPr>
              <a:t>‹#›</a:t>
            </a:fld>
            <a:endParaRPr lang="zh-CN" altLang="en-US"/>
          </a:p>
        </p:txBody>
      </p:sp>
    </p:spTree>
    <p:extLst>
      <p:ext uri="{BB962C8B-B14F-4D97-AF65-F5344CB8AC3E}">
        <p14:creationId xmlns:p14="http://schemas.microsoft.com/office/powerpoint/2010/main" val="25176207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9"/>
            <a:ext cx="61722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342900" y="1200152"/>
            <a:ext cx="61722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2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pPr>
                <a:defRPr/>
              </a:pPr>
              <a:t>2024/9/27</a:t>
            </a:fld>
            <a:endParaRPr lang="zh-CN" altLang="en-US"/>
          </a:p>
        </p:txBody>
      </p:sp>
      <p:sp>
        <p:nvSpPr>
          <p:cNvPr id="5" name="页脚占位符 4"/>
          <p:cNvSpPr>
            <a:spLocks noGrp="1"/>
          </p:cNvSpPr>
          <p:nvPr>
            <p:ph type="ftr" sz="quarter" idx="11"/>
          </p:nvPr>
        </p:nvSpPr>
        <p:spPr>
          <a:xfrm>
            <a:off x="2343150" y="4767264"/>
            <a:ext cx="21717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4914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pPr>
                <a:defRPr/>
              </a:pPr>
              <a:t>‹#›</a:t>
            </a:fld>
            <a:endParaRPr lang="zh-CN" altLang="en-US"/>
          </a:p>
        </p:txBody>
      </p:sp>
    </p:spTree>
    <p:extLst>
      <p:ext uri="{BB962C8B-B14F-4D97-AF65-F5344CB8AC3E}">
        <p14:creationId xmlns:p14="http://schemas.microsoft.com/office/powerpoint/2010/main" val="26659394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2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pPr>
                <a:defRPr/>
              </a:pPr>
              <a:t>2024/9/27</a:t>
            </a:fld>
            <a:endParaRPr lang="zh-CN" altLang="en-US"/>
          </a:p>
        </p:txBody>
      </p:sp>
      <p:sp>
        <p:nvSpPr>
          <p:cNvPr id="5" name="页脚占位符 4"/>
          <p:cNvSpPr>
            <a:spLocks noGrp="1"/>
          </p:cNvSpPr>
          <p:nvPr>
            <p:ph type="ftr" sz="quarter" idx="11"/>
          </p:nvPr>
        </p:nvSpPr>
        <p:spPr>
          <a:xfrm>
            <a:off x="2343150" y="4767264"/>
            <a:ext cx="21717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4914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pPr>
                <a:defRPr/>
              </a:pPr>
              <a:t>‹#›</a:t>
            </a:fld>
            <a:endParaRPr lang="zh-CN" altLang="en-US"/>
          </a:p>
        </p:txBody>
      </p:sp>
    </p:spTree>
    <p:extLst>
      <p:ext uri="{BB962C8B-B14F-4D97-AF65-F5344CB8AC3E}">
        <p14:creationId xmlns:p14="http://schemas.microsoft.com/office/powerpoint/2010/main" val="7985527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6483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47173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588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349758" y="609269"/>
            <a:ext cx="6096762"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p:nvPr>
        </p:nvSpPr>
        <p:spPr>
          <a:xfrm>
            <a:off x="349758" y="969627"/>
            <a:ext cx="6096762" cy="3389873"/>
          </a:xfrm>
          <a:prstGeom prst="rect">
            <a:avLst/>
          </a:prstGeom>
        </p:spPr>
        <p:txBody>
          <a:bodyPr/>
          <a:lstStyle>
            <a:lvl1pPr marL="257175" indent="-257175">
              <a:lnSpc>
                <a:spcPts val="2250"/>
              </a:lnSpc>
              <a:spcBef>
                <a:spcPts val="0"/>
              </a:spcBef>
              <a:buClr>
                <a:srgbClr val="0066CC"/>
              </a:buClr>
              <a:buFont typeface="Wingdings" panose="05000000000000000000" pitchFamily="2" charset="2"/>
              <a:buChar char="l"/>
              <a:defRPr lang="zh-CN" altLang="en-US" sz="1500" b="1" kern="1200" dirty="0" smtClean="0">
                <a:solidFill>
                  <a:schemeClr val="tx1"/>
                </a:solidFill>
                <a:latin typeface="微软雅黑" pitchFamily="34" charset="-122"/>
                <a:ea typeface="微软雅黑" pitchFamily="34" charset="-122"/>
                <a:cs typeface="+mn-cs"/>
              </a:defRPr>
            </a:lvl1pPr>
            <a:lvl2pPr marL="557213" indent="-214313">
              <a:lnSpc>
                <a:spcPts val="2250"/>
              </a:lnSpc>
              <a:spcBef>
                <a:spcPts val="0"/>
              </a:spcBef>
              <a:buClr>
                <a:schemeClr val="accent6">
                  <a:lumMod val="50000"/>
                </a:schemeClr>
              </a:buClr>
              <a:buFont typeface="Wingdings" panose="05000000000000000000" pitchFamily="2" charset="2"/>
              <a:buChar char="u"/>
              <a:defRPr sz="1350" b="1">
                <a:latin typeface="微软雅黑" panose="020B0503020204020204" pitchFamily="34" charset="-122"/>
                <a:ea typeface="微软雅黑" panose="020B0503020204020204" pitchFamily="34" charset="-122"/>
              </a:defRPr>
            </a:lvl2pPr>
            <a:lvl3pPr marL="857250" indent="-171450">
              <a:lnSpc>
                <a:spcPts val="2250"/>
              </a:lnSpc>
              <a:spcBef>
                <a:spcPts val="0"/>
              </a:spcBef>
              <a:buClr>
                <a:srgbClr val="006600"/>
              </a:buClr>
              <a:buFont typeface="Wingdings" panose="05000000000000000000" pitchFamily="2" charset="2"/>
              <a:buChar char="Ø"/>
              <a:defRPr sz="1200" b="1">
                <a:latin typeface="微软雅黑" panose="020B0503020204020204" pitchFamily="34" charset="-122"/>
                <a:ea typeface="微软雅黑" panose="020B0503020204020204" pitchFamily="34" charset="-122"/>
              </a:defRPr>
            </a:lvl3pPr>
            <a:lvl4pPr>
              <a:lnSpc>
                <a:spcPts val="2250"/>
              </a:lnSpc>
              <a:spcBef>
                <a:spcPts val="0"/>
              </a:spcBef>
              <a:defRPr sz="1050" b="1">
                <a:latin typeface="微软雅黑" panose="020B0503020204020204" pitchFamily="34" charset="-122"/>
                <a:ea typeface="微软雅黑" panose="020B0503020204020204" pitchFamily="34" charset="-122"/>
              </a:defRPr>
            </a:lvl4pPr>
            <a:lvl5pPr>
              <a:lnSpc>
                <a:spcPts val="2250"/>
              </a:lnSpc>
              <a:spcBef>
                <a:spcPts val="0"/>
              </a:spcBef>
              <a:defRPr sz="105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文本占位符 11"/>
          <p:cNvSpPr>
            <a:spLocks noGrp="1"/>
          </p:cNvSpPr>
          <p:nvPr>
            <p:ph type="body" sz="quarter" idx="11"/>
          </p:nvPr>
        </p:nvSpPr>
        <p:spPr>
          <a:xfrm>
            <a:off x="937194" y="609269"/>
            <a:ext cx="4974431" cy="354012"/>
          </a:xfrm>
          <a:prstGeom prst="rect">
            <a:avLst/>
          </a:prstGeom>
        </p:spPr>
        <p:txBody>
          <a:bodyPr anchor="ctr"/>
          <a:lstStyle>
            <a:lvl1pPr marL="0" indent="0" algn="ctr">
              <a:buFontTx/>
              <a:buNone/>
              <a:defRPr sz="15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81862355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3115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01497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7057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72848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865449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9/27/2024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47463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8994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53775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4315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349758" y="609269"/>
            <a:ext cx="6096762"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p:nvPr>
        </p:nvSpPr>
        <p:spPr>
          <a:xfrm>
            <a:off x="937194" y="609269"/>
            <a:ext cx="4974431" cy="354012"/>
          </a:xfrm>
          <a:prstGeom prst="rect">
            <a:avLst/>
          </a:prstGeom>
        </p:spPr>
        <p:txBody>
          <a:bodyPr anchor="ctr"/>
          <a:lstStyle>
            <a:lvl1pPr marL="0" indent="0" algn="ctr">
              <a:buFontTx/>
              <a:buNone/>
              <a:defRPr sz="15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03663634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349758" y="614834"/>
            <a:ext cx="6096762"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文本占位符 11"/>
          <p:cNvSpPr>
            <a:spLocks noGrp="1"/>
          </p:cNvSpPr>
          <p:nvPr>
            <p:ph type="body" sz="quarter" idx="10"/>
          </p:nvPr>
        </p:nvSpPr>
        <p:spPr>
          <a:xfrm>
            <a:off x="937194" y="644075"/>
            <a:ext cx="4974431" cy="367721"/>
          </a:xfrm>
          <a:prstGeom prst="rect">
            <a:avLst/>
          </a:prstGeom>
        </p:spPr>
        <p:txBody>
          <a:bodyPr anchor="ctr"/>
          <a:lstStyle>
            <a:lvl1pPr marL="0" indent="0" algn="ctr">
              <a:buFontTx/>
              <a:buNone/>
              <a:defRPr sz="1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Tree>
    <p:extLst>
      <p:ext uri="{BB962C8B-B14F-4D97-AF65-F5344CB8AC3E}">
        <p14:creationId xmlns:p14="http://schemas.microsoft.com/office/powerpoint/2010/main" val="21945708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349758" y="614834"/>
            <a:ext cx="6096762"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文本占位符 11"/>
          <p:cNvSpPr>
            <a:spLocks noGrp="1"/>
          </p:cNvSpPr>
          <p:nvPr>
            <p:ph type="body" sz="quarter" idx="10"/>
          </p:nvPr>
        </p:nvSpPr>
        <p:spPr>
          <a:xfrm>
            <a:off x="937194" y="644075"/>
            <a:ext cx="4974431" cy="367721"/>
          </a:xfrm>
          <a:prstGeom prst="rect">
            <a:avLst/>
          </a:prstGeom>
        </p:spPr>
        <p:txBody>
          <a:bodyPr anchor="ctr"/>
          <a:lstStyle>
            <a:lvl1pPr marL="0" indent="0" algn="ctr">
              <a:buFontTx/>
              <a:buNone/>
              <a:defRPr sz="1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349758" y="1040460"/>
            <a:ext cx="6096762" cy="3299721"/>
          </a:xfrm>
          <a:prstGeom prst="rect">
            <a:avLst/>
          </a:prstGeom>
        </p:spPr>
        <p:txBody>
          <a:bodyPr/>
          <a:lstStyle>
            <a:lvl1pPr marL="257175" indent="-257175">
              <a:lnSpc>
                <a:spcPts val="2250"/>
              </a:lnSpc>
              <a:spcBef>
                <a:spcPts val="0"/>
              </a:spcBef>
              <a:spcAft>
                <a:spcPts val="0"/>
              </a:spcAft>
              <a:buClr>
                <a:srgbClr val="0066CC"/>
              </a:buClr>
              <a:buFont typeface="Wingdings" panose="05000000000000000000" pitchFamily="2" charset="2"/>
              <a:buChar char="l"/>
              <a:defRPr lang="zh-CN" altLang="en-US" sz="1500" b="1" kern="1200" dirty="0" smtClean="0">
                <a:solidFill>
                  <a:schemeClr val="tx1"/>
                </a:solidFill>
                <a:latin typeface="微软雅黑" pitchFamily="34" charset="-122"/>
                <a:ea typeface="微软雅黑" pitchFamily="34" charset="-122"/>
                <a:cs typeface="+mn-cs"/>
              </a:defRPr>
            </a:lvl1pPr>
            <a:lvl2pPr marL="557213" indent="-214313">
              <a:lnSpc>
                <a:spcPts val="2250"/>
              </a:lnSpc>
              <a:spcBef>
                <a:spcPts val="0"/>
              </a:spcBef>
              <a:spcAft>
                <a:spcPts val="0"/>
              </a:spcAft>
              <a:buClr>
                <a:schemeClr val="accent6">
                  <a:lumMod val="50000"/>
                </a:schemeClr>
              </a:buClr>
              <a:buFont typeface="Wingdings" panose="05000000000000000000" pitchFamily="2" charset="2"/>
              <a:buChar char="u"/>
              <a:defRPr sz="1350" b="1">
                <a:latin typeface="微软雅黑" panose="020B0503020204020204" pitchFamily="34" charset="-122"/>
                <a:ea typeface="微软雅黑" panose="020B0503020204020204" pitchFamily="34" charset="-122"/>
              </a:defRPr>
            </a:lvl2pPr>
            <a:lvl3pPr marL="857250" indent="-171450">
              <a:lnSpc>
                <a:spcPts val="2250"/>
              </a:lnSpc>
              <a:spcBef>
                <a:spcPts val="0"/>
              </a:spcBef>
              <a:spcAft>
                <a:spcPts val="0"/>
              </a:spcAft>
              <a:buClr>
                <a:srgbClr val="006600"/>
              </a:buClr>
              <a:buFont typeface="Wingdings" panose="05000000000000000000" pitchFamily="2" charset="2"/>
              <a:buChar char="Ø"/>
              <a:defRPr sz="1200" b="1">
                <a:latin typeface="微软雅黑" panose="020B0503020204020204" pitchFamily="34" charset="-122"/>
                <a:ea typeface="微软雅黑" panose="020B0503020204020204" pitchFamily="34" charset="-122"/>
              </a:defRPr>
            </a:lvl3pPr>
            <a:lvl4pPr>
              <a:lnSpc>
                <a:spcPts val="2250"/>
              </a:lnSpc>
              <a:spcBef>
                <a:spcPts val="0"/>
              </a:spcBef>
              <a:spcAft>
                <a:spcPts val="0"/>
              </a:spcAft>
              <a:defRPr sz="1050" b="1">
                <a:latin typeface="微软雅黑" panose="020B0503020204020204" pitchFamily="34" charset="-122"/>
                <a:ea typeface="微软雅黑" panose="020B0503020204020204" pitchFamily="34" charset="-122"/>
              </a:defRPr>
            </a:lvl4pPr>
            <a:lvl5pPr>
              <a:lnSpc>
                <a:spcPts val="2250"/>
              </a:lnSpc>
              <a:spcBef>
                <a:spcPts val="0"/>
              </a:spcBef>
              <a:spcAft>
                <a:spcPts val="0"/>
              </a:spcAft>
              <a:defRPr sz="105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2806576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349758" y="614834"/>
            <a:ext cx="6096762"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p:nvPr>
        </p:nvSpPr>
        <p:spPr>
          <a:xfrm>
            <a:off x="937194" y="653861"/>
            <a:ext cx="4974431" cy="334292"/>
          </a:xfrm>
          <a:prstGeom prst="rect">
            <a:avLst/>
          </a:prstGeom>
        </p:spPr>
        <p:txBody>
          <a:bodyPr anchor="ctr"/>
          <a:lstStyle>
            <a:lvl1pPr marL="0" indent="0" algn="ctr">
              <a:buFontTx/>
              <a:buNone/>
              <a:defRPr sz="1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编辑母版文本样式</a:t>
            </a:r>
          </a:p>
        </p:txBody>
      </p:sp>
      <p:sp>
        <p:nvSpPr>
          <p:cNvPr id="5" name="内容占位符 7"/>
          <p:cNvSpPr>
            <a:spLocks noGrp="1"/>
          </p:cNvSpPr>
          <p:nvPr>
            <p:ph sz="quarter" idx="11"/>
          </p:nvPr>
        </p:nvSpPr>
        <p:spPr>
          <a:xfrm>
            <a:off x="349758" y="1034020"/>
            <a:ext cx="6096762" cy="3312601"/>
          </a:xfrm>
          <a:prstGeom prst="rect">
            <a:avLst/>
          </a:prstGeom>
        </p:spPr>
        <p:txBody>
          <a:bodyPr/>
          <a:lstStyle>
            <a:lvl1pPr marL="257175" indent="-257175">
              <a:lnSpc>
                <a:spcPts val="2250"/>
              </a:lnSpc>
              <a:spcBef>
                <a:spcPts val="0"/>
              </a:spcBef>
              <a:spcAft>
                <a:spcPts val="0"/>
              </a:spcAft>
              <a:buClr>
                <a:srgbClr val="0066CC"/>
              </a:buClr>
              <a:buFont typeface="Wingdings" panose="05000000000000000000" pitchFamily="2" charset="2"/>
              <a:buChar char="l"/>
              <a:defRPr lang="zh-CN" altLang="en-US" sz="1500" b="1" kern="1200" dirty="0" smtClean="0">
                <a:solidFill>
                  <a:schemeClr val="tx1"/>
                </a:solidFill>
                <a:latin typeface="微软雅黑" pitchFamily="34" charset="-122"/>
                <a:ea typeface="微软雅黑" pitchFamily="34" charset="-122"/>
                <a:cs typeface="+mn-cs"/>
              </a:defRPr>
            </a:lvl1pPr>
            <a:lvl2pPr marL="557213" indent="-214313">
              <a:lnSpc>
                <a:spcPts val="2250"/>
              </a:lnSpc>
              <a:spcBef>
                <a:spcPts val="0"/>
              </a:spcBef>
              <a:spcAft>
                <a:spcPts val="0"/>
              </a:spcAft>
              <a:buClr>
                <a:schemeClr val="accent6">
                  <a:lumMod val="50000"/>
                </a:schemeClr>
              </a:buClr>
              <a:buFont typeface="Wingdings" panose="05000000000000000000" pitchFamily="2" charset="2"/>
              <a:buChar char="u"/>
              <a:defRPr sz="1350" b="1">
                <a:latin typeface="微软雅黑" panose="020B0503020204020204" pitchFamily="34" charset="-122"/>
                <a:ea typeface="微软雅黑" panose="020B0503020204020204" pitchFamily="34" charset="-122"/>
              </a:defRPr>
            </a:lvl2pPr>
            <a:lvl3pPr marL="857250" indent="-171450">
              <a:lnSpc>
                <a:spcPts val="2250"/>
              </a:lnSpc>
              <a:spcBef>
                <a:spcPts val="0"/>
              </a:spcBef>
              <a:spcAft>
                <a:spcPts val="0"/>
              </a:spcAft>
              <a:buClr>
                <a:srgbClr val="006600"/>
              </a:buClr>
              <a:buFont typeface="Wingdings" panose="05000000000000000000" pitchFamily="2" charset="2"/>
              <a:buChar char="Ø"/>
              <a:defRPr sz="1200" b="1">
                <a:latin typeface="微软雅黑" panose="020B0503020204020204" pitchFamily="34" charset="-122"/>
                <a:ea typeface="微软雅黑" panose="020B0503020204020204" pitchFamily="34" charset="-122"/>
              </a:defRPr>
            </a:lvl3pPr>
            <a:lvl4pPr>
              <a:lnSpc>
                <a:spcPts val="2250"/>
              </a:lnSpc>
              <a:spcBef>
                <a:spcPts val="0"/>
              </a:spcBef>
              <a:spcAft>
                <a:spcPts val="0"/>
              </a:spcAft>
              <a:defRPr sz="1050" b="1">
                <a:latin typeface="微软雅黑" panose="020B0503020204020204" pitchFamily="34" charset="-122"/>
                <a:ea typeface="微软雅黑" panose="020B0503020204020204" pitchFamily="34" charset="-122"/>
              </a:defRPr>
            </a:lvl4pPr>
            <a:lvl5pPr>
              <a:lnSpc>
                <a:spcPts val="2250"/>
              </a:lnSpc>
              <a:spcBef>
                <a:spcPts val="0"/>
              </a:spcBef>
              <a:spcAft>
                <a:spcPts val="0"/>
              </a:spcAft>
              <a:defRPr sz="1050" b="1">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8257432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2910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a:prstGeom prst="rect">
            <a:avLst/>
          </a:prstGeo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a:prstGeom prst="rect">
            <a:avLst/>
          </a:prstGeo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342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pPr>
                <a:defRPr/>
              </a:pPr>
              <a:t>2024/9/27</a:t>
            </a:fld>
            <a:endParaRPr lang="zh-CN" altLang="en-US"/>
          </a:p>
        </p:txBody>
      </p:sp>
      <p:sp>
        <p:nvSpPr>
          <p:cNvPr id="5" name="页脚占位符 4"/>
          <p:cNvSpPr>
            <a:spLocks noGrp="1"/>
          </p:cNvSpPr>
          <p:nvPr>
            <p:ph type="ftr" sz="quarter" idx="11"/>
          </p:nvPr>
        </p:nvSpPr>
        <p:spPr>
          <a:xfrm>
            <a:off x="2343150" y="4767264"/>
            <a:ext cx="21717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4914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pPr>
                <a:defRPr/>
              </a:pPr>
              <a:t>‹#›</a:t>
            </a:fld>
            <a:endParaRPr lang="zh-CN" altLang="en-US"/>
          </a:p>
        </p:txBody>
      </p:sp>
    </p:spTree>
    <p:extLst>
      <p:ext uri="{BB962C8B-B14F-4D97-AF65-F5344CB8AC3E}">
        <p14:creationId xmlns:p14="http://schemas.microsoft.com/office/powerpoint/2010/main" val="14064827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9"/>
            <a:ext cx="61722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42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pPr>
                <a:defRPr/>
              </a:pPr>
              <a:t>2024/9/27</a:t>
            </a:fld>
            <a:endParaRPr lang="zh-CN" altLang="en-US"/>
          </a:p>
        </p:txBody>
      </p:sp>
      <p:sp>
        <p:nvSpPr>
          <p:cNvPr id="6" name="页脚占位符 5"/>
          <p:cNvSpPr>
            <a:spLocks noGrp="1"/>
          </p:cNvSpPr>
          <p:nvPr>
            <p:ph type="ftr" sz="quarter" idx="11"/>
          </p:nvPr>
        </p:nvSpPr>
        <p:spPr>
          <a:xfrm>
            <a:off x="2343150" y="4767264"/>
            <a:ext cx="21717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4914900" y="4767264"/>
            <a:ext cx="16002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pPr>
                <a:defRPr/>
              </a:pPr>
              <a:t>‹#›</a:t>
            </a:fld>
            <a:endParaRPr lang="zh-CN" altLang="en-US"/>
          </a:p>
        </p:txBody>
      </p:sp>
    </p:spTree>
    <p:extLst>
      <p:ext uri="{BB962C8B-B14F-4D97-AF65-F5344CB8AC3E}">
        <p14:creationId xmlns:p14="http://schemas.microsoft.com/office/powerpoint/2010/main" val="11832965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2.jpe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1.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image" Target="../media/image4.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220516"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3689691" y="163514"/>
            <a:ext cx="798910" cy="219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825" b="1" dirty="0">
                <a:solidFill>
                  <a:srgbClr val="0070C0"/>
                </a:solidFill>
                <a:latin typeface="微软雅黑" pitchFamily="34" charset="-122"/>
                <a:ea typeface="微软雅黑" pitchFamily="34" charset="-122"/>
              </a:rPr>
              <a:t>谢希仁 编著</a:t>
            </a:r>
          </a:p>
        </p:txBody>
      </p:sp>
      <p:sp>
        <p:nvSpPr>
          <p:cNvPr id="1031" name="Rectangle 5"/>
          <p:cNvSpPr>
            <a:spLocks noChangeArrowheads="1"/>
          </p:cNvSpPr>
          <p:nvPr userDrawn="1"/>
        </p:nvSpPr>
        <p:spPr bwMode="auto">
          <a:xfrm>
            <a:off x="2157229" y="165101"/>
            <a:ext cx="1170513" cy="219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825" b="1" dirty="0">
                <a:solidFill>
                  <a:srgbClr val="0070C0"/>
                </a:solidFill>
                <a:latin typeface="微软雅黑" pitchFamily="34" charset="-122"/>
                <a:ea typeface="微软雅黑" pitchFamily="34" charset="-122"/>
              </a:rPr>
              <a:t>计算机网络 </a:t>
            </a:r>
            <a:r>
              <a:rPr lang="en-US" altLang="zh-CN" sz="825" b="1" dirty="0">
                <a:solidFill>
                  <a:srgbClr val="0070C0"/>
                </a:solidFill>
                <a:latin typeface="微软雅黑" pitchFamily="34" charset="-122"/>
                <a:ea typeface="微软雅黑" pitchFamily="34" charset="-122"/>
              </a:rPr>
              <a:t>(</a:t>
            </a:r>
            <a:r>
              <a:rPr lang="zh-CN" altLang="en-US" sz="825" b="1" dirty="0">
                <a:solidFill>
                  <a:srgbClr val="0070C0"/>
                </a:solidFill>
                <a:latin typeface="微软雅黑" pitchFamily="34" charset="-122"/>
                <a:ea typeface="微软雅黑" pitchFamily="34" charset="-122"/>
              </a:rPr>
              <a:t>第 </a:t>
            </a:r>
            <a:r>
              <a:rPr lang="en-US" altLang="zh-CN" sz="825" b="1" dirty="0">
                <a:solidFill>
                  <a:srgbClr val="0070C0"/>
                </a:solidFill>
                <a:latin typeface="微软雅黑" pitchFamily="34" charset="-122"/>
                <a:ea typeface="微软雅黑" pitchFamily="34" charset="-122"/>
              </a:rPr>
              <a:t>8 </a:t>
            </a:r>
            <a:r>
              <a:rPr lang="zh-CN" altLang="en-US" sz="825" b="1" dirty="0">
                <a:solidFill>
                  <a:srgbClr val="0070C0"/>
                </a:solidFill>
                <a:latin typeface="微软雅黑" pitchFamily="34" charset="-122"/>
                <a:ea typeface="微软雅黑" pitchFamily="34" charset="-122"/>
              </a:rPr>
              <a:t>版</a:t>
            </a:r>
            <a:r>
              <a:rPr lang="en-US" altLang="zh-CN" sz="825" b="1" dirty="0">
                <a:solidFill>
                  <a:srgbClr val="0070C0"/>
                </a:solidFill>
                <a:latin typeface="微软雅黑" pitchFamily="34" charset="-122"/>
                <a:ea typeface="微软雅黑" pitchFamily="34" charset="-122"/>
              </a:rPr>
              <a:t>)</a:t>
            </a:r>
            <a:endParaRPr lang="fr-FR" altLang="zh-CN" sz="825" b="1" dirty="0">
              <a:solidFill>
                <a:srgbClr val="0070C0"/>
              </a:solidFill>
              <a:latin typeface="微软雅黑" pitchFamily="34" charset="-122"/>
              <a:ea typeface="微软雅黑" pitchFamily="34" charset="-122"/>
            </a:endParaRPr>
          </a:p>
        </p:txBody>
      </p:sp>
      <p:sp>
        <p:nvSpPr>
          <p:cNvPr id="1032" name="椭圆 11"/>
          <p:cNvSpPr>
            <a:spLocks noChangeArrowheads="1"/>
          </p:cNvSpPr>
          <p:nvPr userDrawn="1"/>
        </p:nvSpPr>
        <p:spPr bwMode="auto">
          <a:xfrm>
            <a:off x="2206229" y="258764"/>
            <a:ext cx="64294"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sp>
        <p:nvSpPr>
          <p:cNvPr id="1033" name="Line 3"/>
          <p:cNvSpPr>
            <a:spLocks noChangeShapeType="1"/>
          </p:cNvSpPr>
          <p:nvPr userDrawn="1"/>
        </p:nvSpPr>
        <p:spPr bwMode="auto">
          <a:xfrm>
            <a:off x="4335010" y="301625"/>
            <a:ext cx="2522990" cy="0"/>
          </a:xfrm>
          <a:prstGeom prst="line">
            <a:avLst/>
          </a:prstGeom>
          <a:noFill/>
          <a:ln w="12700" algn="ctr">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4335010" y="258764"/>
            <a:ext cx="64294" cy="85725"/>
          </a:xfrm>
          <a:prstGeom prst="ellipse">
            <a:avLst/>
          </a:prstGeom>
          <a:solidFill>
            <a:schemeClr val="bg1"/>
          </a:solidFill>
          <a:ln w="12700" algn="ctr">
            <a:solidFill>
              <a:srgbClr val="00B050"/>
            </a:solidFill>
            <a:round/>
            <a:headEnd/>
            <a:tailEnd/>
          </a:ln>
        </p:spPr>
        <p:txBody>
          <a:bodyPr/>
          <a:lstStyle/>
          <a:p>
            <a:endParaRPr lang="zh-CN" altLang="en-US">
              <a:latin typeface="Arial" charset="0"/>
            </a:endParaRPr>
          </a:p>
        </p:txBody>
      </p:sp>
      <p:pic>
        <p:nvPicPr>
          <p:cNvPr id="11" name="图片 1"/>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05966" y="4662489"/>
            <a:ext cx="844153"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950119" y="4803775"/>
            <a:ext cx="5206604"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6156722" y="4394200"/>
            <a:ext cx="4572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3" name="图片 2"/>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6196537" y="4419022"/>
            <a:ext cx="377572" cy="559959"/>
          </a:xfrm>
          <a:prstGeom prst="rect">
            <a:avLst/>
          </a:prstGeom>
        </p:spPr>
      </p:pic>
      <p:sp>
        <p:nvSpPr>
          <p:cNvPr id="1027" name="Line 3"/>
          <p:cNvSpPr>
            <a:spLocks noChangeShapeType="1"/>
          </p:cNvSpPr>
          <p:nvPr userDrawn="1"/>
        </p:nvSpPr>
        <p:spPr bwMode="auto">
          <a:xfrm>
            <a:off x="0" y="428625"/>
            <a:ext cx="6858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3327741" y="123825"/>
            <a:ext cx="356052"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295140" y="149234"/>
            <a:ext cx="432000" cy="540000"/>
          </a:xfrm>
          <a:prstGeom prst="rect">
            <a:avLst/>
          </a:prstGeom>
        </p:spPr>
      </p:pic>
    </p:spTree>
  </p:cSld>
  <p:clrMap bg1="lt1" tx1="dk1" bg2="lt2" tx2="dk2" accent1="accent1" accent2="accent2" accent3="accent3" accent4="accent4" accent5="accent5" accent6="accent6" hlink="hlink" folHlink="folHlink"/>
  <p:sldLayoutIdLst>
    <p:sldLayoutId id="2147483669" r:id="rId1"/>
    <p:sldLayoutId id="2147483682" r:id="rId2"/>
    <p:sldLayoutId id="2147483684" r:id="rId3"/>
    <p:sldLayoutId id="2147483683" r:id="rId4"/>
    <p:sldLayoutId id="2147483685" r:id="rId5"/>
    <p:sldLayoutId id="2147483686"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ctr" rtl="0" fontAlgn="base">
        <a:spcBef>
          <a:spcPct val="0"/>
        </a:spcBef>
        <a:spcAft>
          <a:spcPct val="0"/>
        </a:spcAft>
        <a:defRPr sz="3300" kern="1200">
          <a:solidFill>
            <a:schemeClr val="tx1"/>
          </a:solidFill>
          <a:latin typeface="+mj-lt"/>
          <a:ea typeface="+mj-ea"/>
          <a:cs typeface="+mj-cs"/>
        </a:defRPr>
      </a:lvl1pPr>
      <a:lvl2pPr algn="ctr" rtl="0" fontAlgn="base">
        <a:spcBef>
          <a:spcPct val="0"/>
        </a:spcBef>
        <a:spcAft>
          <a:spcPct val="0"/>
        </a:spcAft>
        <a:defRPr sz="3300">
          <a:solidFill>
            <a:schemeClr val="tx1"/>
          </a:solidFill>
          <a:latin typeface="Calibri" pitchFamily="34" charset="0"/>
          <a:ea typeface="宋体" charset="-122"/>
        </a:defRPr>
      </a:lvl2pPr>
      <a:lvl3pPr algn="ctr" rtl="0" fontAlgn="base">
        <a:spcBef>
          <a:spcPct val="0"/>
        </a:spcBef>
        <a:spcAft>
          <a:spcPct val="0"/>
        </a:spcAft>
        <a:defRPr sz="3300">
          <a:solidFill>
            <a:schemeClr val="tx1"/>
          </a:solidFill>
          <a:latin typeface="Calibri" pitchFamily="34" charset="0"/>
          <a:ea typeface="宋体" charset="-122"/>
        </a:defRPr>
      </a:lvl3pPr>
      <a:lvl4pPr algn="ctr" rtl="0" fontAlgn="base">
        <a:spcBef>
          <a:spcPct val="0"/>
        </a:spcBef>
        <a:spcAft>
          <a:spcPct val="0"/>
        </a:spcAft>
        <a:defRPr sz="3300">
          <a:solidFill>
            <a:schemeClr val="tx1"/>
          </a:solidFill>
          <a:latin typeface="Calibri" pitchFamily="34" charset="0"/>
          <a:ea typeface="宋体" charset="-122"/>
        </a:defRPr>
      </a:lvl4pPr>
      <a:lvl5pPr algn="ctr" rtl="0" fontAlgn="base">
        <a:spcBef>
          <a:spcPct val="0"/>
        </a:spcBef>
        <a:spcAft>
          <a:spcPct val="0"/>
        </a:spcAft>
        <a:defRPr sz="3300">
          <a:solidFill>
            <a:schemeClr val="tx1"/>
          </a:solidFill>
          <a:latin typeface="Calibri" pitchFamily="34" charset="0"/>
          <a:ea typeface="宋体" charset="-122"/>
        </a:defRPr>
      </a:lvl5pPr>
      <a:lvl6pPr marL="342900" algn="ctr" rtl="0" fontAlgn="base">
        <a:spcBef>
          <a:spcPct val="0"/>
        </a:spcBef>
        <a:spcAft>
          <a:spcPct val="0"/>
        </a:spcAft>
        <a:defRPr sz="3300">
          <a:solidFill>
            <a:schemeClr val="tx1"/>
          </a:solidFill>
          <a:latin typeface="Calibri" pitchFamily="34" charset="0"/>
          <a:ea typeface="宋体" charset="-122"/>
        </a:defRPr>
      </a:lvl6pPr>
      <a:lvl7pPr marL="685800" algn="ctr" rtl="0" fontAlgn="base">
        <a:spcBef>
          <a:spcPct val="0"/>
        </a:spcBef>
        <a:spcAft>
          <a:spcPct val="0"/>
        </a:spcAft>
        <a:defRPr sz="3300">
          <a:solidFill>
            <a:schemeClr val="tx1"/>
          </a:solidFill>
          <a:latin typeface="Calibri" pitchFamily="34" charset="0"/>
          <a:ea typeface="宋体" charset="-122"/>
        </a:defRPr>
      </a:lvl7pPr>
      <a:lvl8pPr marL="1028700" algn="ctr" rtl="0" fontAlgn="base">
        <a:spcBef>
          <a:spcPct val="0"/>
        </a:spcBef>
        <a:spcAft>
          <a:spcPct val="0"/>
        </a:spcAft>
        <a:defRPr sz="3300">
          <a:solidFill>
            <a:schemeClr val="tx1"/>
          </a:solidFill>
          <a:latin typeface="Calibri" pitchFamily="34" charset="0"/>
          <a:ea typeface="宋体" charset="-122"/>
        </a:defRPr>
      </a:lvl8pPr>
      <a:lvl9pPr marL="1371600" algn="ctr" rtl="0" fontAlgn="base">
        <a:spcBef>
          <a:spcPct val="0"/>
        </a:spcBef>
        <a:spcAft>
          <a:spcPct val="0"/>
        </a:spcAft>
        <a:defRPr sz="3300">
          <a:solidFill>
            <a:schemeClr val="tx1"/>
          </a:solidFill>
          <a:latin typeface="Calibri" pitchFamily="34" charset="0"/>
          <a:ea typeface="宋体" charset="-122"/>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fontAlgn="base">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fontAlgn="base">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9/27/2024</a:t>
            </a:fld>
            <a:endParaRPr lang="en-US" dirty="0"/>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
        <p:nvSpPr>
          <p:cNvPr id="7" name="Line 3">
            <a:extLst>
              <a:ext uri="{FF2B5EF4-FFF2-40B4-BE49-F238E27FC236}">
                <a16:creationId xmlns:a16="http://schemas.microsoft.com/office/drawing/2014/main" id="{500AD506-03A2-D38A-07BC-3483008DB32B}"/>
              </a:ext>
            </a:extLst>
          </p:cNvPr>
          <p:cNvSpPr>
            <a:spLocks noChangeShapeType="1"/>
          </p:cNvSpPr>
          <p:nvPr userDrawn="1"/>
        </p:nvSpPr>
        <p:spPr bwMode="auto">
          <a:xfrm>
            <a:off x="0" y="428625"/>
            <a:ext cx="6858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a:extLst>
              <a:ext uri="{FF2B5EF4-FFF2-40B4-BE49-F238E27FC236}">
                <a16:creationId xmlns:a16="http://schemas.microsoft.com/office/drawing/2014/main" id="{4DEDAE92-E4DB-BF89-22BA-EF58EB41A1A1}"/>
              </a:ext>
            </a:extLst>
          </p:cNvPr>
          <p:cNvSpPr/>
          <p:nvPr userDrawn="1"/>
        </p:nvSpPr>
        <p:spPr>
          <a:xfrm>
            <a:off x="3174206" y="123825"/>
            <a:ext cx="509588"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 name="Line 3">
            <a:extLst>
              <a:ext uri="{FF2B5EF4-FFF2-40B4-BE49-F238E27FC236}">
                <a16:creationId xmlns:a16="http://schemas.microsoft.com/office/drawing/2014/main" id="{CFD8C07C-188F-B705-4928-E01FEA73614C}"/>
              </a:ext>
            </a:extLst>
          </p:cNvPr>
          <p:cNvSpPr>
            <a:spLocks noChangeShapeType="1"/>
          </p:cNvSpPr>
          <p:nvPr userDrawn="1"/>
        </p:nvSpPr>
        <p:spPr bwMode="auto">
          <a:xfrm>
            <a:off x="0" y="301625"/>
            <a:ext cx="2220516"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 name="Rectangle 4">
            <a:extLst>
              <a:ext uri="{FF2B5EF4-FFF2-40B4-BE49-F238E27FC236}">
                <a16:creationId xmlns:a16="http://schemas.microsoft.com/office/drawing/2014/main" id="{AB7C6A23-B327-A0B3-997D-3BBF6ECFD904}"/>
              </a:ext>
            </a:extLst>
          </p:cNvPr>
          <p:cNvSpPr>
            <a:spLocks noChangeArrowheads="1"/>
          </p:cNvSpPr>
          <p:nvPr userDrawn="1"/>
        </p:nvSpPr>
        <p:spPr bwMode="auto">
          <a:xfrm>
            <a:off x="3607594" y="163514"/>
            <a:ext cx="798910" cy="219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825" b="1">
                <a:solidFill>
                  <a:srgbClr val="0070C0"/>
                </a:solidFill>
                <a:latin typeface="微软雅黑" panose="020B0503020204020204" pitchFamily="34" charset="-122"/>
                <a:ea typeface="微软雅黑" panose="020B0503020204020204" pitchFamily="34" charset="-122"/>
              </a:rPr>
              <a:t>谢希仁 编著</a:t>
            </a:r>
          </a:p>
        </p:txBody>
      </p:sp>
      <p:sp>
        <p:nvSpPr>
          <p:cNvPr id="11" name="Rectangle 5">
            <a:extLst>
              <a:ext uri="{FF2B5EF4-FFF2-40B4-BE49-F238E27FC236}">
                <a16:creationId xmlns:a16="http://schemas.microsoft.com/office/drawing/2014/main" id="{0E636C67-82E7-6B5E-10C6-BA0FB5F6AF1D}"/>
              </a:ext>
            </a:extLst>
          </p:cNvPr>
          <p:cNvSpPr>
            <a:spLocks noChangeArrowheads="1"/>
          </p:cNvSpPr>
          <p:nvPr userDrawn="1"/>
        </p:nvSpPr>
        <p:spPr bwMode="auto">
          <a:xfrm>
            <a:off x="2171311" y="165101"/>
            <a:ext cx="1074333" cy="219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825" b="1">
                <a:solidFill>
                  <a:srgbClr val="0070C0"/>
                </a:solidFill>
                <a:latin typeface="微软雅黑" panose="020B0503020204020204" pitchFamily="34" charset="-122"/>
                <a:ea typeface="微软雅黑" panose="020B0503020204020204" pitchFamily="34" charset="-122"/>
              </a:rPr>
              <a:t>计算机网络</a:t>
            </a:r>
            <a:r>
              <a:rPr lang="en-US" altLang="zh-CN" sz="825" b="1">
                <a:solidFill>
                  <a:srgbClr val="0070C0"/>
                </a:solidFill>
                <a:latin typeface="微软雅黑" panose="020B0503020204020204" pitchFamily="34" charset="-122"/>
                <a:ea typeface="微软雅黑" panose="020B0503020204020204" pitchFamily="34" charset="-122"/>
              </a:rPr>
              <a:t>(</a:t>
            </a:r>
            <a:r>
              <a:rPr lang="zh-CN" altLang="en-US" sz="825" b="1">
                <a:solidFill>
                  <a:srgbClr val="0070C0"/>
                </a:solidFill>
                <a:latin typeface="微软雅黑" panose="020B0503020204020204" pitchFamily="34" charset="-122"/>
                <a:ea typeface="微软雅黑" panose="020B0503020204020204" pitchFamily="34" charset="-122"/>
              </a:rPr>
              <a:t>第</a:t>
            </a:r>
            <a:r>
              <a:rPr lang="en-US" altLang="zh-CN" sz="825" b="1">
                <a:solidFill>
                  <a:srgbClr val="0070C0"/>
                </a:solidFill>
                <a:latin typeface="微软雅黑" panose="020B0503020204020204" pitchFamily="34" charset="-122"/>
                <a:ea typeface="微软雅黑" panose="020B0503020204020204" pitchFamily="34" charset="-122"/>
              </a:rPr>
              <a:t>7</a:t>
            </a:r>
            <a:r>
              <a:rPr lang="zh-CN" altLang="en-US" sz="825" b="1">
                <a:solidFill>
                  <a:srgbClr val="0070C0"/>
                </a:solidFill>
                <a:latin typeface="微软雅黑" panose="020B0503020204020204" pitchFamily="34" charset="-122"/>
                <a:ea typeface="微软雅黑" panose="020B0503020204020204" pitchFamily="34" charset="-122"/>
              </a:rPr>
              <a:t>版</a:t>
            </a:r>
            <a:r>
              <a:rPr lang="en-US" altLang="zh-CN" sz="825" b="1">
                <a:solidFill>
                  <a:srgbClr val="0070C0"/>
                </a:solidFill>
                <a:latin typeface="微软雅黑" panose="020B0503020204020204" pitchFamily="34" charset="-122"/>
                <a:ea typeface="微软雅黑" panose="020B0503020204020204" pitchFamily="34" charset="-122"/>
              </a:rPr>
              <a:t>)</a:t>
            </a:r>
            <a:endParaRPr lang="fr-FR" altLang="zh-CN" sz="825" b="1">
              <a:solidFill>
                <a:srgbClr val="0070C0"/>
              </a:solidFill>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3600346B-8CDF-A8A8-186E-F6ED4742C797}"/>
              </a:ext>
            </a:extLst>
          </p:cNvPr>
          <p:cNvSpPr>
            <a:spLocks noChangeArrowheads="1"/>
          </p:cNvSpPr>
          <p:nvPr userDrawn="1"/>
        </p:nvSpPr>
        <p:spPr bwMode="auto">
          <a:xfrm>
            <a:off x="2206229" y="258764"/>
            <a:ext cx="64294"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3" name="Line 3">
            <a:extLst>
              <a:ext uri="{FF2B5EF4-FFF2-40B4-BE49-F238E27FC236}">
                <a16:creationId xmlns:a16="http://schemas.microsoft.com/office/drawing/2014/main" id="{AE326CE2-B7E2-C5F1-85E9-7BEA270E9556}"/>
              </a:ext>
            </a:extLst>
          </p:cNvPr>
          <p:cNvSpPr>
            <a:spLocks noChangeShapeType="1"/>
          </p:cNvSpPr>
          <p:nvPr userDrawn="1"/>
        </p:nvSpPr>
        <p:spPr bwMode="auto">
          <a:xfrm>
            <a:off x="4252912" y="301625"/>
            <a:ext cx="26050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4" name="椭圆 13">
            <a:extLst>
              <a:ext uri="{FF2B5EF4-FFF2-40B4-BE49-F238E27FC236}">
                <a16:creationId xmlns:a16="http://schemas.microsoft.com/office/drawing/2014/main" id="{FC9329AD-35CD-0A2C-F4FB-DA76A4FC43BD}"/>
              </a:ext>
            </a:extLst>
          </p:cNvPr>
          <p:cNvSpPr>
            <a:spLocks noChangeArrowheads="1"/>
          </p:cNvSpPr>
          <p:nvPr userDrawn="1"/>
        </p:nvSpPr>
        <p:spPr bwMode="auto">
          <a:xfrm>
            <a:off x="4252913" y="258764"/>
            <a:ext cx="64294"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5" name="图片 14">
            <a:extLst>
              <a:ext uri="{FF2B5EF4-FFF2-40B4-BE49-F238E27FC236}">
                <a16:creationId xmlns:a16="http://schemas.microsoft.com/office/drawing/2014/main" id="{A72851AC-7124-A23C-827F-5F8CC5AC6833}"/>
              </a:ext>
            </a:extLst>
          </p:cNvPr>
          <p:cNvPicPr>
            <a:picLocks/>
          </p:cNvPicPr>
          <p:nvPr userDrawn="1"/>
        </p:nvPicPr>
        <p:blipFill>
          <a:blip r:embed="rId14" cstate="print"/>
          <a:srcRect/>
          <a:stretch>
            <a:fillRect/>
          </a:stretch>
        </p:blipFill>
        <p:spPr bwMode="auto">
          <a:xfrm>
            <a:off x="3264619" y="153411"/>
            <a:ext cx="3240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
            <a:extLst>
              <a:ext uri="{FF2B5EF4-FFF2-40B4-BE49-F238E27FC236}">
                <a16:creationId xmlns:a16="http://schemas.microsoft.com/office/drawing/2014/main" id="{689DD21B-B593-6365-EE02-DC59AA9A2CF9}"/>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5966" y="4662489"/>
            <a:ext cx="844153"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Line 3">
            <a:extLst>
              <a:ext uri="{FF2B5EF4-FFF2-40B4-BE49-F238E27FC236}">
                <a16:creationId xmlns:a16="http://schemas.microsoft.com/office/drawing/2014/main" id="{6165EC83-3133-783E-3936-AE3D0FCBF3A5}"/>
              </a:ext>
            </a:extLst>
          </p:cNvPr>
          <p:cNvSpPr>
            <a:spLocks noChangeShapeType="1"/>
          </p:cNvSpPr>
          <p:nvPr userDrawn="1"/>
        </p:nvSpPr>
        <p:spPr bwMode="auto">
          <a:xfrm>
            <a:off x="950119" y="4803775"/>
            <a:ext cx="5206604" cy="0"/>
          </a:xfrm>
          <a:prstGeom prst="line">
            <a:avLst/>
          </a:prstGeom>
          <a:noFill/>
          <a:ln w="1905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9">
            <a:extLst>
              <a:ext uri="{FF2B5EF4-FFF2-40B4-BE49-F238E27FC236}">
                <a16:creationId xmlns:a16="http://schemas.microsoft.com/office/drawing/2014/main" id="{4781E3CA-66E7-1BE3-32B1-E04CA6A30C76}"/>
              </a:ext>
            </a:extLst>
          </p:cNvPr>
          <p:cNvSpPr>
            <a:spLocks noChangeArrowheads="1"/>
          </p:cNvSpPr>
          <p:nvPr userDrawn="1"/>
        </p:nvSpPr>
        <p:spPr bwMode="auto">
          <a:xfrm>
            <a:off x="6156722" y="4394200"/>
            <a:ext cx="457200" cy="609600"/>
          </a:xfrm>
          <a:prstGeom prst="rect">
            <a:avLst/>
          </a:prstGeom>
          <a:solidFill>
            <a:schemeClr val="bg1"/>
          </a:solidFill>
          <a:ln w="25400" algn="ctr">
            <a:solidFill>
              <a:srgbClr val="85D1F7"/>
            </a:solidFill>
            <a:miter lim="800000"/>
            <a:headEnd/>
            <a:tailEnd/>
          </a:ln>
        </p:spPr>
        <p:txBody>
          <a:bodyPr wrap="none" anchor="ctr"/>
          <a:lstStyle/>
          <a:p>
            <a:pPr algn="ctr" eaLnBrk="0" hangingPunct="0"/>
            <a:endParaRPr lang="fr-FR" altLang="zh-CN">
              <a:cs typeface="Arial" charset="0"/>
            </a:endParaRPr>
          </a:p>
        </p:txBody>
      </p:sp>
      <p:pic>
        <p:nvPicPr>
          <p:cNvPr id="19" name="图片 18">
            <a:extLst>
              <a:ext uri="{FF2B5EF4-FFF2-40B4-BE49-F238E27FC236}">
                <a16:creationId xmlns:a16="http://schemas.microsoft.com/office/drawing/2014/main" id="{5771F6A0-48A4-F1FD-7493-C5501F17BC1F}"/>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196537" y="4419022"/>
            <a:ext cx="377572" cy="559959"/>
          </a:xfrm>
          <a:prstGeom prst="rect">
            <a:avLst/>
          </a:prstGeom>
        </p:spPr>
      </p:pic>
    </p:spTree>
    <p:extLst>
      <p:ext uri="{BB962C8B-B14F-4D97-AF65-F5344CB8AC3E}">
        <p14:creationId xmlns:p14="http://schemas.microsoft.com/office/powerpoint/2010/main" val="50833449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1.wmf"/></Relationships>
</file>

<file path=ppt/slides/_rels/slide1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1.wmf"/></Relationships>
</file>

<file path=ppt/slides/_rels/slide1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1.wmf"/></Relationships>
</file>

<file path=ppt/slides/_rels/slide1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1.wmf"/></Relationships>
</file>

<file path=ppt/slides/_rels/slide1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1.wmf"/></Relationships>
</file>

<file path=ppt/slides/_rels/slide1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1.wmf"/></Relationships>
</file>

<file path=ppt/slides/_rels/slide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1.wmf"/></Relationships>
</file>

<file path=ppt/slides/_rels/slide1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1.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75.wmf"/><Relationship Id="rId7" Type="http://schemas.openxmlformats.org/officeDocument/2006/relationships/image" Target="../media/image21.wmf"/><Relationship Id="rId2" Type="http://schemas.openxmlformats.org/officeDocument/2006/relationships/oleObject" Target="../embeddings/oleObject3.bin"/><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76.wmf"/><Relationship Id="rId4" Type="http://schemas.openxmlformats.org/officeDocument/2006/relationships/oleObject" Target="../embeddings/oleObject4.bin"/></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5.bin"/><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6.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wmf"/><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wmf"/><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1.wm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w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w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wm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59.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2.wdp"/><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microsoft.com/office/2007/relationships/hdphoto" Target="../media/hdphoto4.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3">
            <a:extLst>
              <a:ext uri="{FF2B5EF4-FFF2-40B4-BE49-F238E27FC236}">
                <a16:creationId xmlns:a16="http://schemas.microsoft.com/office/drawing/2014/main" id="{3C8E2483-3CCD-418C-AC70-A1E6F0CE5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85799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A27FCA87-1C31-41B0-99BC-B9545BB52BB7}"/>
              </a:ext>
            </a:extLst>
          </p:cNvPr>
          <p:cNvSpPr txBox="1">
            <a:spLocks/>
          </p:cNvSpPr>
          <p:nvPr/>
        </p:nvSpPr>
        <p:spPr bwMode="auto">
          <a:xfrm>
            <a:off x="596647" y="773821"/>
            <a:ext cx="5593599" cy="830997"/>
          </a:xfrm>
          <a:prstGeom prst="rect">
            <a:avLst/>
          </a:prstGeom>
          <a:noFill/>
        </p:spPr>
        <p:txBody>
          <a:bodyPr wrap="square">
            <a:spAutoFit/>
          </a:bodyPr>
          <a:lstStyle/>
          <a:p>
            <a:pPr>
              <a:defRPr/>
            </a:pPr>
            <a:r>
              <a:rPr lang="zh-CN" altLang="en-US" sz="4800" b="1" spc="169" dirty="0">
                <a:gradFill flip="none" rotWithShape="1">
                  <a:gsLst>
                    <a:gs pos="60000">
                      <a:srgbClr val="B6C6DD"/>
                    </a:gs>
                    <a:gs pos="23000">
                      <a:schemeClr val="bg1"/>
                    </a:gs>
                    <a:gs pos="100000">
                      <a:srgbClr val="425C8F"/>
                    </a:gs>
                  </a:gsLst>
                  <a:lin ang="2700000" scaled="1"/>
                  <a:tileRect/>
                </a:gradFill>
                <a:latin typeface="+mj-ea"/>
                <a:ea typeface="+mj-ea"/>
                <a:cs typeface="方正兰亭细黑_GBK_M" panose="02010600010101010101" pitchFamily="2" charset="2"/>
              </a:rPr>
              <a:t>计算机网络</a:t>
            </a:r>
          </a:p>
        </p:txBody>
      </p:sp>
      <p:cxnSp>
        <p:nvCxnSpPr>
          <p:cNvPr id="5" name="原创设计师QQ69613753    _4">
            <a:extLst>
              <a:ext uri="{FF2B5EF4-FFF2-40B4-BE49-F238E27FC236}">
                <a16:creationId xmlns:a16="http://schemas.microsoft.com/office/drawing/2014/main" id="{FC0FD805-5492-4467-8A52-66995E40C6E5}"/>
              </a:ext>
            </a:extLst>
          </p:cNvPr>
          <p:cNvCxnSpPr/>
          <p:nvPr/>
        </p:nvCxnSpPr>
        <p:spPr bwMode="auto">
          <a:xfrm>
            <a:off x="396791" y="1780911"/>
            <a:ext cx="5670240" cy="0"/>
          </a:xfrm>
          <a:prstGeom prst="line">
            <a:avLst/>
          </a:prstGeom>
          <a:ln w="25400">
            <a:gradFill>
              <a:gsLst>
                <a:gs pos="71000">
                  <a:srgbClr val="B6C6DD"/>
                </a:gs>
                <a:gs pos="0">
                  <a:schemeClr val="bg1">
                    <a:alpha val="0"/>
                  </a:schemeClr>
                </a:gs>
                <a:gs pos="100000">
                  <a:srgbClr val="425C8F">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矩形 9">
            <a:extLst>
              <a:ext uri="{FF2B5EF4-FFF2-40B4-BE49-F238E27FC236}">
                <a16:creationId xmlns:a16="http://schemas.microsoft.com/office/drawing/2014/main" id="{E132CA97-CE0F-4EC7-AE6E-5ECBB77F5F72}"/>
              </a:ext>
            </a:extLst>
          </p:cNvPr>
          <p:cNvSpPr>
            <a:spLocks noChangeArrowheads="1"/>
          </p:cNvSpPr>
          <p:nvPr/>
        </p:nvSpPr>
        <p:spPr bwMode="auto">
          <a:xfrm>
            <a:off x="658371" y="1796794"/>
            <a:ext cx="5880792"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l"/>
            </a:pPr>
            <a:r>
              <a:rPr lang="en-US" altLang="zh-CN" sz="1600" b="1" dirty="0">
                <a:solidFill>
                  <a:srgbClr val="FFFF00"/>
                </a:solidFill>
                <a:latin typeface="微软雅黑" panose="020B0503020204020204" pitchFamily="34" charset="-122"/>
                <a:ea typeface="微软雅黑" panose="020B0503020204020204" pitchFamily="34" charset="-122"/>
              </a:rPr>
              <a:t>Network for you and me, sharing everyone!</a:t>
            </a:r>
          </a:p>
          <a:p>
            <a:pPr marL="285750" indent="-285750">
              <a:lnSpc>
                <a:spcPct val="150000"/>
              </a:lnSpc>
              <a:spcBef>
                <a:spcPts val="600"/>
              </a:spcBef>
              <a:buFont typeface="Wingdings" panose="05000000000000000000" pitchFamily="2" charset="2"/>
              <a:buChar char="l"/>
            </a:pPr>
            <a:r>
              <a:rPr lang="en-US" altLang="zh-CN" sz="1600" b="1" dirty="0">
                <a:solidFill>
                  <a:srgbClr val="FFFF00"/>
                </a:solidFill>
                <a:latin typeface="微软雅黑" panose="020B0503020204020204" pitchFamily="34" charset="-122"/>
                <a:ea typeface="微软雅黑" panose="020B0503020204020204" pitchFamily="34" charset="-122"/>
              </a:rPr>
              <a:t>Welcome to Internet! Where the men are men, the women are men, and the teenage girls are undercover FBI Agents!</a:t>
            </a:r>
          </a:p>
        </p:txBody>
      </p:sp>
      <p:sp>
        <p:nvSpPr>
          <p:cNvPr id="7" name="矩形 6">
            <a:extLst>
              <a:ext uri="{FF2B5EF4-FFF2-40B4-BE49-F238E27FC236}">
                <a16:creationId xmlns:a16="http://schemas.microsoft.com/office/drawing/2014/main" id="{637026FC-A9BF-44BB-8E61-27CE6E26E111}"/>
              </a:ext>
            </a:extLst>
          </p:cNvPr>
          <p:cNvSpPr/>
          <p:nvPr/>
        </p:nvSpPr>
        <p:spPr bwMode="auto">
          <a:xfrm>
            <a:off x="753668" y="3545938"/>
            <a:ext cx="3036279" cy="1145382"/>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文本框 8">
            <a:extLst>
              <a:ext uri="{FF2B5EF4-FFF2-40B4-BE49-F238E27FC236}">
                <a16:creationId xmlns:a16="http://schemas.microsoft.com/office/drawing/2014/main" id="{AFE53875-6CB8-4006-A99C-D5681DF39D3F}"/>
              </a:ext>
            </a:extLst>
          </p:cNvPr>
          <p:cNvSpPr txBox="1">
            <a:spLocks noChangeArrowheads="1"/>
          </p:cNvSpPr>
          <p:nvPr/>
        </p:nvSpPr>
        <p:spPr bwMode="auto">
          <a:xfrm>
            <a:off x="753667" y="3490991"/>
            <a:ext cx="30362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b="1" dirty="0">
                <a:solidFill>
                  <a:srgbClr val="00B0F0"/>
                </a:solidFill>
                <a:latin typeface="楷体" panose="02010609060101010101" pitchFamily="49" charset="-122"/>
                <a:ea typeface="楷体" panose="02010609060101010101" pitchFamily="49" charset="-122"/>
              </a:rPr>
              <a:t>孙兴春</a:t>
            </a:r>
            <a:endParaRPr lang="en-US" altLang="zh-CN" sz="2400" b="1" dirty="0">
              <a:solidFill>
                <a:srgbClr val="00B0F0"/>
              </a:solidFill>
              <a:latin typeface="楷体" panose="02010609060101010101" pitchFamily="49" charset="-122"/>
              <a:ea typeface="楷体" panose="02010609060101010101" pitchFamily="49" charset="-122"/>
            </a:endParaRPr>
          </a:p>
          <a:p>
            <a:pPr algn="ctr"/>
            <a:r>
              <a:rPr lang="en-US" altLang="zh-CN" sz="2400" b="1" dirty="0">
                <a:solidFill>
                  <a:srgbClr val="00B0F0"/>
                </a:solidFill>
                <a:latin typeface="楷体" panose="02010609060101010101" pitchFamily="49" charset="-122"/>
                <a:ea typeface="楷体" panose="02010609060101010101" pitchFamily="49" charset="-122"/>
              </a:rPr>
              <a:t>TEL</a:t>
            </a:r>
            <a:r>
              <a:rPr lang="zh-CN" altLang="en-US" sz="2400" b="1" dirty="0">
                <a:solidFill>
                  <a:srgbClr val="00B0F0"/>
                </a:solidFill>
                <a:latin typeface="楷体" panose="02010609060101010101" pitchFamily="49" charset="-122"/>
                <a:ea typeface="楷体" panose="02010609060101010101" pitchFamily="49" charset="-122"/>
              </a:rPr>
              <a:t>：</a:t>
            </a:r>
            <a:r>
              <a:rPr lang="en-US" altLang="zh-CN" sz="2400" b="1" dirty="0">
                <a:solidFill>
                  <a:srgbClr val="00B0F0"/>
                </a:solidFill>
                <a:latin typeface="楷体" panose="02010609060101010101" pitchFamily="49" charset="-122"/>
                <a:ea typeface="楷体" panose="02010609060101010101" pitchFamily="49" charset="-122"/>
              </a:rPr>
              <a:t>13798801810</a:t>
            </a:r>
          </a:p>
          <a:p>
            <a:pPr algn="ctr"/>
            <a:r>
              <a:rPr lang="en-US" altLang="zh-CN" sz="2400" b="1" dirty="0">
                <a:solidFill>
                  <a:srgbClr val="00B0F0"/>
                </a:solidFill>
                <a:latin typeface="楷体" panose="02010609060101010101" pitchFamily="49" charset="-122"/>
                <a:ea typeface="楷体" panose="02010609060101010101" pitchFamily="49" charset="-122"/>
              </a:rPr>
              <a:t>QQ/</a:t>
            </a:r>
            <a:r>
              <a:rPr lang="zh-CN" altLang="en-US" sz="2400" b="1" dirty="0">
                <a:solidFill>
                  <a:srgbClr val="00B0F0"/>
                </a:solidFill>
                <a:latin typeface="楷体" panose="02010609060101010101" pitchFamily="49" charset="-122"/>
                <a:ea typeface="楷体" panose="02010609060101010101" pitchFamily="49" charset="-122"/>
              </a:rPr>
              <a:t>微信：</a:t>
            </a:r>
            <a:r>
              <a:rPr lang="en-US" altLang="zh-CN" sz="2400" b="1" dirty="0">
                <a:solidFill>
                  <a:srgbClr val="00B0F0"/>
                </a:solidFill>
                <a:latin typeface="楷体" panose="02010609060101010101" pitchFamily="49" charset="-122"/>
                <a:ea typeface="楷体" panose="02010609060101010101" pitchFamily="49" charset="-122"/>
              </a:rPr>
              <a:t>11729268</a:t>
            </a:r>
          </a:p>
        </p:txBody>
      </p:sp>
    </p:spTree>
    <p:extLst>
      <p:ext uri="{BB962C8B-B14F-4D97-AF65-F5344CB8AC3E}">
        <p14:creationId xmlns:p14="http://schemas.microsoft.com/office/powerpoint/2010/main" val="419221723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2613" y="1128674"/>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万物联网</a:t>
            </a:r>
          </a:p>
        </p:txBody>
      </p:sp>
      <p:sp>
        <p:nvSpPr>
          <p:cNvPr id="6" name="矩形 5"/>
          <p:cNvSpPr/>
          <p:nvPr/>
        </p:nvSpPr>
        <p:spPr>
          <a:xfrm>
            <a:off x="4431245" y="1128674"/>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人人用网</a:t>
            </a:r>
          </a:p>
        </p:txBody>
      </p:sp>
      <p:sp>
        <p:nvSpPr>
          <p:cNvPr id="9" name="Rectangle 6"/>
          <p:cNvSpPr>
            <a:spLocks noChangeArrowheads="1"/>
          </p:cNvSpPr>
          <p:nvPr/>
        </p:nvSpPr>
        <p:spPr bwMode="auto">
          <a:xfrm>
            <a:off x="2413339" y="616044"/>
            <a:ext cx="20313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a:solidFill>
                  <a:schemeClr val="bg1"/>
                </a:solidFill>
                <a:latin typeface="微软雅黑" pitchFamily="34" charset="-122"/>
                <a:ea typeface="微软雅黑" pitchFamily="34" charset="-122"/>
              </a:rPr>
              <a:t>互联网的负面影响</a:t>
            </a:r>
            <a:endParaRPr lang="fr-FR" altLang="zh-CN" b="1" dirty="0">
              <a:solidFill>
                <a:schemeClr val="bg1"/>
              </a:solidFill>
              <a:latin typeface="微软雅黑" pitchFamily="34" charset="-122"/>
              <a:ea typeface="微软雅黑" pitchFamily="34" charset="-122"/>
            </a:endParaRPr>
          </a:p>
        </p:txBody>
      </p:sp>
      <p:graphicFrame>
        <p:nvGraphicFramePr>
          <p:cNvPr id="2" name="图示 1"/>
          <p:cNvGraphicFramePr/>
          <p:nvPr>
            <p:extLst>
              <p:ext uri="{D42A27DB-BD31-4B8C-83A1-F6EECF244321}">
                <p14:modId xmlns:p14="http://schemas.microsoft.com/office/powerpoint/2010/main" val="2116712671"/>
              </p:ext>
            </p:extLst>
          </p:nvPr>
        </p:nvGraphicFramePr>
        <p:xfrm>
          <a:off x="1122609" y="1258357"/>
          <a:ext cx="4612782" cy="2411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矩形 10"/>
          <p:cNvSpPr/>
          <p:nvPr/>
        </p:nvSpPr>
        <p:spPr>
          <a:xfrm>
            <a:off x="1362576" y="4014826"/>
            <a:ext cx="4132847" cy="369332"/>
          </a:xfrm>
          <a:prstGeom prst="rect">
            <a:avLst/>
          </a:prstGeom>
          <a:solidFill>
            <a:schemeClr val="accent2">
              <a:lumMod val="60000"/>
              <a:lumOff val="40000"/>
            </a:schemeClr>
          </a:solidFill>
        </p:spPr>
        <p:txBody>
          <a:bodyPr wrap="square">
            <a:spAutoFit/>
          </a:bodyPr>
          <a:lstStyle/>
          <a:p>
            <a:pPr algn="ctr" defTabSz="685800" eaLnBrk="0" fontAlgn="auto" hangingPunct="0">
              <a:spcBef>
                <a:spcPts val="0"/>
              </a:spcBef>
              <a:spcAft>
                <a:spcPts val="0"/>
              </a:spcAft>
              <a:defRPr/>
            </a:pPr>
            <a:r>
              <a:rPr lang="zh-CN" altLang="en-US" b="1" kern="0" dirty="0">
                <a:solidFill>
                  <a:srgbClr val="000099"/>
                </a:solidFill>
                <a:latin typeface="微软雅黑" panose="020B0503020204020204" pitchFamily="34" charset="-122"/>
                <a:ea typeface="微软雅黑" panose="020B0503020204020204" pitchFamily="34" charset="-122"/>
              </a:rPr>
              <a:t>需要加强</a:t>
            </a:r>
            <a:r>
              <a:rPr lang="zh-CN" altLang="zh-CN" b="1" kern="0" dirty="0">
                <a:solidFill>
                  <a:srgbClr val="000099"/>
                </a:solidFill>
                <a:latin typeface="微软雅黑" panose="020B0503020204020204" pitchFamily="34" charset="-122"/>
                <a:ea typeface="微软雅黑" panose="020B0503020204020204" pitchFamily="34" charset="-122"/>
              </a:rPr>
              <a:t>对互联网的管理</a:t>
            </a:r>
            <a:r>
              <a:rPr lang="zh-CN" altLang="en-US" b="1" kern="0" dirty="0">
                <a:solidFill>
                  <a:srgbClr val="000099"/>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060067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8" y="1067713"/>
            <a:ext cx="6096762" cy="3291787"/>
          </a:xfrm>
        </p:spPr>
        <p:txBody>
          <a:bodyPr/>
          <a:lstStyle/>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zh-CN" altLang="en-US" dirty="0"/>
              <a:t>在互联网中，往返时间</a:t>
            </a:r>
            <a:r>
              <a:rPr lang="zh-CN" altLang="en-US" dirty="0">
                <a:solidFill>
                  <a:srgbClr val="C00000"/>
                </a:solidFill>
              </a:rPr>
              <a:t>还包括各中间结点</a:t>
            </a:r>
            <a:r>
              <a:rPr lang="zh-CN" altLang="en-US" dirty="0"/>
              <a:t>的处理时延、排队时延以及转发数据时的发送时延。</a:t>
            </a:r>
          </a:p>
          <a:p>
            <a:pPr>
              <a:lnSpc>
                <a:spcPct val="150000"/>
              </a:lnSpc>
            </a:pPr>
            <a:r>
              <a:rPr lang="zh-CN" altLang="en-US" dirty="0"/>
              <a:t>当使用卫星通信时，往返时间 </a:t>
            </a:r>
            <a:r>
              <a:rPr lang="en-US" altLang="zh-CN" dirty="0"/>
              <a:t>RTT </a:t>
            </a:r>
            <a:r>
              <a:rPr lang="zh-CN" altLang="en-US" dirty="0"/>
              <a:t>相对较长，此时，</a:t>
            </a:r>
            <a:r>
              <a:rPr lang="en-US" altLang="zh-CN" dirty="0"/>
              <a:t>RTT </a:t>
            </a:r>
            <a:r>
              <a:rPr lang="zh-CN" altLang="en-US" dirty="0"/>
              <a:t>是很重要的一个性能指标。</a:t>
            </a:r>
          </a:p>
          <a:p>
            <a:pPr>
              <a:lnSpc>
                <a:spcPct val="150000"/>
              </a:lnSpc>
            </a:pPr>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往返时间 </a:t>
            </a:r>
            <a:r>
              <a:rPr lang="en-US" altLang="zh-CN" dirty="0"/>
              <a:t>RTT (Round-Trip Time)</a:t>
            </a:r>
            <a:endParaRPr lang="zh-CN" altLang="en-US" dirty="0"/>
          </a:p>
        </p:txBody>
      </p:sp>
      <p:grpSp>
        <p:nvGrpSpPr>
          <p:cNvPr id="15" name="组合 14"/>
          <p:cNvGrpSpPr/>
          <p:nvPr/>
        </p:nvGrpSpPr>
        <p:grpSpPr>
          <a:xfrm>
            <a:off x="1078580" y="1330142"/>
            <a:ext cx="4691658" cy="597835"/>
            <a:chOff x="1597353" y="1219186"/>
            <a:chExt cx="6255544" cy="797112"/>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6"/>
              <a:ext cx="8596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B</a:t>
              </a:r>
            </a:p>
          </p:txBody>
        </p:sp>
        <p:sp>
          <p:nvSpPr>
            <p:cNvPr id="10" name="Text Box 38"/>
            <p:cNvSpPr txBox="1">
              <a:spLocks noChangeArrowheads="1"/>
            </p:cNvSpPr>
            <p:nvPr/>
          </p:nvSpPr>
          <p:spPr bwMode="auto">
            <a:xfrm>
              <a:off x="1597353" y="1646965"/>
              <a:ext cx="872461" cy="36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A</a:t>
              </a: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0740659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861546894"/>
              </p:ext>
            </p:extLst>
          </p:nvPr>
        </p:nvGraphicFramePr>
        <p:xfrm>
          <a:off x="937194" y="1684984"/>
          <a:ext cx="5060214" cy="1965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1798083" y="4131728"/>
            <a:ext cx="3252652" cy="323165"/>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1500" b="1" dirty="0">
                <a:solidFill>
                  <a:srgbClr val="0000CC"/>
                </a:solidFill>
                <a:latin typeface="微软雅黑" panose="020B0503020204020204" pitchFamily="34" charset="-122"/>
                <a:ea typeface="微软雅黑" panose="020B0503020204020204" pitchFamily="34" charset="-122"/>
              </a:rPr>
              <a:t>问题：信道利用率越高越好吗？</a:t>
            </a: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p>
        </p:txBody>
      </p:sp>
    </p:spTree>
    <p:extLst>
      <p:ext uri="{BB962C8B-B14F-4D97-AF65-F5344CB8AC3E}">
        <p14:creationId xmlns:p14="http://schemas.microsoft.com/office/powerpoint/2010/main" val="25312172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根据排队论，当某信道的利用率增大时，时延会迅速增加。</a:t>
            </a:r>
          </a:p>
        </p:txBody>
      </p:sp>
      <p:sp>
        <p:nvSpPr>
          <p:cNvPr id="4" name="文本占位符 3"/>
          <p:cNvSpPr>
            <a:spLocks noGrp="1"/>
          </p:cNvSpPr>
          <p:nvPr>
            <p:ph type="body" sz="quarter" idx="11"/>
          </p:nvPr>
        </p:nvSpPr>
        <p:spPr/>
        <p:txBody>
          <a:bodyPr/>
          <a:lstStyle/>
          <a:p>
            <a:r>
              <a:rPr lang="zh-CN" altLang="en-US" dirty="0"/>
              <a:t>时延与网络利用率的关系</a:t>
            </a:r>
          </a:p>
        </p:txBody>
      </p:sp>
      <p:sp>
        <p:nvSpPr>
          <p:cNvPr id="5" name="矩形 5"/>
          <p:cNvSpPr>
            <a:spLocks noChangeArrowheads="1"/>
          </p:cNvSpPr>
          <p:nvPr/>
        </p:nvSpPr>
        <p:spPr bwMode="auto">
          <a:xfrm>
            <a:off x="733615" y="2807848"/>
            <a:ext cx="2316076" cy="1225400"/>
          </a:xfrm>
          <a:prstGeom prst="rect">
            <a:avLst/>
          </a:prstGeom>
          <a:noFill/>
          <a:ln>
            <a:noFill/>
          </a:ln>
        </p:spPr>
        <p:txBody>
          <a:bodyPr wrap="square">
            <a:spAutoFit/>
          </a:bodyPr>
          <a:lstStyle/>
          <a:p>
            <a:pPr>
              <a:lnSpc>
                <a:spcPts val="1800"/>
              </a:lnSpc>
            </a:pPr>
            <a:r>
              <a:rPr lang="zh-CN" altLang="en-US" sz="1200" b="1" dirty="0">
                <a:latin typeface="微软雅黑" pitchFamily="34" charset="-122"/>
                <a:ea typeface="微软雅黑" pitchFamily="34" charset="-122"/>
              </a:rPr>
              <a:t>其中：</a:t>
            </a:r>
            <a:endParaRPr lang="en-US" altLang="zh-CN" sz="1200" b="1" dirty="0">
              <a:latin typeface="微软雅黑" pitchFamily="34" charset="-122"/>
              <a:ea typeface="微软雅黑" pitchFamily="34" charset="-122"/>
            </a:endParaRPr>
          </a:p>
          <a:p>
            <a:pPr>
              <a:lnSpc>
                <a:spcPts val="1800"/>
              </a:lnSpc>
            </a:pPr>
            <a:r>
              <a:rPr lang="en-US" altLang="zh-CN" sz="1200" b="1" dirty="0">
                <a:latin typeface="微软雅黑" pitchFamily="34" charset="-122"/>
                <a:ea typeface="微软雅黑" pitchFamily="34" charset="-122"/>
              </a:rPr>
              <a:t>D</a:t>
            </a:r>
            <a:r>
              <a:rPr lang="en-US" altLang="zh-CN" sz="1200" b="1" baseline="-25000" dirty="0">
                <a:latin typeface="微软雅黑" pitchFamily="34" charset="-122"/>
                <a:ea typeface="微软雅黑" pitchFamily="34" charset="-122"/>
              </a:rPr>
              <a:t>0</a:t>
            </a:r>
            <a:r>
              <a:rPr lang="zh-CN" altLang="en-US" sz="1200" b="1" dirty="0">
                <a:latin typeface="微软雅黑" pitchFamily="34" charset="-122"/>
                <a:ea typeface="微软雅黑" pitchFamily="34" charset="-122"/>
              </a:rPr>
              <a:t>：网络空闲时的时延。</a:t>
            </a:r>
            <a:endParaRPr lang="en-US" altLang="zh-CN" sz="1200" b="1" dirty="0">
              <a:latin typeface="微软雅黑" pitchFamily="34" charset="-122"/>
              <a:ea typeface="微软雅黑" pitchFamily="34" charset="-122"/>
            </a:endParaRPr>
          </a:p>
          <a:p>
            <a:pPr>
              <a:lnSpc>
                <a:spcPts val="1800"/>
              </a:lnSpc>
            </a:pPr>
            <a:r>
              <a:rPr lang="en-US" altLang="zh-CN" sz="1200" b="1" dirty="0">
                <a:latin typeface="微软雅黑" pitchFamily="34" charset="-122"/>
                <a:ea typeface="微软雅黑" pitchFamily="34" charset="-122"/>
              </a:rPr>
              <a:t>D</a:t>
            </a:r>
            <a:r>
              <a:rPr lang="zh-CN" altLang="en-US" sz="1200" b="1" dirty="0">
                <a:latin typeface="微软雅黑" pitchFamily="34" charset="-122"/>
                <a:ea typeface="微软雅黑" pitchFamily="34" charset="-122"/>
              </a:rPr>
              <a:t>：网络在当前的时延。</a:t>
            </a:r>
            <a:endParaRPr lang="en-US" altLang="zh-CN" sz="1200" b="1" dirty="0">
              <a:latin typeface="微软雅黑" pitchFamily="34" charset="-122"/>
              <a:ea typeface="微软雅黑" pitchFamily="34" charset="-122"/>
            </a:endParaRPr>
          </a:p>
          <a:p>
            <a:pPr marL="267891" indent="-267891">
              <a:lnSpc>
                <a:spcPts val="1800"/>
              </a:lnSpc>
            </a:pPr>
            <a:r>
              <a:rPr lang="en-US" altLang="zh-CN" sz="1200" b="1" dirty="0">
                <a:latin typeface="微软雅黑" pitchFamily="34" charset="-122"/>
                <a:ea typeface="微软雅黑" pitchFamily="34" charset="-122"/>
              </a:rPr>
              <a:t>U</a:t>
            </a:r>
            <a:r>
              <a:rPr lang="zh-CN" altLang="en-US" sz="1200" b="1" dirty="0">
                <a:latin typeface="微软雅黑" pitchFamily="34" charset="-122"/>
                <a:ea typeface="微软雅黑" pitchFamily="34" charset="-122"/>
              </a:rPr>
              <a:t>：网络当前的利用率，数值在 </a:t>
            </a:r>
            <a:r>
              <a:rPr lang="en-US" altLang="zh-CN" sz="1200" b="1" dirty="0">
                <a:latin typeface="微软雅黑" pitchFamily="34" charset="-122"/>
                <a:ea typeface="微软雅黑" pitchFamily="34" charset="-122"/>
              </a:rPr>
              <a:t>0 </a:t>
            </a:r>
            <a:r>
              <a:rPr lang="zh-CN" altLang="en-US" sz="1200" b="1" dirty="0">
                <a:latin typeface="微软雅黑" pitchFamily="34" charset="-122"/>
                <a:ea typeface="微软雅黑" pitchFamily="34" charset="-122"/>
              </a:rPr>
              <a:t>到 </a:t>
            </a:r>
            <a:r>
              <a:rPr lang="en-US" altLang="zh-CN" sz="1200" b="1" dirty="0">
                <a:latin typeface="微软雅黑" pitchFamily="34" charset="-122"/>
                <a:ea typeface="微软雅黑" pitchFamily="34" charset="-122"/>
              </a:rPr>
              <a:t>1 </a:t>
            </a:r>
            <a:r>
              <a:rPr lang="zh-CN" altLang="en-US" sz="1200" b="1" dirty="0">
                <a:latin typeface="微软雅黑" pitchFamily="34" charset="-122"/>
                <a:ea typeface="微软雅黑" pitchFamily="34" charset="-122"/>
              </a:rPr>
              <a:t>之间。</a:t>
            </a:r>
            <a:endParaRPr lang="en-US" altLang="zh-CN" sz="1200" b="1" dirty="0">
              <a:latin typeface="微软雅黑" pitchFamily="34" charset="-122"/>
              <a:ea typeface="微软雅黑" pitchFamily="34" charset="-122"/>
            </a:endParaRPr>
          </a:p>
        </p:txBody>
      </p:sp>
      <p:grpSp>
        <p:nvGrpSpPr>
          <p:cNvPr id="20" name="组合 19"/>
          <p:cNvGrpSpPr/>
          <p:nvPr/>
        </p:nvGrpSpPr>
        <p:grpSpPr>
          <a:xfrm>
            <a:off x="966742" y="1801150"/>
            <a:ext cx="1700390" cy="67086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1500"/>
            </a:p>
          </p:txBody>
        </p:sp>
        <p:grpSp>
          <p:nvGrpSpPr>
            <p:cNvPr id="18" name="组合 17"/>
            <p:cNvGrpSpPr/>
            <p:nvPr/>
          </p:nvGrpSpPr>
          <p:grpSpPr>
            <a:xfrm>
              <a:off x="2830280" y="1827192"/>
              <a:ext cx="1419505" cy="800218"/>
              <a:chOff x="801181" y="1895238"/>
              <a:chExt cx="1419505" cy="800218"/>
            </a:xfrm>
            <a:grpFill/>
          </p:grpSpPr>
          <p:sp>
            <p:nvSpPr>
              <p:cNvPr id="8" name="文本框 7"/>
              <p:cNvSpPr txBox="1"/>
              <p:nvPr/>
            </p:nvSpPr>
            <p:spPr>
              <a:xfrm>
                <a:off x="801181" y="2079905"/>
                <a:ext cx="797654" cy="430886"/>
              </a:xfrm>
              <a:prstGeom prst="rect">
                <a:avLst/>
              </a:prstGeom>
              <a:grpFill/>
            </p:spPr>
            <p:txBody>
              <a:bodyPr wrap="none" rtlCol="0">
                <a:spAutoFit/>
              </a:bodyPr>
              <a:lstStyle/>
              <a:p>
                <a:r>
                  <a:rPr lang="en-US" altLang="zh-CN" sz="1500" b="1" dirty="0">
                    <a:latin typeface="微软雅黑" panose="020B0503020204020204" pitchFamily="34" charset="-122"/>
                    <a:ea typeface="微软雅黑" panose="020B0503020204020204" pitchFamily="34" charset="-122"/>
                  </a:rPr>
                  <a:t>D = </a:t>
                </a:r>
                <a:endParaRPr lang="zh-CN" altLang="en-US" sz="15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30886"/>
              </a:xfrm>
              <a:prstGeom prst="rect">
                <a:avLst/>
              </a:prstGeom>
              <a:grpFill/>
            </p:spPr>
            <p:txBody>
              <a:bodyPr wrap="square" rtlCol="0">
                <a:spAutoFit/>
              </a:bodyPr>
              <a:lstStyle/>
              <a:p>
                <a:r>
                  <a:rPr lang="en-US" altLang="zh-CN" sz="1500" b="1" dirty="0">
                    <a:latin typeface="微软雅黑" panose="020B0503020204020204" pitchFamily="34" charset="-122"/>
                    <a:ea typeface="微软雅黑" panose="020B0503020204020204" pitchFamily="34" charset="-122"/>
                  </a:rPr>
                  <a:t>D</a:t>
                </a:r>
                <a:r>
                  <a:rPr lang="en-US" altLang="zh-CN" sz="1500" b="1" baseline="-25000" dirty="0">
                    <a:latin typeface="微软雅黑" panose="020B0503020204020204" pitchFamily="34" charset="-122"/>
                    <a:ea typeface="微软雅黑" panose="020B0503020204020204" pitchFamily="34" charset="-122"/>
                  </a:rPr>
                  <a:t>0</a:t>
                </a:r>
                <a:r>
                  <a:rPr lang="en-US" altLang="zh-CN" sz="1500" b="1" dirty="0">
                    <a:latin typeface="微软雅黑" panose="020B0503020204020204" pitchFamily="34" charset="-122"/>
                    <a:ea typeface="微软雅黑" panose="020B0503020204020204" pitchFamily="34" charset="-122"/>
                  </a:rPr>
                  <a:t> </a:t>
                </a:r>
                <a:endParaRPr lang="zh-CN" altLang="en-US" sz="15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1"/>
                <a:ext cx="797653" cy="430885"/>
              </a:xfrm>
              <a:prstGeom prst="rect">
                <a:avLst/>
              </a:prstGeom>
              <a:grpFill/>
            </p:spPr>
            <p:txBody>
              <a:bodyPr wrap="square" rtlCol="0">
                <a:spAutoFit/>
              </a:bodyPr>
              <a:lstStyle/>
              <a:p>
                <a:r>
                  <a:rPr lang="en-US" altLang="zh-CN" sz="1500" b="1" dirty="0">
                    <a:latin typeface="微软雅黑" panose="020B0503020204020204" pitchFamily="34" charset="-122"/>
                    <a:ea typeface="微软雅黑" panose="020B0503020204020204" pitchFamily="34" charset="-122"/>
                  </a:rPr>
                  <a:t>1 - U</a:t>
                </a:r>
                <a:endParaRPr lang="zh-CN" altLang="en-US" sz="15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3257685" y="1476820"/>
            <a:ext cx="2989555" cy="1722818"/>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a:grpSpLocks/>
            </p:cNvGrpSpPr>
            <p:nvPr/>
          </p:nvGrpSpPr>
          <p:grpSpPr bwMode="auto">
            <a:xfrm>
              <a:off x="4695973" y="1783699"/>
              <a:ext cx="3455881" cy="1922688"/>
              <a:chOff x="2135973" y="2446456"/>
              <a:chExt cx="4970603" cy="2710871"/>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788" b="1">
                  <a:solidFill>
                    <a:srgbClr val="1956B9"/>
                  </a:solidFill>
                  <a:latin typeface="微软雅黑" pitchFamily="34" charset="-122"/>
                  <a:ea typeface="微软雅黑" pitchFamily="34" charset="-122"/>
                </a:endParaRPr>
              </a:p>
            </p:txBody>
          </p:sp>
          <p:sp>
            <p:nvSpPr>
              <p:cNvPr id="24" name="Text Box 5"/>
              <p:cNvSpPr txBox="1">
                <a:spLocks noChangeArrowheads="1"/>
              </p:cNvSpPr>
              <p:nvPr/>
            </p:nvSpPr>
            <p:spPr bwMode="auto">
              <a:xfrm>
                <a:off x="2135973" y="2446456"/>
                <a:ext cx="968497" cy="39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900" b="1" dirty="0">
                    <a:solidFill>
                      <a:srgbClr val="000066"/>
                    </a:solidFill>
                    <a:latin typeface="微软雅黑" pitchFamily="34" charset="-122"/>
                    <a:ea typeface="微软雅黑" pitchFamily="34" charset="-122"/>
                  </a:rPr>
                  <a:t>时延 </a:t>
                </a:r>
                <a:r>
                  <a:rPr lang="en-US" altLang="zh-CN" sz="900" b="1" i="1" dirty="0">
                    <a:solidFill>
                      <a:srgbClr val="000066"/>
                    </a:solidFill>
                    <a:latin typeface="微软雅黑" pitchFamily="34" charset="-122"/>
                    <a:ea typeface="微软雅黑" pitchFamily="34" charset="-122"/>
                  </a:rPr>
                  <a:t>D</a:t>
                </a: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50"/>
              </a:p>
            </p:txBody>
          </p:sp>
          <p:sp>
            <p:nvSpPr>
              <p:cNvPr id="28"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50"/>
              </a:p>
            </p:txBody>
          </p:sp>
          <p:sp>
            <p:nvSpPr>
              <p:cNvPr id="29" name="Text Box 10"/>
              <p:cNvSpPr txBox="1">
                <a:spLocks noChangeArrowheads="1"/>
              </p:cNvSpPr>
              <p:nvPr/>
            </p:nvSpPr>
            <p:spPr bwMode="auto">
              <a:xfrm>
                <a:off x="5934156" y="4763240"/>
                <a:ext cx="1172420" cy="39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900" b="1">
                    <a:solidFill>
                      <a:srgbClr val="000066"/>
                    </a:solidFill>
                    <a:latin typeface="微软雅黑" pitchFamily="34" charset="-122"/>
                    <a:ea typeface="微软雅黑" pitchFamily="34" charset="-122"/>
                  </a:rPr>
                  <a:t>利用率 </a:t>
                </a:r>
                <a:r>
                  <a:rPr lang="en-US" altLang="zh-CN" sz="900" b="1" i="1">
                    <a:solidFill>
                      <a:srgbClr val="000066"/>
                    </a:solidFill>
                    <a:latin typeface="微软雅黑" pitchFamily="34" charset="-122"/>
                    <a:ea typeface="微软雅黑" pitchFamily="34" charset="-122"/>
                  </a:rPr>
                  <a:t>U</a:t>
                </a:r>
              </a:p>
            </p:txBody>
          </p:sp>
          <p:sp>
            <p:nvSpPr>
              <p:cNvPr id="30" name="Text Box 11"/>
              <p:cNvSpPr txBox="1">
                <a:spLocks noChangeArrowheads="1"/>
              </p:cNvSpPr>
              <p:nvPr/>
            </p:nvSpPr>
            <p:spPr bwMode="auto">
              <a:xfrm>
                <a:off x="5400721" y="4719961"/>
                <a:ext cx="457249" cy="39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900" b="1">
                    <a:solidFill>
                      <a:srgbClr val="000066"/>
                    </a:solidFill>
                    <a:latin typeface="微软雅黑" pitchFamily="34" charset="-122"/>
                    <a:ea typeface="微软雅黑" pitchFamily="34" charset="-122"/>
                  </a:rPr>
                  <a:t>1</a:t>
                </a:r>
                <a:endParaRPr lang="en-US" altLang="zh-CN" sz="900" b="1" i="1">
                  <a:solidFill>
                    <a:srgbClr val="000066"/>
                  </a:solidFill>
                  <a:latin typeface="微软雅黑" pitchFamily="34" charset="-122"/>
                  <a:ea typeface="微软雅黑" pitchFamily="34" charset="-122"/>
                </a:endParaRPr>
              </a:p>
            </p:txBody>
          </p:sp>
          <p:sp>
            <p:nvSpPr>
              <p:cNvPr id="31" name="Text Box 12"/>
              <p:cNvSpPr txBox="1">
                <a:spLocks noChangeArrowheads="1"/>
              </p:cNvSpPr>
              <p:nvPr/>
            </p:nvSpPr>
            <p:spPr bwMode="auto">
              <a:xfrm>
                <a:off x="2828045" y="4685155"/>
                <a:ext cx="457249" cy="39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900" b="1">
                    <a:solidFill>
                      <a:srgbClr val="000066"/>
                    </a:solidFill>
                    <a:latin typeface="微软雅黑" pitchFamily="34" charset="-122"/>
                    <a:ea typeface="微软雅黑" pitchFamily="34" charset="-122"/>
                  </a:rPr>
                  <a:t>0</a:t>
                </a:r>
                <a:endParaRPr lang="en-US" altLang="zh-CN" sz="900" b="1" i="1">
                  <a:solidFill>
                    <a:srgbClr val="000066"/>
                  </a:solidFill>
                  <a:latin typeface="微软雅黑" pitchFamily="34" charset="-122"/>
                  <a:ea typeface="微软雅黑" pitchFamily="34" charset="-122"/>
                </a:endParaRPr>
              </a:p>
            </p:txBody>
          </p:sp>
          <p:sp>
            <p:nvSpPr>
              <p:cNvPr id="32" name="Text Box 13"/>
              <p:cNvSpPr txBox="1">
                <a:spLocks noChangeArrowheads="1"/>
              </p:cNvSpPr>
              <p:nvPr/>
            </p:nvSpPr>
            <p:spPr bwMode="auto">
              <a:xfrm>
                <a:off x="2585254" y="4385342"/>
                <a:ext cx="580754" cy="39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900" b="1" i="1">
                    <a:solidFill>
                      <a:srgbClr val="000066"/>
                    </a:solidFill>
                    <a:latin typeface="微软雅黑" pitchFamily="34" charset="-122"/>
                    <a:ea typeface="微软雅黑" pitchFamily="34" charset="-122"/>
                  </a:rPr>
                  <a:t>D</a:t>
                </a:r>
                <a:r>
                  <a:rPr lang="en-US" altLang="zh-CN" sz="900" b="1" baseline="-25000">
                    <a:solidFill>
                      <a:srgbClr val="000066"/>
                    </a:solidFill>
                    <a:latin typeface="微软雅黑" pitchFamily="34" charset="-122"/>
                    <a:ea typeface="微软雅黑" pitchFamily="34" charset="-122"/>
                  </a:rPr>
                  <a:t>0</a:t>
                </a:r>
                <a:endParaRPr lang="en-US" altLang="zh-CN" sz="900" b="1" i="1" baseline="-25000">
                  <a:solidFill>
                    <a:srgbClr val="000066"/>
                  </a:solidFill>
                  <a:latin typeface="微软雅黑" pitchFamily="34" charset="-122"/>
                  <a:ea typeface="微软雅黑" pitchFamily="34" charset="-122"/>
                </a:endParaRPr>
              </a:p>
            </p:txBody>
          </p:sp>
          <p:sp>
            <p:nvSpPr>
              <p:cNvPr id="33" name="Text Box 14"/>
              <p:cNvSpPr txBox="1">
                <a:spLocks noChangeArrowheads="1"/>
              </p:cNvSpPr>
              <p:nvPr/>
            </p:nvSpPr>
            <p:spPr bwMode="auto">
              <a:xfrm>
                <a:off x="4656119" y="2647003"/>
                <a:ext cx="704682" cy="157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900" b="1" dirty="0">
                    <a:solidFill>
                      <a:schemeClr val="bg1"/>
                    </a:solidFill>
                    <a:latin typeface="微软雅黑" pitchFamily="34" charset="-122"/>
                    <a:ea typeface="微软雅黑" pitchFamily="34" charset="-122"/>
                  </a:rPr>
                  <a:t>时延急剧增大</a:t>
                </a:r>
                <a:endParaRPr lang="zh-CN" altLang="en-US" sz="900" b="1" i="1" dirty="0">
                  <a:solidFill>
                    <a:schemeClr val="bg1"/>
                  </a:solidFill>
                  <a:latin typeface="微软雅黑" pitchFamily="34" charset="-122"/>
                  <a:ea typeface="微软雅黑" pitchFamily="34" charset="-122"/>
                </a:endParaRPr>
              </a:p>
            </p:txBody>
          </p:sp>
        </p:grpSp>
      </p:grpSp>
      <p:sp>
        <p:nvSpPr>
          <p:cNvPr id="34" name="矩形 16"/>
          <p:cNvSpPr>
            <a:spLocks noChangeArrowheads="1"/>
          </p:cNvSpPr>
          <p:nvPr/>
        </p:nvSpPr>
        <p:spPr bwMode="auto">
          <a:xfrm>
            <a:off x="3317788" y="3374742"/>
            <a:ext cx="2847704" cy="53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1800"/>
              </a:lnSpc>
            </a:pPr>
            <a:r>
              <a:rPr lang="zh-CN" altLang="en-US" sz="1200" b="1" dirty="0">
                <a:latin typeface="微软雅黑" pitchFamily="34" charset="-122"/>
                <a:ea typeface="微软雅黑" pitchFamily="34" charset="-122"/>
              </a:rPr>
              <a:t>当信道的利用率增大时，</a:t>
            </a:r>
            <a:endParaRPr lang="en-US" altLang="zh-CN" sz="1200" b="1" dirty="0">
              <a:latin typeface="微软雅黑" pitchFamily="34" charset="-122"/>
              <a:ea typeface="微软雅黑" pitchFamily="34" charset="-122"/>
            </a:endParaRPr>
          </a:p>
          <a:p>
            <a:pPr algn="ctr">
              <a:lnSpc>
                <a:spcPts val="1800"/>
              </a:lnSpc>
            </a:pPr>
            <a:r>
              <a:rPr lang="zh-CN" altLang="en-US" sz="1200" b="1" dirty="0">
                <a:latin typeface="微软雅黑" pitchFamily="34" charset="-122"/>
                <a:ea typeface="微软雅黑" pitchFamily="34" charset="-122"/>
              </a:rPr>
              <a:t>该信道引起的时延迅速增加。</a:t>
            </a:r>
          </a:p>
        </p:txBody>
      </p:sp>
    </p:spTree>
    <p:extLst>
      <p:ext uri="{BB962C8B-B14F-4D97-AF65-F5344CB8AC3E}">
        <p14:creationId xmlns:p14="http://schemas.microsoft.com/office/powerpoint/2010/main" val="15950974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2296390835"/>
              </p:ext>
            </p:extLst>
          </p:nvPr>
        </p:nvGraphicFramePr>
        <p:xfrm>
          <a:off x="106134" y="1531212"/>
          <a:ext cx="5094516" cy="23382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占位符 3"/>
          <p:cNvSpPr>
            <a:spLocks noGrp="1"/>
          </p:cNvSpPr>
          <p:nvPr>
            <p:ph type="body" sz="quarter" idx="10"/>
          </p:nvPr>
        </p:nvSpPr>
        <p:spPr/>
        <p:txBody>
          <a:bodyPr/>
          <a:lstStyle/>
          <a:p>
            <a:r>
              <a:rPr lang="en-US" altLang="zh-CN" dirty="0"/>
              <a:t>1.5.2  </a:t>
            </a:r>
            <a:r>
              <a:rPr lang="zh-CN" altLang="en-US" dirty="0"/>
              <a:t>计算机网络的非性能特征</a:t>
            </a:r>
          </a:p>
        </p:txBody>
      </p:sp>
      <p:sp>
        <p:nvSpPr>
          <p:cNvPr id="6" name="矩形 5"/>
          <p:cNvSpPr/>
          <p:nvPr/>
        </p:nvSpPr>
        <p:spPr>
          <a:xfrm>
            <a:off x="3959635" y="2100848"/>
            <a:ext cx="1721095" cy="784830"/>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1800"/>
              </a:lnSpc>
            </a:pPr>
            <a:r>
              <a:rPr lang="zh-CN" altLang="en-US" b="1" dirty="0">
                <a:solidFill>
                  <a:schemeClr val="tx1"/>
                </a:solidFill>
                <a:latin typeface="微软雅黑" panose="020B0503020204020204" pitchFamily="34" charset="-122"/>
                <a:ea typeface="微软雅黑" panose="020B0503020204020204" pitchFamily="34" charset="-122"/>
              </a:rPr>
              <a:t>这些非性能特征与性能指标有很大的关系。</a:t>
            </a:r>
          </a:p>
        </p:txBody>
      </p:sp>
    </p:spTree>
    <p:extLst>
      <p:ext uri="{BB962C8B-B14F-4D97-AF65-F5344CB8AC3E}">
        <p14:creationId xmlns:p14="http://schemas.microsoft.com/office/powerpoint/2010/main" val="25184075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1971675" y="2837260"/>
            <a:ext cx="4331494" cy="24765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1971675" y="3300413"/>
            <a:ext cx="4331494" cy="24765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1971675" y="1473994"/>
            <a:ext cx="4331494" cy="24765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1971675" y="1928813"/>
            <a:ext cx="4331494" cy="24765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1971675" y="2391966"/>
            <a:ext cx="4331494" cy="24765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2727722" y="1420417"/>
            <a:ext cx="0" cy="2174081"/>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025253" y="1447800"/>
            <a:ext cx="4441249"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1.6.1                     </a:t>
            </a:r>
            <a:r>
              <a:rPr lang="zh-CN" altLang="zh-CN" sz="15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1500" b="1" dirty="0">
              <a:solidFill>
                <a:schemeClr val="bg1"/>
              </a:solidFill>
              <a:latin typeface="微软雅黑" panose="020B0503020204020204" pitchFamily="34" charset="-122"/>
              <a:ea typeface="微软雅黑" panose="020B0503020204020204" pitchFamily="34" charset="-122"/>
            </a:endParaRPr>
          </a:p>
          <a:p>
            <a:endParaRPr lang="zh-CN" altLang="zh-CN" sz="1500" b="1" dirty="0">
              <a:solidFill>
                <a:schemeClr val="bg1"/>
              </a:solidFill>
              <a:latin typeface="微软雅黑" panose="020B0503020204020204" pitchFamily="34" charset="-122"/>
              <a:ea typeface="微软雅黑" panose="020B0503020204020204" pitchFamily="34" charset="-122"/>
            </a:endParaRPr>
          </a:p>
          <a:p>
            <a:r>
              <a:rPr lang="en-US" altLang="zh-CN" sz="1500" b="1" dirty="0">
                <a:solidFill>
                  <a:schemeClr val="bg1"/>
                </a:solidFill>
                <a:latin typeface="微软雅黑" panose="020B0503020204020204" pitchFamily="34" charset="-122"/>
                <a:ea typeface="微软雅黑" panose="020B0503020204020204" pitchFamily="34" charset="-122"/>
              </a:rPr>
              <a:t>1.6.2                                     </a:t>
            </a:r>
            <a:r>
              <a:rPr lang="zh-CN" altLang="zh-CN" sz="1500" b="1" dirty="0">
                <a:solidFill>
                  <a:schemeClr val="bg1"/>
                </a:solidFill>
                <a:latin typeface="微软雅黑" panose="020B0503020204020204" pitchFamily="34" charset="-122"/>
                <a:ea typeface="微软雅黑" panose="020B0503020204020204" pitchFamily="34" charset="-122"/>
              </a:rPr>
              <a:t>协议与划分层次</a:t>
            </a:r>
            <a:endParaRPr lang="en-US" altLang="zh-CN" sz="1500" b="1" dirty="0">
              <a:solidFill>
                <a:schemeClr val="bg1"/>
              </a:solidFill>
              <a:latin typeface="微软雅黑" panose="020B0503020204020204" pitchFamily="34" charset="-122"/>
              <a:ea typeface="微软雅黑" panose="020B0503020204020204" pitchFamily="34" charset="-122"/>
            </a:endParaRPr>
          </a:p>
          <a:p>
            <a:endParaRPr lang="en-US" altLang="zh-CN" sz="1500" b="1" dirty="0">
              <a:solidFill>
                <a:schemeClr val="bg1"/>
              </a:solidFill>
              <a:latin typeface="微软雅黑" panose="020B0503020204020204" pitchFamily="34" charset="-122"/>
              <a:ea typeface="微软雅黑" panose="020B0503020204020204" pitchFamily="34" charset="-122"/>
            </a:endParaRPr>
          </a:p>
          <a:p>
            <a:r>
              <a:rPr lang="en-US" altLang="zh-CN" sz="1500" b="1" dirty="0">
                <a:solidFill>
                  <a:schemeClr val="bg1"/>
                </a:solidFill>
                <a:latin typeface="微软雅黑" panose="020B0503020204020204" pitchFamily="34" charset="-122"/>
                <a:ea typeface="微软雅黑" panose="020B0503020204020204" pitchFamily="34" charset="-122"/>
              </a:rPr>
              <a:t>1.6.3                        </a:t>
            </a:r>
            <a:r>
              <a:rPr lang="zh-CN" altLang="zh-CN" sz="15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1500" b="1" dirty="0">
              <a:solidFill>
                <a:schemeClr val="bg1"/>
              </a:solidFill>
              <a:latin typeface="微软雅黑" panose="020B0503020204020204" pitchFamily="34" charset="-122"/>
              <a:ea typeface="微软雅黑" panose="020B0503020204020204" pitchFamily="34" charset="-122"/>
            </a:endParaRPr>
          </a:p>
          <a:p>
            <a:endParaRPr lang="en-US" altLang="zh-CN" sz="1500" b="1" dirty="0">
              <a:solidFill>
                <a:schemeClr val="bg1"/>
              </a:solidFill>
              <a:latin typeface="微软雅黑" panose="020B0503020204020204" pitchFamily="34" charset="-122"/>
              <a:ea typeface="微软雅黑" panose="020B0503020204020204" pitchFamily="34" charset="-122"/>
            </a:endParaRPr>
          </a:p>
          <a:p>
            <a:r>
              <a:rPr lang="en-US" altLang="zh-CN" sz="1500" b="1" dirty="0">
                <a:solidFill>
                  <a:schemeClr val="bg1"/>
                </a:solidFill>
                <a:latin typeface="微软雅黑" panose="020B0503020204020204" pitchFamily="34" charset="-122"/>
                <a:ea typeface="微软雅黑" panose="020B0503020204020204" pitchFamily="34" charset="-122"/>
              </a:rPr>
              <a:t>1.6.4              </a:t>
            </a:r>
            <a:r>
              <a:rPr lang="zh-CN" altLang="zh-CN" sz="15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1500" b="1" dirty="0">
              <a:solidFill>
                <a:schemeClr val="bg1"/>
              </a:solidFill>
              <a:latin typeface="微软雅黑" panose="020B0503020204020204" pitchFamily="34" charset="-122"/>
              <a:ea typeface="微软雅黑" panose="020B0503020204020204" pitchFamily="34" charset="-122"/>
            </a:endParaRPr>
          </a:p>
          <a:p>
            <a:endParaRPr lang="en-US" altLang="zh-CN" sz="1500" b="1" dirty="0">
              <a:solidFill>
                <a:schemeClr val="bg1"/>
              </a:solidFill>
              <a:latin typeface="微软雅黑" panose="020B0503020204020204" pitchFamily="34" charset="-122"/>
              <a:ea typeface="微软雅黑" panose="020B0503020204020204" pitchFamily="34" charset="-122"/>
            </a:endParaRPr>
          </a:p>
          <a:p>
            <a:r>
              <a:rPr lang="en-US" altLang="zh-CN" sz="1500" b="1" dirty="0">
                <a:solidFill>
                  <a:schemeClr val="bg1"/>
                </a:solidFill>
                <a:latin typeface="微软雅黑" panose="020B0503020204020204" pitchFamily="34" charset="-122"/>
                <a:ea typeface="微软雅黑" panose="020B0503020204020204" pitchFamily="34" charset="-122"/>
              </a:rPr>
              <a:t>1.6.5                                TCP/IP </a:t>
            </a:r>
            <a:r>
              <a:rPr lang="zh-CN" altLang="zh-CN" sz="1500" b="1" dirty="0">
                <a:solidFill>
                  <a:schemeClr val="bg1"/>
                </a:solidFill>
                <a:latin typeface="微软雅黑" panose="020B0503020204020204" pitchFamily="34" charset="-122"/>
                <a:ea typeface="微软雅黑" panose="020B0503020204020204" pitchFamily="34" charset="-122"/>
              </a:rPr>
              <a:t>的体系结构</a:t>
            </a:r>
          </a:p>
        </p:txBody>
      </p:sp>
      <p:sp>
        <p:nvSpPr>
          <p:cNvPr id="7" name="Rectangle 27"/>
          <p:cNvSpPr>
            <a:spLocks noChangeArrowheads="1"/>
          </p:cNvSpPr>
          <p:nvPr/>
        </p:nvSpPr>
        <p:spPr bwMode="auto">
          <a:xfrm>
            <a:off x="479798" y="1474108"/>
            <a:ext cx="1227405" cy="116672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486967" y="1545431"/>
            <a:ext cx="1220390"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1500" b="1" dirty="0">
                <a:solidFill>
                  <a:srgbClr val="FFFF00"/>
                </a:solidFill>
                <a:latin typeface="微软雅黑" panose="020B0503020204020204" pitchFamily="34" charset="-122"/>
                <a:ea typeface="微软雅黑" panose="020B0503020204020204" pitchFamily="34" charset="-122"/>
              </a:rPr>
              <a:t>1.</a:t>
            </a:r>
            <a:r>
              <a:rPr lang="en-US" altLang="zh-CN" sz="1500" b="1" dirty="0">
                <a:solidFill>
                  <a:srgbClr val="FFFF00"/>
                </a:solidFill>
                <a:latin typeface="微软雅黑" panose="020B0503020204020204" pitchFamily="34" charset="-122"/>
                <a:ea typeface="微软雅黑" panose="020B0503020204020204" pitchFamily="34" charset="-122"/>
              </a:rPr>
              <a:t>6</a:t>
            </a:r>
          </a:p>
          <a:p>
            <a:pPr eaLnBrk="0" hangingPunct="0"/>
            <a:r>
              <a:rPr lang="zh-CN" altLang="zh-CN" sz="1500" b="1" dirty="0">
                <a:solidFill>
                  <a:schemeClr val="bg1"/>
                </a:solidFill>
                <a:latin typeface="微软雅黑" panose="020B0503020204020204" pitchFamily="34" charset="-122"/>
                <a:ea typeface="微软雅黑" panose="020B0503020204020204" pitchFamily="34" charset="-122"/>
              </a:rPr>
              <a:t>计算机网络体系结构</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zh-CN" dirty="0"/>
              <a:t>计算机网络体系结构的形成</a:t>
            </a:r>
            <a:endParaRPr lang="zh-CN" altLang="en-US" dirty="0"/>
          </a:p>
        </p:txBody>
      </p:sp>
      <p:sp>
        <p:nvSpPr>
          <p:cNvPr id="6" name="Line 1453"/>
          <p:cNvSpPr>
            <a:spLocks noChangeShapeType="1"/>
          </p:cNvSpPr>
          <p:nvPr/>
        </p:nvSpPr>
        <p:spPr bwMode="auto">
          <a:xfrm flipH="1">
            <a:off x="802138" y="2878475"/>
            <a:ext cx="1035954" cy="0"/>
          </a:xfrm>
          <a:prstGeom prst="line">
            <a:avLst/>
          </a:prstGeom>
          <a:noFill/>
          <a:ln w="3810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57" y="2656341"/>
            <a:ext cx="495779" cy="49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5443458" y="2878475"/>
            <a:ext cx="680576" cy="0"/>
          </a:xfrm>
          <a:prstGeom prst="line">
            <a:avLst/>
          </a:prstGeom>
          <a:noFill/>
          <a:ln w="3810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440" y="2656341"/>
            <a:ext cx="495779" cy="49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393955" y="1809655"/>
            <a:ext cx="4473006" cy="2344784"/>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151" name="Oval 1514"/>
              <p:cNvSpPr>
                <a:spLocks noChangeArrowheads="1"/>
              </p:cNvSpPr>
              <p:nvPr/>
            </p:nvSpPr>
            <p:spPr bwMode="auto">
              <a:xfrm rot="21341795">
                <a:off x="2160580" y="1601147"/>
                <a:ext cx="5289099" cy="1982521"/>
              </a:xfrm>
              <a:prstGeom prst="ellipse">
                <a:avLst/>
              </a:prstGeom>
              <a:solidFill>
                <a:schemeClr val="accent1">
                  <a:lumMod val="40000"/>
                  <a:lumOff val="60000"/>
                </a:schemeClr>
              </a:solidFill>
              <a:ln w="19050">
                <a:noFill/>
                <a:prstDash val="solid"/>
                <a:round/>
                <a:headEnd/>
                <a:tailEnd/>
              </a:ln>
              <a:effec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sp>
          <p:nvSpPr>
            <p:cNvPr id="163" name="文本框 162"/>
            <p:cNvSpPr txBox="1"/>
            <p:nvPr/>
          </p:nvSpPr>
          <p:spPr>
            <a:xfrm>
              <a:off x="2566180" y="1538206"/>
              <a:ext cx="5241353" cy="2673696"/>
            </a:xfrm>
            <a:prstGeom prst="rect">
              <a:avLst/>
            </a:prstGeom>
            <a:noFill/>
            <a:ln>
              <a:noFill/>
            </a:ln>
          </p:spPr>
          <p:txBody>
            <a:bodyPr wrap="square" rtlCol="0">
              <a:spAutoFit/>
            </a:bodyPr>
            <a:lstStyle/>
            <a:p>
              <a:pPr>
                <a:lnSpc>
                  <a:spcPts val="1950"/>
                </a:lnSpc>
              </a:pPr>
              <a:r>
                <a:rPr lang="en-US" altLang="zh-CN" sz="1200" b="1" dirty="0">
                  <a:solidFill>
                    <a:srgbClr val="000066"/>
                  </a:solidFill>
                  <a:latin typeface="微软雅黑" panose="020B0503020204020204" pitchFamily="34" charset="-122"/>
                  <a:ea typeface="微软雅黑" panose="020B0503020204020204" pitchFamily="34" charset="-122"/>
                </a:rPr>
                <a:t>(1) </a:t>
              </a:r>
              <a:r>
                <a:rPr lang="zh-CN" altLang="en-US" sz="1200" b="1" dirty="0">
                  <a:solidFill>
                    <a:srgbClr val="000066"/>
                  </a:solidFill>
                  <a:latin typeface="微软雅黑" panose="020B0503020204020204" pitchFamily="34" charset="-122"/>
                  <a:ea typeface="微软雅黑" panose="020B0503020204020204" pitchFamily="34" charset="-122"/>
                </a:rPr>
                <a:t>必须有一条传送数据的通路。</a:t>
              </a:r>
              <a:endParaRPr lang="en-US" altLang="zh-CN" sz="1200" b="1" dirty="0">
                <a:solidFill>
                  <a:srgbClr val="000066"/>
                </a:solidFill>
                <a:latin typeface="微软雅黑" panose="020B0503020204020204" pitchFamily="34" charset="-122"/>
                <a:ea typeface="微软雅黑" panose="020B0503020204020204" pitchFamily="34" charset="-122"/>
              </a:endParaRPr>
            </a:p>
            <a:p>
              <a:pPr>
                <a:lnSpc>
                  <a:spcPts val="1950"/>
                </a:lnSpc>
              </a:pPr>
              <a:r>
                <a:rPr lang="en-US" altLang="zh-CN" sz="1200" b="1" dirty="0">
                  <a:solidFill>
                    <a:srgbClr val="000066"/>
                  </a:solidFill>
                  <a:latin typeface="微软雅黑" panose="020B0503020204020204" pitchFamily="34" charset="-122"/>
                  <a:ea typeface="微软雅黑" panose="020B0503020204020204" pitchFamily="34" charset="-122"/>
                </a:rPr>
                <a:t>(2) </a:t>
              </a:r>
              <a:r>
                <a:rPr lang="zh-CN" altLang="en-US" sz="1200" b="1" dirty="0">
                  <a:solidFill>
                    <a:srgbClr val="000066"/>
                  </a:solidFill>
                  <a:latin typeface="微软雅黑" panose="020B0503020204020204" pitchFamily="34" charset="-122"/>
                  <a:ea typeface="微软雅黑" panose="020B0503020204020204" pitchFamily="34" charset="-122"/>
                </a:rPr>
                <a:t>发起方必须激活通路。</a:t>
              </a:r>
            </a:p>
            <a:p>
              <a:pPr>
                <a:lnSpc>
                  <a:spcPts val="1950"/>
                </a:lnSpc>
              </a:pPr>
              <a:r>
                <a:rPr lang="en-US" altLang="zh-CN" sz="1200" b="1" dirty="0">
                  <a:solidFill>
                    <a:srgbClr val="000066"/>
                  </a:solidFill>
                  <a:latin typeface="微软雅黑" panose="020B0503020204020204" pitchFamily="34" charset="-122"/>
                  <a:ea typeface="微软雅黑" panose="020B0503020204020204" pitchFamily="34" charset="-122"/>
                </a:rPr>
                <a:t>(3) </a:t>
              </a:r>
              <a:r>
                <a:rPr lang="zh-CN" altLang="en-US" sz="1200" b="1" dirty="0">
                  <a:solidFill>
                    <a:srgbClr val="000066"/>
                  </a:solidFill>
                  <a:latin typeface="微软雅黑" panose="020B0503020204020204" pitchFamily="34" charset="-122"/>
                  <a:ea typeface="微软雅黑" panose="020B0503020204020204" pitchFamily="34" charset="-122"/>
                </a:rPr>
                <a:t>要告诉网络如何识别接收方。</a:t>
              </a:r>
            </a:p>
            <a:p>
              <a:pPr>
                <a:lnSpc>
                  <a:spcPts val="1950"/>
                </a:lnSpc>
              </a:pPr>
              <a:r>
                <a:rPr lang="en-US" altLang="zh-CN" sz="1200" b="1" dirty="0">
                  <a:solidFill>
                    <a:srgbClr val="000066"/>
                  </a:solidFill>
                  <a:latin typeface="微软雅黑" panose="020B0503020204020204" pitchFamily="34" charset="-122"/>
                  <a:ea typeface="微软雅黑" panose="020B0503020204020204" pitchFamily="34" charset="-122"/>
                </a:rPr>
                <a:t>(4) </a:t>
              </a:r>
              <a:r>
                <a:rPr lang="zh-CN" altLang="en-US" sz="1200" b="1" dirty="0">
                  <a:solidFill>
                    <a:srgbClr val="000066"/>
                  </a:solidFill>
                  <a:latin typeface="微软雅黑" panose="020B0503020204020204" pitchFamily="34" charset="-122"/>
                  <a:ea typeface="微软雅黑" panose="020B0503020204020204" pitchFamily="34" charset="-122"/>
                </a:rPr>
                <a:t>发起方要清楚对方是否已开机，且与网络连接正常。</a:t>
              </a:r>
            </a:p>
            <a:p>
              <a:pPr>
                <a:lnSpc>
                  <a:spcPts val="1950"/>
                </a:lnSpc>
              </a:pPr>
              <a:r>
                <a:rPr lang="en-US" altLang="zh-CN" sz="1200" b="1" dirty="0">
                  <a:solidFill>
                    <a:srgbClr val="000066"/>
                  </a:solidFill>
                  <a:latin typeface="微软雅黑" panose="020B0503020204020204" pitchFamily="34" charset="-122"/>
                  <a:ea typeface="微软雅黑" panose="020B0503020204020204" pitchFamily="34" charset="-122"/>
                </a:rPr>
                <a:t>(5) </a:t>
              </a:r>
              <a:r>
                <a:rPr lang="zh-CN" altLang="en-US" sz="1200" b="1" dirty="0">
                  <a:solidFill>
                    <a:srgbClr val="000066"/>
                  </a:solidFill>
                  <a:latin typeface="微软雅黑" panose="020B0503020204020204" pitchFamily="34" charset="-122"/>
                  <a:ea typeface="微软雅黑" panose="020B0503020204020204" pitchFamily="34" charset="-122"/>
                </a:rPr>
                <a:t>发起方要清楚对方是否准备好接收和存储文件。</a:t>
              </a:r>
            </a:p>
            <a:p>
              <a:pPr>
                <a:lnSpc>
                  <a:spcPts val="1950"/>
                </a:lnSpc>
              </a:pPr>
              <a:r>
                <a:rPr lang="en-US" altLang="zh-CN" sz="1200" b="1" dirty="0">
                  <a:solidFill>
                    <a:srgbClr val="000066"/>
                  </a:solidFill>
                  <a:latin typeface="微软雅黑" panose="020B0503020204020204" pitchFamily="34" charset="-122"/>
                  <a:ea typeface="微软雅黑" panose="020B0503020204020204" pitchFamily="34" charset="-122"/>
                </a:rPr>
                <a:t>(6) </a:t>
              </a:r>
              <a:r>
                <a:rPr lang="zh-CN" altLang="en-US" sz="1200" b="1" dirty="0">
                  <a:solidFill>
                    <a:srgbClr val="000066"/>
                  </a:solidFill>
                  <a:latin typeface="微软雅黑" panose="020B0503020204020204" pitchFamily="34" charset="-122"/>
                  <a:ea typeface="微软雅黑" panose="020B0503020204020204" pitchFamily="34" charset="-122"/>
                </a:rPr>
                <a:t>若文件格式不兼容，要完成格式的转换。</a:t>
              </a:r>
            </a:p>
            <a:p>
              <a:pPr>
                <a:lnSpc>
                  <a:spcPts val="1950"/>
                </a:lnSpc>
              </a:pPr>
              <a:r>
                <a:rPr lang="en-US" altLang="zh-CN" sz="1200" b="1" dirty="0">
                  <a:solidFill>
                    <a:srgbClr val="000066"/>
                  </a:solidFill>
                  <a:latin typeface="微软雅黑" panose="020B0503020204020204" pitchFamily="34" charset="-122"/>
                  <a:ea typeface="微软雅黑" panose="020B0503020204020204" pitchFamily="34" charset="-122"/>
                </a:rPr>
                <a:t>(7) </a:t>
              </a:r>
              <a:r>
                <a:rPr lang="zh-CN" altLang="en-US" sz="1200" b="1" dirty="0">
                  <a:solidFill>
                    <a:srgbClr val="000066"/>
                  </a:solidFill>
                  <a:latin typeface="微软雅黑" panose="020B0503020204020204" pitchFamily="34" charset="-122"/>
                  <a:ea typeface="微软雅黑" panose="020B0503020204020204" pitchFamily="34" charset="-122"/>
                </a:rPr>
                <a:t>要处理各种差错和意外事故，保证收到正确的文件。</a:t>
              </a:r>
            </a:p>
          </p:txBody>
        </p:sp>
      </p:grpSp>
      <p:sp>
        <p:nvSpPr>
          <p:cNvPr id="165" name="矩形 164"/>
          <p:cNvSpPr/>
          <p:nvPr/>
        </p:nvSpPr>
        <p:spPr>
          <a:xfrm>
            <a:off x="264940" y="1483470"/>
            <a:ext cx="1573152" cy="923330"/>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个非常复杂的系统。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1956305" y="1280358"/>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两台计算机要互相传送文件需解决很多问题</a:t>
            </a:r>
          </a:p>
        </p:txBody>
      </p:sp>
      <p:sp>
        <p:nvSpPr>
          <p:cNvPr id="19" name="Text Box 38"/>
          <p:cNvSpPr txBox="1">
            <a:spLocks noChangeArrowheads="1"/>
          </p:cNvSpPr>
          <p:nvPr/>
        </p:nvSpPr>
        <p:spPr bwMode="auto">
          <a:xfrm>
            <a:off x="535633" y="3149176"/>
            <a:ext cx="8082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计算机 </a:t>
            </a:r>
            <a:r>
              <a:rPr kumimoji="1" lang="en-US" altLang="zh-CN" sz="1200" b="1" dirty="0">
                <a:solidFill>
                  <a:srgbClr val="0000FF"/>
                </a:solidFill>
                <a:latin typeface="微软雅黑" pitchFamily="34" charset="-122"/>
                <a:ea typeface="微软雅黑" pitchFamily="34" charset="-122"/>
              </a:rPr>
              <a:t>A</a:t>
            </a:r>
          </a:p>
        </p:txBody>
      </p:sp>
      <p:sp>
        <p:nvSpPr>
          <p:cNvPr id="20" name="Text Box 38"/>
          <p:cNvSpPr txBox="1">
            <a:spLocks noChangeArrowheads="1"/>
          </p:cNvSpPr>
          <p:nvPr/>
        </p:nvSpPr>
        <p:spPr bwMode="auto">
          <a:xfrm>
            <a:off x="5835303" y="3149176"/>
            <a:ext cx="7986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计算机 </a:t>
            </a:r>
            <a:r>
              <a:rPr kumimoji="1" lang="en-US" altLang="zh-CN" sz="1200" b="1" dirty="0">
                <a:solidFill>
                  <a:srgbClr val="0000FF"/>
                </a:solidFill>
                <a:latin typeface="微软雅黑" pitchFamily="34" charset="-122"/>
                <a:ea typeface="微软雅黑" pitchFamily="34" charset="-122"/>
              </a:rPr>
              <a:t>B</a:t>
            </a:r>
          </a:p>
        </p:txBody>
      </p:sp>
    </p:spTree>
    <p:extLst>
      <p:ext uri="{BB962C8B-B14F-4D97-AF65-F5344CB8AC3E}">
        <p14:creationId xmlns:p14="http://schemas.microsoft.com/office/powerpoint/2010/main" val="17051181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8" y="1166271"/>
            <a:ext cx="6096762" cy="3193229"/>
          </a:xfrm>
        </p:spPr>
        <p:txBody>
          <a:bodyPr/>
          <a:lstStyle/>
          <a:p>
            <a:r>
              <a:rPr lang="zh-CN" altLang="en-US" dirty="0"/>
              <a:t>最初的 </a:t>
            </a:r>
            <a:r>
              <a:rPr lang="en-US" altLang="zh-CN" dirty="0">
                <a:solidFill>
                  <a:srgbClr val="C00000"/>
                </a:solidFill>
              </a:rPr>
              <a:t>ARPANET</a:t>
            </a:r>
            <a:r>
              <a:rPr lang="en-US" altLang="zh-CN" dirty="0"/>
              <a:t> </a:t>
            </a:r>
            <a:r>
              <a:rPr lang="zh-CN" altLang="en-US" dirty="0"/>
              <a:t>设计时提出了</a:t>
            </a:r>
            <a:r>
              <a:rPr lang="zh-CN" altLang="en-US" dirty="0">
                <a:solidFill>
                  <a:srgbClr val="0000FF"/>
                </a:solidFill>
              </a:rPr>
              <a:t>分层</a:t>
            </a:r>
            <a:r>
              <a:rPr lang="zh-CN" altLang="en-US" dirty="0"/>
              <a:t>的设计方法。</a:t>
            </a:r>
          </a:p>
          <a:p>
            <a:r>
              <a:rPr lang="zh-CN" altLang="en-US" dirty="0">
                <a:solidFill>
                  <a:srgbClr val="C00000"/>
                </a:solidFill>
              </a:rPr>
              <a:t>分层：</a:t>
            </a:r>
            <a:r>
              <a:rPr lang="zh-CN" altLang="en-US" dirty="0"/>
              <a:t>将庞大而复杂的问题，转化为若干较小的局部问题。</a:t>
            </a:r>
            <a:endParaRPr lang="en-US" altLang="zh-CN" dirty="0"/>
          </a:p>
          <a:p>
            <a:r>
              <a:rPr lang="en-US" altLang="zh-CN" dirty="0"/>
              <a:t>1974 </a:t>
            </a:r>
            <a:r>
              <a:rPr lang="zh-CN" altLang="en-US" dirty="0"/>
              <a:t>年，</a:t>
            </a:r>
            <a:r>
              <a:rPr lang="en-US" altLang="zh-CN" dirty="0"/>
              <a:t>IBM </a:t>
            </a:r>
            <a:r>
              <a:rPr lang="zh-CN" altLang="en-US" dirty="0"/>
              <a:t>按照分层的方法制定并提出了</a:t>
            </a:r>
            <a:r>
              <a:rPr lang="zh-CN" altLang="en-US" dirty="0">
                <a:solidFill>
                  <a:srgbClr val="C00000"/>
                </a:solidFill>
              </a:rPr>
              <a:t>系统网络体系结构 </a:t>
            </a:r>
            <a:r>
              <a:rPr lang="en-US" altLang="zh-CN" dirty="0">
                <a:solidFill>
                  <a:srgbClr val="C00000"/>
                </a:solidFill>
              </a:rPr>
              <a:t>SNA </a:t>
            </a:r>
            <a:r>
              <a:rPr lang="en-US" altLang="zh-CN" dirty="0"/>
              <a:t>(System Network Architecture)</a:t>
            </a:r>
            <a:r>
              <a:rPr lang="zh-CN" altLang="en-US" dirty="0"/>
              <a:t> 。</a:t>
            </a:r>
          </a:p>
          <a:p>
            <a:r>
              <a:rPr lang="zh-CN" altLang="en-US" dirty="0"/>
              <a:t>此后，其他一些公司也相继推出了具有不同名称的体系结构。</a:t>
            </a:r>
          </a:p>
          <a:p>
            <a:endParaRPr lang="en-US" altLang="zh-CN" dirty="0"/>
          </a:p>
        </p:txBody>
      </p:sp>
      <p:sp>
        <p:nvSpPr>
          <p:cNvPr id="2" name="文本占位符 1"/>
          <p:cNvSpPr>
            <a:spLocks noGrp="1"/>
          </p:cNvSpPr>
          <p:nvPr>
            <p:ph type="body" sz="quarter" idx="11"/>
          </p:nvPr>
        </p:nvSpPr>
        <p:spPr/>
        <p:txBody>
          <a:bodyPr/>
          <a:lstStyle/>
          <a:p>
            <a:r>
              <a:rPr lang="zh-CN" altLang="en-US" dirty="0"/>
              <a:t>提出了不同体系结构</a:t>
            </a:r>
          </a:p>
        </p:txBody>
      </p:sp>
      <p:sp>
        <p:nvSpPr>
          <p:cNvPr id="4" name="矩形 3"/>
          <p:cNvSpPr/>
          <p:nvPr/>
        </p:nvSpPr>
        <p:spPr>
          <a:xfrm>
            <a:off x="579828" y="2964139"/>
            <a:ext cx="5636623" cy="323165"/>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1500" b="1" dirty="0">
                <a:solidFill>
                  <a:schemeClr val="bg1"/>
                </a:solidFill>
                <a:latin typeface="微软雅黑" panose="020B0503020204020204" pitchFamily="34" charset="-122"/>
                <a:ea typeface="微软雅黑" panose="020B0503020204020204" pitchFamily="34" charset="-122"/>
              </a:rPr>
              <a:t>但由于网络体系结构的不同，不同公司的设备很难互相连通。</a:t>
            </a:r>
          </a:p>
        </p:txBody>
      </p:sp>
    </p:spTree>
    <p:extLst>
      <p:ext uri="{BB962C8B-B14F-4D97-AF65-F5344CB8AC3E}">
        <p14:creationId xmlns:p14="http://schemas.microsoft.com/office/powerpoint/2010/main" val="12660672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111516"/>
            <a:ext cx="6096762" cy="3247984"/>
          </a:xfrm>
        </p:spPr>
        <p:txBody>
          <a:bodyPr/>
          <a:lstStyle/>
          <a:p>
            <a:r>
              <a:rPr lang="en-US" altLang="zh-CN" dirty="0"/>
              <a:t>ISO (</a:t>
            </a:r>
            <a:r>
              <a:rPr lang="zh-CN" altLang="en-US" dirty="0"/>
              <a:t>国际标准化组织</a:t>
            </a:r>
            <a:r>
              <a:rPr lang="en-US" altLang="zh-CN" dirty="0"/>
              <a:t>) </a:t>
            </a:r>
            <a:r>
              <a:rPr lang="zh-CN" altLang="en-US" dirty="0"/>
              <a:t>提出的 </a:t>
            </a:r>
            <a:r>
              <a:rPr lang="en-US" altLang="zh-CN" dirty="0">
                <a:solidFill>
                  <a:srgbClr val="C00000"/>
                </a:solidFill>
              </a:rPr>
              <a:t>OSI/RM</a:t>
            </a:r>
            <a:r>
              <a:rPr lang="en-US" altLang="zh-CN" dirty="0"/>
              <a:t> (Open Systems Interconnection Reference Model) </a:t>
            </a:r>
            <a:r>
              <a:rPr lang="zh-CN" altLang="en-US" dirty="0"/>
              <a:t>是使各种计算机在世界范围内互连成网的</a:t>
            </a:r>
            <a:r>
              <a:rPr lang="zh-CN" altLang="en-US" dirty="0">
                <a:solidFill>
                  <a:srgbClr val="C00000"/>
                </a:solidFill>
              </a:rPr>
              <a:t>标准框架。</a:t>
            </a:r>
            <a:endParaRPr lang="en-US" altLang="zh-CN" dirty="0">
              <a:solidFill>
                <a:srgbClr val="C00000"/>
              </a:solidFill>
            </a:endParaRPr>
          </a:p>
          <a:p>
            <a:r>
              <a:rPr lang="en-US" altLang="zh-CN" dirty="0"/>
              <a:t>OSI/RM </a:t>
            </a:r>
            <a:r>
              <a:rPr lang="zh-CN" altLang="en-US" dirty="0"/>
              <a:t>是个</a:t>
            </a:r>
            <a:r>
              <a:rPr lang="zh-CN" altLang="en-US" dirty="0">
                <a:solidFill>
                  <a:srgbClr val="C00000"/>
                </a:solidFill>
              </a:rPr>
              <a:t>抽象的概念。</a:t>
            </a:r>
            <a:endParaRPr lang="en-US" altLang="zh-CN" dirty="0">
              <a:solidFill>
                <a:srgbClr val="C00000"/>
              </a:solidFill>
            </a:endParaRPr>
          </a:p>
          <a:p>
            <a:r>
              <a:rPr lang="en-US" altLang="zh-CN" dirty="0"/>
              <a:t>1983</a:t>
            </a:r>
            <a:r>
              <a:rPr lang="zh-CN" altLang="en-US" dirty="0"/>
              <a:t>年，形成了著名的 </a:t>
            </a:r>
            <a:r>
              <a:rPr lang="en-US" altLang="zh-CN" dirty="0"/>
              <a:t>ISO 7498 </a:t>
            </a:r>
            <a:r>
              <a:rPr lang="zh-CN" altLang="en-US" dirty="0"/>
              <a:t>国际标准，即</a:t>
            </a:r>
            <a:r>
              <a:rPr lang="zh-CN" altLang="en-US" dirty="0">
                <a:solidFill>
                  <a:srgbClr val="C00000"/>
                </a:solidFill>
              </a:rPr>
              <a:t>七层协议的体系结构。</a:t>
            </a:r>
          </a:p>
        </p:txBody>
      </p:sp>
      <p:sp>
        <p:nvSpPr>
          <p:cNvPr id="3" name="文本占位符 2"/>
          <p:cNvSpPr>
            <a:spLocks noGrp="1"/>
          </p:cNvSpPr>
          <p:nvPr>
            <p:ph type="body" sz="quarter" idx="11"/>
          </p:nvPr>
        </p:nvSpPr>
        <p:spPr/>
        <p:txBody>
          <a:bodyPr/>
          <a:lstStyle/>
          <a:p>
            <a:r>
              <a:rPr lang="zh-CN" altLang="en-US" dirty="0"/>
              <a:t>国际标准：开放系统互连参考模型 </a:t>
            </a:r>
            <a:r>
              <a:rPr lang="en-US" altLang="zh-CN" dirty="0"/>
              <a:t>OSI/RM</a:t>
            </a:r>
          </a:p>
        </p:txBody>
      </p:sp>
      <p:grpSp>
        <p:nvGrpSpPr>
          <p:cNvPr id="6" name="组合 5"/>
          <p:cNvGrpSpPr/>
          <p:nvPr/>
        </p:nvGrpSpPr>
        <p:grpSpPr>
          <a:xfrm>
            <a:off x="867226" y="3104513"/>
            <a:ext cx="5114365" cy="1097210"/>
            <a:chOff x="949201" y="3346526"/>
            <a:chExt cx="6819153" cy="1462947"/>
          </a:xfrm>
        </p:grpSpPr>
        <p:sp>
          <p:nvSpPr>
            <p:cNvPr id="4" name="对角圆角矩形 3"/>
            <p:cNvSpPr/>
            <p:nvPr/>
          </p:nvSpPr>
          <p:spPr>
            <a:xfrm>
              <a:off x="949201" y="3346526"/>
              <a:ext cx="6819153" cy="146294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2" y="3453725"/>
              <a:ext cx="6558506" cy="127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50"/>
                </a:lnSpc>
              </a:pPr>
              <a:r>
                <a:rPr lang="en-US" altLang="zh-CN" b="1" dirty="0">
                  <a:solidFill>
                    <a:schemeClr val="bg1"/>
                  </a:solidFill>
                  <a:latin typeface="微软雅黑" panose="020B0503020204020204" pitchFamily="34" charset="-122"/>
                  <a:ea typeface="微软雅黑" panose="020B0503020204020204" pitchFamily="34" charset="-122"/>
                </a:rPr>
                <a:t>OSI </a:t>
              </a:r>
              <a:r>
                <a:rPr lang="zh-CN" altLang="en-US" b="1" dirty="0">
                  <a:solidFill>
                    <a:schemeClr val="bg1"/>
                  </a:solidFill>
                  <a:latin typeface="微软雅黑" panose="020B0503020204020204" pitchFamily="34" charset="-122"/>
                  <a:ea typeface="微软雅黑" panose="020B0503020204020204" pitchFamily="34" charset="-122"/>
                </a:rPr>
                <a:t>试图达到一种</a:t>
              </a:r>
              <a:r>
                <a:rPr lang="zh-CN" altLang="en-US" b="1" dirty="0">
                  <a:solidFill>
                    <a:srgbClr val="FFFF00"/>
                  </a:solidFill>
                  <a:latin typeface="微软雅黑" panose="020B0503020204020204" pitchFamily="34" charset="-122"/>
                  <a:ea typeface="微软雅黑" panose="020B0503020204020204" pitchFamily="34" charset="-122"/>
                </a:rPr>
                <a:t>理想境界：</a:t>
              </a:r>
              <a:r>
                <a:rPr lang="zh-CN" altLang="en-US" b="1" dirty="0">
                  <a:solidFill>
                    <a:schemeClr val="bg1"/>
                  </a:solidFill>
                  <a:latin typeface="微软雅黑" panose="020B0503020204020204" pitchFamily="34" charset="-122"/>
                  <a:ea typeface="微软雅黑" panose="020B0503020204020204" pitchFamily="34" charset="-122"/>
                </a:rPr>
                <a:t>全球计算机网络都遵循这个统一标准，因而全球的计算机将能够很方便地进行互连和交换数据。</a:t>
              </a:r>
            </a:p>
          </p:txBody>
        </p:sp>
      </p:grpSp>
    </p:spTree>
    <p:extLst>
      <p:ext uri="{BB962C8B-B14F-4D97-AF65-F5344CB8AC3E}">
        <p14:creationId xmlns:p14="http://schemas.microsoft.com/office/powerpoint/2010/main" val="27115834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073188"/>
            <a:ext cx="6096762" cy="3286312"/>
          </a:xfrm>
        </p:spPr>
        <p:txBody>
          <a:bodyPr/>
          <a:lstStyle/>
          <a:p>
            <a:pPr>
              <a:lnSpc>
                <a:spcPct val="150000"/>
              </a:lnSpc>
            </a:pPr>
            <a:r>
              <a:rPr lang="zh-CN" altLang="en-US" sz="1800" dirty="0">
                <a:solidFill>
                  <a:srgbClr val="0000FF"/>
                </a:solidFill>
              </a:rPr>
              <a:t>基于 </a:t>
            </a:r>
            <a:r>
              <a:rPr lang="en-US" altLang="zh-CN" sz="1800" dirty="0">
                <a:solidFill>
                  <a:srgbClr val="0000FF"/>
                </a:solidFill>
              </a:rPr>
              <a:t>TCP/IP </a:t>
            </a:r>
            <a:r>
              <a:rPr lang="zh-CN" altLang="en-US" sz="1800" dirty="0">
                <a:solidFill>
                  <a:srgbClr val="0000FF"/>
                </a:solidFill>
              </a:rPr>
              <a:t>的互联网已抢先在全球相当大的范围成功地运行了。</a:t>
            </a:r>
            <a:endParaRPr lang="en-US" altLang="zh-CN" sz="1800" dirty="0">
              <a:solidFill>
                <a:srgbClr val="0000FF"/>
              </a:solidFill>
            </a:endParaRPr>
          </a:p>
          <a:p>
            <a:pPr>
              <a:lnSpc>
                <a:spcPct val="150000"/>
              </a:lnSpc>
            </a:pPr>
            <a:r>
              <a:rPr lang="en-US" altLang="zh-CN" sz="1800" dirty="0"/>
              <a:t>OSI </a:t>
            </a:r>
            <a:r>
              <a:rPr lang="zh-CN" altLang="en-US" sz="1800" dirty="0"/>
              <a:t>的专家们在完成 </a:t>
            </a:r>
            <a:r>
              <a:rPr lang="en-US" altLang="zh-CN" sz="1800" dirty="0"/>
              <a:t>OSI </a:t>
            </a:r>
            <a:r>
              <a:rPr lang="zh-CN" altLang="en-US" sz="1800" dirty="0"/>
              <a:t>标准时</a:t>
            </a:r>
            <a:r>
              <a:rPr lang="zh-CN" altLang="en-US" sz="1800" dirty="0">
                <a:solidFill>
                  <a:srgbClr val="C00000"/>
                </a:solidFill>
              </a:rPr>
              <a:t>没有商业驱动力；</a:t>
            </a:r>
          </a:p>
          <a:p>
            <a:pPr>
              <a:lnSpc>
                <a:spcPct val="150000"/>
              </a:lnSpc>
            </a:pPr>
            <a:r>
              <a:rPr lang="en-US" altLang="zh-CN" sz="1800" dirty="0"/>
              <a:t>OSI </a:t>
            </a:r>
            <a:r>
              <a:rPr lang="zh-CN" altLang="en-US" sz="1800" dirty="0"/>
              <a:t>的协议实现起来</a:t>
            </a:r>
            <a:r>
              <a:rPr lang="zh-CN" altLang="en-US" sz="1800" dirty="0">
                <a:solidFill>
                  <a:srgbClr val="C00000"/>
                </a:solidFill>
              </a:rPr>
              <a:t>过分复杂，</a:t>
            </a:r>
            <a:r>
              <a:rPr lang="zh-CN" altLang="en-US" sz="1800" dirty="0"/>
              <a:t>且运行效率很低；</a:t>
            </a:r>
          </a:p>
          <a:p>
            <a:pPr>
              <a:lnSpc>
                <a:spcPct val="150000"/>
              </a:lnSpc>
            </a:pPr>
            <a:r>
              <a:rPr lang="en-US" altLang="zh-CN" sz="1800" dirty="0"/>
              <a:t>OSI </a:t>
            </a:r>
            <a:r>
              <a:rPr lang="zh-CN" altLang="en-US" sz="1800" dirty="0"/>
              <a:t>标准的制定</a:t>
            </a:r>
            <a:r>
              <a:rPr lang="zh-CN" altLang="en-US" sz="1800" dirty="0">
                <a:solidFill>
                  <a:srgbClr val="C00000"/>
                </a:solidFill>
              </a:rPr>
              <a:t>周期太长，</a:t>
            </a:r>
            <a:r>
              <a:rPr lang="zh-CN" altLang="en-US" sz="1800" dirty="0"/>
              <a:t>使得按 </a:t>
            </a:r>
            <a:r>
              <a:rPr lang="en-US" altLang="zh-CN" sz="1800" dirty="0"/>
              <a:t>OSI </a:t>
            </a:r>
            <a:r>
              <a:rPr lang="zh-CN" altLang="en-US" sz="1800" dirty="0"/>
              <a:t>标准生产的设备无法及时进入市场；</a:t>
            </a:r>
          </a:p>
          <a:p>
            <a:pPr>
              <a:lnSpc>
                <a:spcPct val="150000"/>
              </a:lnSpc>
            </a:pPr>
            <a:r>
              <a:rPr lang="en-US" altLang="zh-CN" sz="1800" dirty="0"/>
              <a:t>OSI </a:t>
            </a:r>
            <a:r>
              <a:rPr lang="zh-CN" altLang="en-US" sz="1800" dirty="0"/>
              <a:t>的层次</a:t>
            </a:r>
            <a:r>
              <a:rPr lang="zh-CN" altLang="en-US" sz="1800" dirty="0">
                <a:solidFill>
                  <a:srgbClr val="C00000"/>
                </a:solidFill>
              </a:rPr>
              <a:t>划分也不太合理，</a:t>
            </a:r>
            <a:r>
              <a:rPr lang="zh-CN" altLang="en-US" sz="1800" dirty="0"/>
              <a:t>有些功能在多个层次中重复出现。 </a:t>
            </a:r>
          </a:p>
        </p:txBody>
      </p:sp>
      <p:sp>
        <p:nvSpPr>
          <p:cNvPr id="3" name="文本占位符 2"/>
          <p:cNvSpPr>
            <a:spLocks noGrp="1"/>
          </p:cNvSpPr>
          <p:nvPr>
            <p:ph type="body" sz="quarter" idx="11"/>
          </p:nvPr>
        </p:nvSpPr>
        <p:spPr/>
        <p:txBody>
          <a:bodyPr/>
          <a:lstStyle/>
          <a:p>
            <a:r>
              <a:rPr lang="zh-CN" altLang="en-US" dirty="0"/>
              <a:t>但 </a:t>
            </a:r>
            <a:r>
              <a:rPr lang="en-US" altLang="zh-CN" dirty="0"/>
              <a:t>ISO/OSI </a:t>
            </a:r>
            <a:r>
              <a:rPr lang="zh-CN" altLang="en-US" dirty="0"/>
              <a:t>失败了</a:t>
            </a:r>
            <a:endParaRPr lang="en-US" altLang="zh-CN" dirty="0"/>
          </a:p>
        </p:txBody>
      </p:sp>
    </p:spTree>
    <p:extLst>
      <p:ext uri="{BB962C8B-B14F-4D97-AF65-F5344CB8AC3E}">
        <p14:creationId xmlns:p14="http://schemas.microsoft.com/office/powerpoint/2010/main" val="36232572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4185683770"/>
              </p:ext>
            </p:extLst>
          </p:nvPr>
        </p:nvGraphicFramePr>
        <p:xfrm>
          <a:off x="1180453" y="1308632"/>
          <a:ext cx="5269626" cy="2286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存在两种国际标准</a:t>
            </a:r>
          </a:p>
        </p:txBody>
      </p:sp>
    </p:spTree>
    <p:extLst>
      <p:ext uri="{BB962C8B-B14F-4D97-AF65-F5344CB8AC3E}">
        <p14:creationId xmlns:p14="http://schemas.microsoft.com/office/powerpoint/2010/main" val="30216062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1">
            <a:extLst>
              <a:ext uri="{FF2B5EF4-FFF2-40B4-BE49-F238E27FC236}">
                <a16:creationId xmlns:a16="http://schemas.microsoft.com/office/drawing/2014/main" id="{B32E6256-F452-7F0D-3D9D-E99F038ECE84}"/>
              </a:ext>
            </a:extLst>
          </p:cNvPr>
          <p:cNvSpPr>
            <a:spLocks noChangeArrowheads="1"/>
          </p:cNvSpPr>
          <p:nvPr/>
        </p:nvSpPr>
        <p:spPr bwMode="auto">
          <a:xfrm>
            <a:off x="1461680" y="3537038"/>
            <a:ext cx="4331494" cy="24765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3" name="Rectangle 11">
            <a:extLst>
              <a:ext uri="{FF2B5EF4-FFF2-40B4-BE49-F238E27FC236}">
                <a16:creationId xmlns:a16="http://schemas.microsoft.com/office/drawing/2014/main" id="{FC86854F-E9CD-4408-873D-1C09897EC71E}"/>
              </a:ext>
            </a:extLst>
          </p:cNvPr>
          <p:cNvSpPr>
            <a:spLocks noChangeArrowheads="1"/>
          </p:cNvSpPr>
          <p:nvPr/>
        </p:nvSpPr>
        <p:spPr bwMode="auto">
          <a:xfrm>
            <a:off x="1461680" y="3073886"/>
            <a:ext cx="4331494" cy="24765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dirty="0">
              <a:solidFill>
                <a:srgbClr val="0070C0"/>
              </a:solidFill>
              <a:latin typeface="宋体" charset="-122"/>
              <a:ea typeface="+mn-ea"/>
            </a:endParaRPr>
          </a:p>
        </p:txBody>
      </p:sp>
      <p:sp>
        <p:nvSpPr>
          <p:cNvPr id="4" name="Rectangle 9"/>
          <p:cNvSpPr>
            <a:spLocks noChangeArrowheads="1"/>
          </p:cNvSpPr>
          <p:nvPr/>
        </p:nvSpPr>
        <p:spPr bwMode="auto">
          <a:xfrm>
            <a:off x="1461680" y="1692763"/>
            <a:ext cx="4331494" cy="24765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461680" y="2147582"/>
            <a:ext cx="4331494" cy="24765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1461680" y="2610734"/>
            <a:ext cx="4331494" cy="24765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flipH="1">
            <a:off x="2206605" y="1639185"/>
            <a:ext cx="11121" cy="268642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1511843" y="1499369"/>
            <a:ext cx="4231168" cy="2331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1500" b="1" dirty="0">
                <a:solidFill>
                  <a:schemeClr val="bg1"/>
                </a:solidFill>
                <a:latin typeface="微软雅黑" pitchFamily="34" charset="-122"/>
                <a:ea typeface="微软雅黑" pitchFamily="34" charset="-122"/>
              </a:rPr>
              <a:t>1.2.1         </a:t>
            </a:r>
            <a:r>
              <a:rPr lang="zh-CN" altLang="en-US" sz="1500" b="1" dirty="0">
                <a:solidFill>
                  <a:schemeClr val="bg1"/>
                </a:solidFill>
                <a:latin typeface="微软雅黑" pitchFamily="34" charset="-122"/>
                <a:ea typeface="微软雅黑" pitchFamily="34" charset="-122"/>
              </a:rPr>
              <a:t>计算机网络的定义和互联网相关概念</a:t>
            </a:r>
            <a:r>
              <a:rPr lang="en-US" altLang="zh-CN" sz="1500" b="1" dirty="0">
                <a:solidFill>
                  <a:schemeClr val="bg1"/>
                </a:solidFill>
                <a:latin typeface="微软雅黑" pitchFamily="34" charset="-122"/>
                <a:ea typeface="微软雅黑" pitchFamily="34" charset="-122"/>
              </a:rPr>
              <a:t>1.2.2            </a:t>
            </a:r>
            <a:r>
              <a:rPr lang="zh-CN" altLang="en-US" sz="1500" b="1" dirty="0">
                <a:solidFill>
                  <a:schemeClr val="bg1"/>
                </a:solidFill>
                <a:latin typeface="微软雅黑" pitchFamily="34" charset="-122"/>
                <a:ea typeface="微软雅黑" pitchFamily="34" charset="-122"/>
              </a:rPr>
              <a:t>计算机网络的产生和互联网的发展</a:t>
            </a:r>
            <a:endParaRPr lang="zh-CN" altLang="zh-CN" sz="1500" b="1" dirty="0">
              <a:solidFill>
                <a:schemeClr val="bg1"/>
              </a:solidFill>
              <a:latin typeface="微软雅黑" pitchFamily="34" charset="-122"/>
              <a:ea typeface="微软雅黑" pitchFamily="34" charset="-122"/>
            </a:endParaRPr>
          </a:p>
          <a:p>
            <a:pPr eaLnBrk="0" hangingPunct="0">
              <a:lnSpc>
                <a:spcPct val="200000"/>
              </a:lnSpc>
            </a:pPr>
            <a:r>
              <a:rPr lang="en-US" altLang="zh-CN" sz="1500" b="1" dirty="0">
                <a:solidFill>
                  <a:schemeClr val="bg1"/>
                </a:solidFill>
                <a:latin typeface="微软雅黑" pitchFamily="34" charset="-122"/>
                <a:ea typeface="微软雅黑" pitchFamily="34" charset="-122"/>
              </a:rPr>
              <a:t>1.2.3                                          </a:t>
            </a:r>
            <a:r>
              <a:rPr lang="zh-CN" altLang="zh-CN" sz="1500" b="1" dirty="0">
                <a:solidFill>
                  <a:schemeClr val="bg1"/>
                </a:solidFill>
                <a:latin typeface="微软雅黑" pitchFamily="34" charset="-122"/>
                <a:ea typeface="微软雅黑" pitchFamily="34" charset="-122"/>
              </a:rPr>
              <a:t>互联网的</a:t>
            </a:r>
            <a:r>
              <a:rPr lang="zh-CN" altLang="en-US" sz="1500" b="1" dirty="0">
                <a:solidFill>
                  <a:schemeClr val="bg1"/>
                </a:solidFill>
                <a:latin typeface="微软雅黑" pitchFamily="34" charset="-122"/>
                <a:ea typeface="微软雅黑" pitchFamily="34" charset="-122"/>
              </a:rPr>
              <a:t>组成</a:t>
            </a:r>
            <a:endParaRPr lang="en-US" altLang="zh-CN" sz="1500" b="1" dirty="0">
              <a:solidFill>
                <a:schemeClr val="bg1"/>
              </a:solidFill>
              <a:latin typeface="微软雅黑" pitchFamily="34" charset="-122"/>
              <a:ea typeface="微软雅黑" pitchFamily="34" charset="-122"/>
            </a:endParaRPr>
          </a:p>
          <a:p>
            <a:pPr eaLnBrk="0" hangingPunct="0">
              <a:lnSpc>
                <a:spcPct val="200000"/>
              </a:lnSpc>
            </a:pPr>
            <a:r>
              <a:rPr lang="en-US" altLang="zh-CN" sz="1500" b="1" dirty="0">
                <a:solidFill>
                  <a:schemeClr val="bg1"/>
                </a:solidFill>
                <a:latin typeface="微软雅黑" pitchFamily="34" charset="-122"/>
                <a:ea typeface="微软雅黑" pitchFamily="34" charset="-122"/>
              </a:rPr>
              <a:t>1.2.4                                   </a:t>
            </a:r>
            <a:r>
              <a:rPr lang="zh-CN" altLang="en-US" sz="1500" b="1" dirty="0">
                <a:solidFill>
                  <a:schemeClr val="bg1"/>
                </a:solidFill>
                <a:latin typeface="微软雅黑" pitchFamily="34" charset="-122"/>
                <a:ea typeface="微软雅黑" pitchFamily="34" charset="-122"/>
              </a:rPr>
              <a:t>互联网的工作方式</a:t>
            </a:r>
            <a:r>
              <a:rPr lang="en-US" altLang="zh-CN" sz="1500" b="1" dirty="0">
                <a:solidFill>
                  <a:schemeClr val="bg1"/>
                </a:solidFill>
                <a:latin typeface="微软雅黑" pitchFamily="34" charset="-122"/>
                <a:ea typeface="微软雅黑" pitchFamily="34" charset="-122"/>
              </a:rPr>
              <a:t>1.2.5                                </a:t>
            </a:r>
            <a:r>
              <a:rPr lang="zh-CN" altLang="en-US" sz="1500" b="1" dirty="0">
                <a:solidFill>
                  <a:schemeClr val="bg1"/>
                </a:solidFill>
                <a:latin typeface="微软雅黑" pitchFamily="34" charset="-122"/>
                <a:ea typeface="微软雅黑" pitchFamily="34" charset="-122"/>
              </a:rPr>
              <a:t>互联网的标准化工作</a:t>
            </a:r>
            <a:endParaRPr lang="fr-FR" sz="1500" b="1" dirty="0">
              <a:solidFill>
                <a:schemeClr val="bg1"/>
              </a:solidFill>
              <a:latin typeface="微软雅黑" pitchFamily="34" charset="-122"/>
              <a:ea typeface="微软雅黑" pitchFamily="34" charset="-122"/>
            </a:endParaRPr>
          </a:p>
        </p:txBody>
      </p:sp>
      <p:grpSp>
        <p:nvGrpSpPr>
          <p:cNvPr id="2" name="组合 1">
            <a:extLst>
              <a:ext uri="{FF2B5EF4-FFF2-40B4-BE49-F238E27FC236}">
                <a16:creationId xmlns:a16="http://schemas.microsoft.com/office/drawing/2014/main" id="{9F46095C-78B5-40E6-F5B4-FFDB053914EC}"/>
              </a:ext>
            </a:extLst>
          </p:cNvPr>
          <p:cNvGrpSpPr/>
          <p:nvPr/>
        </p:nvGrpSpPr>
        <p:grpSpPr>
          <a:xfrm>
            <a:off x="1461680" y="668622"/>
            <a:ext cx="3934639" cy="534225"/>
            <a:chOff x="486967" y="1511948"/>
            <a:chExt cx="1227405" cy="1166729"/>
          </a:xfrm>
        </p:grpSpPr>
        <p:sp>
          <p:nvSpPr>
            <p:cNvPr id="9" name="Rectangle 27"/>
            <p:cNvSpPr>
              <a:spLocks noChangeArrowheads="1"/>
            </p:cNvSpPr>
            <p:nvPr/>
          </p:nvSpPr>
          <p:spPr bwMode="auto">
            <a:xfrm>
              <a:off x="486967" y="1511948"/>
              <a:ext cx="1227405" cy="116672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490474" y="1677905"/>
              <a:ext cx="1220390" cy="806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b="1" dirty="0">
                  <a:solidFill>
                    <a:srgbClr val="FFFF00"/>
                  </a:solidFill>
                  <a:latin typeface="微软雅黑" pitchFamily="34" charset="-122"/>
                  <a:ea typeface="微软雅黑" pitchFamily="34" charset="-122"/>
                </a:rPr>
                <a:t>1.2  </a:t>
              </a:r>
              <a:r>
                <a:rPr lang="zh-CN" altLang="en-US" b="1" dirty="0">
                  <a:solidFill>
                    <a:schemeClr val="bg1"/>
                  </a:solidFill>
                  <a:latin typeface="微软雅黑" pitchFamily="34" charset="-122"/>
                  <a:ea typeface="微软雅黑" pitchFamily="34" charset="-122"/>
                </a:rPr>
                <a:t>计算机网络的定义和</a:t>
              </a:r>
              <a:r>
                <a:rPr lang="zh-CN" altLang="fr-FR" b="1" dirty="0">
                  <a:solidFill>
                    <a:schemeClr val="bg1"/>
                  </a:solidFill>
                  <a:latin typeface="微软雅黑" pitchFamily="34" charset="-122"/>
                  <a:ea typeface="微软雅黑" pitchFamily="34" charset="-122"/>
                </a:rPr>
                <a:t>互联网</a:t>
              </a:r>
              <a:r>
                <a:rPr lang="zh-CN" altLang="en-US" b="1" dirty="0">
                  <a:solidFill>
                    <a:schemeClr val="bg1"/>
                  </a:solidFill>
                  <a:latin typeface="微软雅黑" pitchFamily="34" charset="-122"/>
                  <a:ea typeface="微软雅黑" pitchFamily="34" charset="-122"/>
                </a:rPr>
                <a:t>概述</a:t>
              </a:r>
              <a:endParaRPr lang="zh-CN" altLang="fr-FR" b="1" dirty="0">
                <a:solidFill>
                  <a:schemeClr val="bg1"/>
                </a:solidFill>
                <a:latin typeface="微软雅黑" pitchFamily="34" charset="-122"/>
                <a:ea typeface="微软雅黑"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1.6.2  </a:t>
            </a:r>
            <a:r>
              <a:rPr lang="zh-CN" altLang="zh-CN" dirty="0"/>
              <a:t>协议与划分层次</a:t>
            </a:r>
            <a:endParaRPr lang="zh-CN" altLang="en-US" dirty="0"/>
          </a:p>
        </p:txBody>
      </p:sp>
      <p:sp>
        <p:nvSpPr>
          <p:cNvPr id="4" name="内容占位符 3"/>
          <p:cNvSpPr>
            <a:spLocks noGrp="1"/>
          </p:cNvSpPr>
          <p:nvPr>
            <p:ph sz="quarter" idx="11"/>
          </p:nvPr>
        </p:nvSpPr>
        <p:spPr>
          <a:xfrm>
            <a:off x="376292" y="1214369"/>
            <a:ext cx="4499394" cy="2474791"/>
          </a:xfrm>
        </p:spPr>
        <p:txBody>
          <a:bodyPr/>
          <a:lstStyle/>
          <a:p>
            <a:pPr>
              <a:lnSpc>
                <a:spcPts val="21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，是为进行网络中的数据交换而建立的规则、标准或约定。</a:t>
            </a:r>
            <a:endParaRPr lang="en-US" altLang="zh-CN" dirty="0"/>
          </a:p>
          <a:p>
            <a:pPr>
              <a:lnSpc>
                <a:spcPts val="2100"/>
              </a:lnSpc>
            </a:pPr>
            <a:r>
              <a:rPr lang="zh-CN" altLang="en-US" dirty="0">
                <a:solidFill>
                  <a:srgbClr val="C00000"/>
                </a:solidFill>
              </a:rPr>
              <a:t>三个组成要素：</a:t>
            </a:r>
            <a:endParaRPr lang="en-US" altLang="zh-CN" dirty="0">
              <a:solidFill>
                <a:srgbClr val="C00000"/>
              </a:solidFill>
            </a:endParaRPr>
          </a:p>
          <a:p>
            <a:pPr lvl="1">
              <a:lnSpc>
                <a:spcPts val="2100"/>
              </a:lnSpc>
            </a:pPr>
            <a:r>
              <a:rPr lang="zh-CN" altLang="en-US" dirty="0">
                <a:solidFill>
                  <a:srgbClr val="0000FF"/>
                </a:solidFill>
              </a:rPr>
              <a:t>语法：</a:t>
            </a:r>
            <a:r>
              <a:rPr lang="zh-CN" altLang="en-US" dirty="0"/>
              <a:t>数据与控制信息的结构或格式 。 </a:t>
            </a:r>
          </a:p>
          <a:p>
            <a:pPr lvl="1">
              <a:lnSpc>
                <a:spcPts val="2100"/>
              </a:lnSpc>
            </a:pPr>
            <a:r>
              <a:rPr lang="zh-CN" altLang="en-US" dirty="0">
                <a:solidFill>
                  <a:srgbClr val="0000FF"/>
                </a:solidFill>
              </a:rPr>
              <a:t>语义：</a:t>
            </a:r>
            <a:r>
              <a:rPr lang="zh-CN" altLang="en-US" dirty="0"/>
              <a:t>需要发出何种控制信息，完成何种动作以及做出何种响应。 </a:t>
            </a:r>
          </a:p>
          <a:p>
            <a:pPr lvl="1">
              <a:lnSpc>
                <a:spcPts val="2100"/>
              </a:lnSpc>
            </a:pPr>
            <a:r>
              <a:rPr lang="zh-CN" altLang="en-US" dirty="0">
                <a:solidFill>
                  <a:srgbClr val="0000FF"/>
                </a:solidFill>
              </a:rPr>
              <a:t>同步：</a:t>
            </a:r>
            <a:r>
              <a:rPr lang="zh-CN" altLang="en-US" dirty="0"/>
              <a:t>事件实现顺序的详细说明。 </a:t>
            </a:r>
          </a:p>
          <a:p>
            <a:pPr>
              <a:lnSpc>
                <a:spcPts val="2100"/>
              </a:lnSpc>
            </a:pPr>
            <a:endParaRPr lang="zh-CN" altLang="en-US" dirty="0"/>
          </a:p>
        </p:txBody>
      </p:sp>
      <p:grpSp>
        <p:nvGrpSpPr>
          <p:cNvPr id="55" name="组合 54"/>
          <p:cNvGrpSpPr/>
          <p:nvPr/>
        </p:nvGrpSpPr>
        <p:grpSpPr>
          <a:xfrm>
            <a:off x="4949593" y="1584193"/>
            <a:ext cx="1555040" cy="2152967"/>
            <a:chOff x="6246699" y="1147924"/>
            <a:chExt cx="2195405" cy="2870623"/>
          </a:xfrm>
        </p:grpSpPr>
        <p:sp>
          <p:nvSpPr>
            <p:cNvPr id="32" name="Text Box 29"/>
            <p:cNvSpPr txBox="1">
              <a:spLocks noChangeArrowheads="1"/>
            </p:cNvSpPr>
            <p:nvPr/>
          </p:nvSpPr>
          <p:spPr bwMode="auto">
            <a:xfrm rot="540000">
              <a:off x="6540332" y="1701947"/>
              <a:ext cx="1780222" cy="28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0" hangingPunct="0"/>
              <a:r>
                <a:rPr lang="en-US" altLang="zh-CN" sz="788" b="1" dirty="0">
                  <a:latin typeface="微软雅黑" panose="020B0503020204020204" pitchFamily="34" charset="-122"/>
                  <a:ea typeface="微软雅黑" panose="020B0503020204020204" pitchFamily="34" charset="-122"/>
                </a:rPr>
                <a:t>TCP connection req.</a:t>
              </a: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825"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825"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825"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27492"/>
              <a:ext cx="1867210" cy="28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788" dirty="0"/>
                <a:t>TCP connection reply.</a:t>
              </a:r>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825"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795612"/>
              <a:ext cx="1398635" cy="28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788" dirty="0"/>
                <a:t>get plan.pdf</a:t>
              </a:r>
            </a:p>
          </p:txBody>
        </p:sp>
        <p:pic>
          <p:nvPicPr>
            <p:cNvPr id="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23886"/>
              <a:ext cx="1398635" cy="28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charset="0"/>
                </a:defRPr>
              </a:lvl2pPr>
              <a:lvl3pPr marL="1143000" indent="-228600">
                <a:defRPr>
                  <a:latin typeface="Arial" charset="0"/>
                </a:defRPr>
              </a:lvl3pPr>
              <a:lvl4pPr marL="1600200" indent="-228600">
                <a:defRPr>
                  <a:latin typeface="Arial" charset="0"/>
                </a:defRPr>
              </a:lvl4pPr>
              <a:lvl5pPr marL="2057400" indent="-22860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n-US" altLang="zh-CN" sz="788" dirty="0"/>
                <a:t>&lt; plan.pdf &gt;</a:t>
              </a:r>
            </a:p>
          </p:txBody>
        </p:sp>
      </p:grpSp>
      <p:grpSp>
        <p:nvGrpSpPr>
          <p:cNvPr id="58" name="组合 57"/>
          <p:cNvGrpSpPr/>
          <p:nvPr/>
        </p:nvGrpSpPr>
        <p:grpSpPr>
          <a:xfrm>
            <a:off x="509883" y="3606240"/>
            <a:ext cx="4179145" cy="752217"/>
            <a:chOff x="595996" y="3877026"/>
            <a:chExt cx="5572193" cy="1002956"/>
          </a:xfrm>
        </p:grpSpPr>
        <p:sp>
          <p:nvSpPr>
            <p:cNvPr id="56" name="对角圆角矩形 55"/>
            <p:cNvSpPr/>
            <p:nvPr/>
          </p:nvSpPr>
          <p:spPr>
            <a:xfrm>
              <a:off x="595996" y="3877026"/>
              <a:ext cx="5572193" cy="100295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80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025"/>
                </a:lnSpc>
              </a:pPr>
              <a:r>
                <a:rPr lang="zh-CN" altLang="zh-CN" b="1" dirty="0">
                  <a:solidFill>
                    <a:schemeClr val="bg1"/>
                  </a:solidFill>
                  <a:latin typeface="微软雅黑" panose="020B0503020204020204" pitchFamily="34" charset="-122"/>
                  <a:ea typeface="微软雅黑" panose="020B0503020204020204" pitchFamily="34" charset="-122"/>
                </a:rPr>
                <a:t>网络协议是计算机网络的不可缺少的组成部分。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2506023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协议的两种形式</a:t>
            </a:r>
          </a:p>
        </p:txBody>
      </p:sp>
      <p:graphicFrame>
        <p:nvGraphicFramePr>
          <p:cNvPr id="8" name="内容占位符 7"/>
          <p:cNvGraphicFramePr>
            <a:graphicFrameLocks noGrp="1"/>
          </p:cNvGraphicFramePr>
          <p:nvPr>
            <p:ph sz="quarter" idx="10"/>
            <p:extLst>
              <p:ext uri="{D42A27DB-BD31-4B8C-83A1-F6EECF244321}">
                <p14:modId xmlns:p14="http://schemas.microsoft.com/office/powerpoint/2010/main" val="1889848855"/>
              </p:ext>
            </p:extLst>
          </p:nvPr>
        </p:nvGraphicFramePr>
        <p:xfrm>
          <a:off x="1130967" y="1460128"/>
          <a:ext cx="4600183" cy="1335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525432" y="3062131"/>
            <a:ext cx="5811253" cy="323165"/>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1500" b="1" dirty="0">
                <a:latin typeface="微软雅黑" panose="020B0503020204020204" pitchFamily="34" charset="-122"/>
                <a:ea typeface="微软雅黑" panose="020B0503020204020204" pitchFamily="34" charset="-122"/>
              </a:rPr>
              <a:t>不论什么形式，都必须能够对网络上信息交换过程做出</a:t>
            </a:r>
            <a:r>
              <a:rPr lang="zh-CN" altLang="en-US" sz="1500" b="1" dirty="0">
                <a:solidFill>
                  <a:srgbClr val="FFFF00"/>
                </a:solidFill>
                <a:latin typeface="微软雅黑" panose="020B0503020204020204" pitchFamily="34" charset="-122"/>
                <a:ea typeface="微软雅黑" panose="020B0503020204020204" pitchFamily="34" charset="-122"/>
              </a:rPr>
              <a:t>精确的解释。</a:t>
            </a:r>
          </a:p>
        </p:txBody>
      </p:sp>
    </p:spTree>
    <p:extLst>
      <p:ext uri="{BB962C8B-B14F-4D97-AF65-F5344CB8AC3E}">
        <p14:creationId xmlns:p14="http://schemas.microsoft.com/office/powerpoint/2010/main" val="248479472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43956" y="1429670"/>
            <a:ext cx="5360906" cy="833129"/>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500" b="1">
                <a:latin typeface="+mn-lt"/>
                <a:ea typeface="黑体" pitchFamily="2" charset="-122"/>
              </a:endParaRPr>
            </a:p>
          </p:txBody>
        </p:sp>
        <p:sp>
          <p:nvSpPr>
            <p:cNvPr id="6" name="矩形 13"/>
            <p:cNvSpPr>
              <a:spLocks noChangeArrowheads="1"/>
            </p:cNvSpPr>
            <p:nvPr/>
          </p:nvSpPr>
          <p:spPr bwMode="auto">
            <a:xfrm>
              <a:off x="1369053" y="1347339"/>
              <a:ext cx="6572834" cy="640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250"/>
                </a:lnSpc>
                <a:spcBef>
                  <a:spcPts val="0"/>
                </a:spcBef>
              </a:pPr>
              <a:r>
                <a:rPr lang="en-US" altLang="zh-CN" sz="1500" b="1" dirty="0">
                  <a:solidFill>
                    <a:schemeClr val="bg1"/>
                  </a:solidFill>
                  <a:latin typeface="微软雅黑" pitchFamily="34" charset="-122"/>
                  <a:ea typeface="微软雅黑" pitchFamily="34" charset="-122"/>
                </a:rPr>
                <a:t>ARPANET </a:t>
              </a:r>
              <a:r>
                <a:rPr lang="zh-CN" altLang="en-US" sz="1500" b="1" dirty="0">
                  <a:solidFill>
                    <a:schemeClr val="bg1"/>
                  </a:solidFill>
                  <a:latin typeface="微软雅黑" pitchFamily="34" charset="-122"/>
                  <a:ea typeface="微软雅黑" pitchFamily="34" charset="-122"/>
                </a:rPr>
                <a:t>的研制经验表明：对于非常复杂的计算机网络协议，其结构应该是</a:t>
              </a:r>
              <a:r>
                <a:rPr lang="zh-CN" altLang="en-US" sz="1500" b="1" dirty="0">
                  <a:solidFill>
                    <a:srgbClr val="FFFF00"/>
                  </a:solidFill>
                  <a:latin typeface="微软雅黑" pitchFamily="34" charset="-122"/>
                  <a:ea typeface="微软雅黑" pitchFamily="34" charset="-122"/>
                </a:rPr>
                <a:t>层次式</a:t>
              </a:r>
              <a:r>
                <a:rPr lang="zh-CN" altLang="en-US" sz="1500" b="1" dirty="0">
                  <a:solidFill>
                    <a:schemeClr val="bg1"/>
                  </a:solidFill>
                  <a:latin typeface="微软雅黑" pitchFamily="34" charset="-122"/>
                  <a:ea typeface="微软雅黑" pitchFamily="34" charset="-122"/>
                </a:rPr>
                <a:t>的。</a:t>
              </a:r>
            </a:p>
          </p:txBody>
        </p:sp>
      </p:grpSp>
      <p:sp>
        <p:nvSpPr>
          <p:cNvPr id="2" name="文本占位符 1"/>
          <p:cNvSpPr>
            <a:spLocks noGrp="1"/>
          </p:cNvSpPr>
          <p:nvPr>
            <p:ph type="body" sz="quarter" idx="11"/>
          </p:nvPr>
        </p:nvSpPr>
        <p:spPr/>
        <p:txBody>
          <a:bodyPr/>
          <a:lstStyle/>
          <a:p>
            <a:r>
              <a:rPr lang="zh-CN" altLang="en-US" dirty="0"/>
              <a:t>层次式协议结构</a:t>
            </a:r>
          </a:p>
        </p:txBody>
      </p:sp>
    </p:spTree>
    <p:extLst>
      <p:ext uri="{BB962C8B-B14F-4D97-AF65-F5344CB8AC3E}">
        <p14:creationId xmlns:p14="http://schemas.microsoft.com/office/powerpoint/2010/main" val="3540046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8805" y="1520762"/>
            <a:ext cx="6100391" cy="24002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5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4526262" y="2262615"/>
            <a:ext cx="1036652" cy="331144"/>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307896" y="2262615"/>
            <a:ext cx="1036652" cy="331144"/>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271826" y="229910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1546622" y="1972869"/>
            <a:ext cx="57740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latin typeface="微软雅黑" panose="020B0503020204020204" pitchFamily="34" charset="-122"/>
                <a:ea typeface="微软雅黑" panose="020B0503020204020204" pitchFamily="34" charset="-122"/>
              </a:rPr>
              <a:t>主机 </a:t>
            </a:r>
            <a:r>
              <a:rPr lang="en-US" altLang="zh-CN" sz="105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4766170" y="1972869"/>
            <a:ext cx="57740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latin typeface="微软雅黑" panose="020B0503020204020204" pitchFamily="34" charset="-122"/>
                <a:ea typeface="微软雅黑" panose="020B0503020204020204" pitchFamily="34" charset="-122"/>
              </a:rPr>
              <a:t>主机 </a:t>
            </a:r>
            <a:r>
              <a:rPr lang="en-US" altLang="zh-CN" sz="105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4490779" y="229910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2344341" y="2449119"/>
            <a:ext cx="2162861"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2326777" y="2037931"/>
            <a:ext cx="2204451" cy="4154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050" b="1" dirty="0">
                <a:latin typeface="微软雅黑" panose="020B0503020204020204" pitchFamily="34" charset="-122"/>
                <a:ea typeface="微软雅黑" panose="020B0503020204020204" pitchFamily="34" charset="-122"/>
              </a:rPr>
              <a:t>文件及传送命令好像</a:t>
            </a:r>
          </a:p>
          <a:p>
            <a:pPr algn="ctr"/>
            <a:r>
              <a:rPr lang="zh-CN" altLang="en-US" sz="1050" b="1" dirty="0">
                <a:latin typeface="微软雅黑" panose="020B0503020204020204" pitchFamily="34" charset="-122"/>
                <a:ea typeface="微软雅黑" panose="020B0503020204020204" pitchFamily="34" charset="-122"/>
              </a:rPr>
              <a:t>是按照水平方向的虚线直接传送的</a:t>
            </a:r>
          </a:p>
        </p:txBody>
      </p:sp>
      <p:sp>
        <p:nvSpPr>
          <p:cNvPr id="128019" name="Line 17"/>
          <p:cNvSpPr>
            <a:spLocks noChangeShapeType="1"/>
          </p:cNvSpPr>
          <p:nvPr/>
        </p:nvSpPr>
        <p:spPr bwMode="auto">
          <a:xfrm>
            <a:off x="1028700" y="2669384"/>
            <a:ext cx="4786313"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140245" y="2809189"/>
            <a:ext cx="139653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05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050" b="1" dirty="0">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4420383" y="2809189"/>
            <a:ext cx="126188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050" b="1" dirty="0">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050" b="1" dirty="0">
                <a:solidFill>
                  <a:srgbClr val="0000FF"/>
                </a:solidFill>
                <a:latin typeface="微软雅黑" panose="020B0503020204020204" pitchFamily="34" charset="-122"/>
                <a:ea typeface="微软雅黑" panose="020B0503020204020204" pitchFamily="34" charset="-122"/>
              </a:rPr>
              <a:t>上层模块</a:t>
            </a:r>
          </a:p>
        </p:txBody>
      </p:sp>
      <p:sp>
        <p:nvSpPr>
          <p:cNvPr id="4" name="矩形 3"/>
          <p:cNvSpPr/>
          <p:nvPr/>
        </p:nvSpPr>
        <p:spPr>
          <a:xfrm>
            <a:off x="1810753" y="1582967"/>
            <a:ext cx="3242510"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1</a:t>
            </a:r>
            <a:r>
              <a:rPr lang="zh-CN" altLang="en-US" b="1" dirty="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p>
        </p:txBody>
      </p:sp>
      <p:sp>
        <p:nvSpPr>
          <p:cNvPr id="5" name="上下箭头 4"/>
          <p:cNvSpPr/>
          <p:nvPr/>
        </p:nvSpPr>
        <p:spPr>
          <a:xfrm>
            <a:off x="1765914" y="2541292"/>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4981264" y="2541292"/>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8805" y="1520762"/>
            <a:ext cx="6100391" cy="24002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5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4520083" y="2262615"/>
            <a:ext cx="1036652" cy="331144"/>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307896" y="2262615"/>
            <a:ext cx="1036652" cy="331144"/>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271826" y="229910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1546622" y="1972869"/>
            <a:ext cx="57740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latin typeface="微软雅黑" panose="020B0503020204020204" pitchFamily="34" charset="-122"/>
                <a:ea typeface="微软雅黑" panose="020B0503020204020204" pitchFamily="34" charset="-122"/>
              </a:rPr>
              <a:t>主机 </a:t>
            </a:r>
            <a:r>
              <a:rPr lang="en-US" altLang="zh-CN" sz="105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4759991" y="1972869"/>
            <a:ext cx="57740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latin typeface="微软雅黑" panose="020B0503020204020204" pitchFamily="34" charset="-122"/>
                <a:ea typeface="微软雅黑" panose="020B0503020204020204" pitchFamily="34" charset="-122"/>
              </a:rPr>
              <a:t>主机 </a:t>
            </a:r>
            <a:r>
              <a:rPr lang="en-US" altLang="zh-CN" sz="105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4484600" y="229910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1810752" y="1582967"/>
            <a:ext cx="3571613"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通信服务模块</a:t>
            </a:r>
            <a:r>
              <a:rPr lang="zh-CN" altLang="en-US" b="1" dirty="0">
                <a:solidFill>
                  <a:srgbClr val="0000FF"/>
                </a:solidFill>
                <a:latin typeface="微软雅黑" panose="020B0503020204020204" pitchFamily="34" charset="-122"/>
                <a:ea typeface="微软雅黑" panose="020B0503020204020204" pitchFamily="34" charset="-122"/>
              </a:rPr>
              <a:t>层</a:t>
            </a:r>
          </a:p>
        </p:txBody>
      </p:sp>
      <p:sp>
        <p:nvSpPr>
          <p:cNvPr id="18" name="Line 11"/>
          <p:cNvSpPr>
            <a:spLocks noChangeShapeType="1"/>
          </p:cNvSpPr>
          <p:nvPr/>
        </p:nvSpPr>
        <p:spPr bwMode="auto">
          <a:xfrm>
            <a:off x="2354304" y="2910452"/>
            <a:ext cx="215327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2757577" y="2496175"/>
            <a:ext cx="1261884" cy="4154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050" b="1" dirty="0">
                <a:latin typeface="微软雅黑" panose="020B0503020204020204" pitchFamily="34" charset="-122"/>
                <a:ea typeface="微软雅黑" panose="020B0503020204020204" pitchFamily="34" charset="-122"/>
              </a:rPr>
              <a:t>好像可直接把文件</a:t>
            </a:r>
          </a:p>
          <a:p>
            <a:pPr algn="ctr"/>
            <a:r>
              <a:rPr lang="zh-CN" altLang="en-US" sz="105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038664" y="3168191"/>
            <a:ext cx="4786313"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138177" y="3316643"/>
            <a:ext cx="139653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050" b="1" dirty="0">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050" b="1" dirty="0">
                <a:solidFill>
                  <a:srgbClr val="0000FF"/>
                </a:solidFill>
                <a:latin typeface="微软雅黑" panose="020B0503020204020204" pitchFamily="34" charset="-122"/>
                <a:ea typeface="微软雅黑" panose="020B0503020204020204" pitchFamily="34" charset="-122"/>
              </a:rPr>
              <a:t>进行发送</a:t>
            </a:r>
          </a:p>
        </p:txBody>
      </p:sp>
      <p:sp>
        <p:nvSpPr>
          <p:cNvPr id="25" name="Text Box 21"/>
          <p:cNvSpPr txBox="1">
            <a:spLocks noChangeArrowheads="1"/>
          </p:cNvSpPr>
          <p:nvPr/>
        </p:nvSpPr>
        <p:spPr bwMode="auto">
          <a:xfrm>
            <a:off x="4418152" y="3316643"/>
            <a:ext cx="126188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05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050" b="1">
                <a:solidFill>
                  <a:srgbClr val="0000FF"/>
                </a:solidFill>
                <a:latin typeface="微软雅黑" panose="020B0503020204020204" pitchFamily="34" charset="-122"/>
                <a:ea typeface="微软雅黑" panose="020B0503020204020204" pitchFamily="34" charset="-122"/>
              </a:rPr>
              <a:t>上层模块</a:t>
            </a:r>
          </a:p>
        </p:txBody>
      </p:sp>
      <p:sp>
        <p:nvSpPr>
          <p:cNvPr id="27" name="Rectangle 16"/>
          <p:cNvSpPr>
            <a:spLocks noChangeArrowheads="1"/>
          </p:cNvSpPr>
          <p:nvPr/>
        </p:nvSpPr>
        <p:spPr bwMode="auto">
          <a:xfrm>
            <a:off x="4530146" y="2750061"/>
            <a:ext cx="1036652" cy="331144"/>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317958" y="2750061"/>
            <a:ext cx="1036652" cy="331144"/>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282385" y="2790199"/>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4494564" y="2790199"/>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1765914" y="2541292"/>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4975086" y="2541292"/>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1765914" y="3043315"/>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4975086" y="3043315"/>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2344341" y="2449119"/>
            <a:ext cx="216323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2326774" y="2037931"/>
            <a:ext cx="2204451" cy="4154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050" b="1" dirty="0">
                <a:latin typeface="微软雅黑" panose="020B0503020204020204" pitchFamily="34" charset="-122"/>
                <a:ea typeface="微软雅黑" panose="020B0503020204020204" pitchFamily="34" charset="-122"/>
              </a:rPr>
              <a:t>文件及传送命令好像</a:t>
            </a:r>
          </a:p>
          <a:p>
            <a:pPr algn="ctr"/>
            <a:r>
              <a:rPr lang="zh-CN" altLang="en-US" sz="1050" b="1" dirty="0">
                <a:latin typeface="微软雅黑" panose="020B0503020204020204" pitchFamily="34" charset="-122"/>
                <a:ea typeface="微软雅黑" panose="020B0503020204020204" pitchFamily="34" charset="-122"/>
              </a:rPr>
              <a:t>是按照水平方向的虚线直接传送的</a:t>
            </a: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39214054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25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25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8805" y="1520762"/>
            <a:ext cx="6100391" cy="24002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5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4520083" y="2262615"/>
            <a:ext cx="1036652" cy="331144"/>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307896" y="2262615"/>
            <a:ext cx="1036652" cy="331144"/>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271826" y="229910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1546622" y="1972869"/>
            <a:ext cx="57740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latin typeface="微软雅黑" panose="020B0503020204020204" pitchFamily="34" charset="-122"/>
                <a:ea typeface="微软雅黑" panose="020B0503020204020204" pitchFamily="34" charset="-122"/>
              </a:rPr>
              <a:t>主机 </a:t>
            </a:r>
            <a:r>
              <a:rPr lang="en-US" altLang="zh-CN" sz="105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4759991" y="1972869"/>
            <a:ext cx="57740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latin typeface="微软雅黑" panose="020B0503020204020204" pitchFamily="34" charset="-122"/>
                <a:ea typeface="微软雅黑" panose="020B0503020204020204" pitchFamily="34" charset="-122"/>
              </a:rPr>
              <a:t>主机 </a:t>
            </a:r>
            <a:r>
              <a:rPr lang="en-US" altLang="zh-CN" sz="105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4484600" y="229910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文件传送模块</a:t>
            </a:r>
          </a:p>
        </p:txBody>
      </p:sp>
      <p:sp>
        <p:nvSpPr>
          <p:cNvPr id="4" name="矩形 3"/>
          <p:cNvSpPr/>
          <p:nvPr/>
        </p:nvSpPr>
        <p:spPr>
          <a:xfrm>
            <a:off x="1509786" y="1583334"/>
            <a:ext cx="3609942"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3</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网络接入模块</a:t>
            </a:r>
            <a:r>
              <a:rPr lang="zh-CN" altLang="en-US" b="1" dirty="0">
                <a:solidFill>
                  <a:srgbClr val="0000FF"/>
                </a:solidFill>
                <a:latin typeface="微软雅黑" panose="020B0503020204020204" pitchFamily="34" charset="-122"/>
                <a:ea typeface="微软雅黑" panose="020B0503020204020204" pitchFamily="34" charset="-122"/>
              </a:rPr>
              <a:t>层</a:t>
            </a:r>
          </a:p>
        </p:txBody>
      </p:sp>
      <p:sp>
        <p:nvSpPr>
          <p:cNvPr id="18" name="Line 11"/>
          <p:cNvSpPr>
            <a:spLocks noChangeShapeType="1"/>
          </p:cNvSpPr>
          <p:nvPr/>
        </p:nvSpPr>
        <p:spPr bwMode="auto">
          <a:xfrm>
            <a:off x="2354304" y="2910452"/>
            <a:ext cx="2163239"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2757577" y="2496175"/>
            <a:ext cx="1261884" cy="4154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050" b="1" dirty="0">
                <a:latin typeface="微软雅黑" panose="020B0503020204020204" pitchFamily="34" charset="-122"/>
                <a:ea typeface="微软雅黑" panose="020B0503020204020204" pitchFamily="34" charset="-122"/>
              </a:rPr>
              <a:t>好像可直接把文件</a:t>
            </a:r>
          </a:p>
          <a:p>
            <a:pPr algn="ctr"/>
            <a:r>
              <a:rPr lang="zh-CN" altLang="en-US" sz="1050" b="1" dirty="0">
                <a:latin typeface="微软雅黑" panose="020B0503020204020204" pitchFamily="34" charset="-122"/>
                <a:ea typeface="微软雅黑" panose="020B0503020204020204" pitchFamily="34" charset="-122"/>
              </a:rPr>
              <a:t>可靠地传送到对方</a:t>
            </a:r>
          </a:p>
        </p:txBody>
      </p:sp>
      <p:sp>
        <p:nvSpPr>
          <p:cNvPr id="20" name="Line 17"/>
          <p:cNvSpPr>
            <a:spLocks noChangeShapeType="1"/>
          </p:cNvSpPr>
          <p:nvPr/>
        </p:nvSpPr>
        <p:spPr bwMode="auto">
          <a:xfrm>
            <a:off x="1979194" y="3444915"/>
            <a:ext cx="3182354"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4530146" y="2750061"/>
            <a:ext cx="1036652" cy="331144"/>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317958" y="2750061"/>
            <a:ext cx="1036652" cy="331144"/>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282385" y="2790199"/>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通信服务模块</a:t>
            </a:r>
          </a:p>
        </p:txBody>
      </p:sp>
      <p:sp>
        <p:nvSpPr>
          <p:cNvPr id="30" name="Text Box 10"/>
          <p:cNvSpPr txBox="1">
            <a:spLocks noChangeArrowheads="1"/>
          </p:cNvSpPr>
          <p:nvPr/>
        </p:nvSpPr>
        <p:spPr bwMode="auto">
          <a:xfrm>
            <a:off x="4494564" y="2790199"/>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通信服务模块</a:t>
            </a:r>
          </a:p>
        </p:txBody>
      </p:sp>
      <p:sp>
        <p:nvSpPr>
          <p:cNvPr id="5" name="上下箭头 4"/>
          <p:cNvSpPr/>
          <p:nvPr/>
        </p:nvSpPr>
        <p:spPr>
          <a:xfrm>
            <a:off x="1765914" y="2541292"/>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4975086" y="2541292"/>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4536162" y="3273058"/>
            <a:ext cx="1036652" cy="331144"/>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323974" y="3273058"/>
            <a:ext cx="1036652" cy="331144"/>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288401" y="331908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网络接入模块</a:t>
            </a:r>
          </a:p>
        </p:txBody>
      </p:sp>
      <p:sp>
        <p:nvSpPr>
          <p:cNvPr id="35" name="Text Box 10"/>
          <p:cNvSpPr txBox="1">
            <a:spLocks noChangeArrowheads="1"/>
          </p:cNvSpPr>
          <p:nvPr/>
        </p:nvSpPr>
        <p:spPr bwMode="auto">
          <a:xfrm>
            <a:off x="4500580" y="3319085"/>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chemeClr val="bg1"/>
                </a:solidFill>
                <a:latin typeface="微软雅黑" panose="020B0503020204020204" pitchFamily="34" charset="-122"/>
                <a:ea typeface="微软雅黑" panose="020B0503020204020204" pitchFamily="34" charset="-122"/>
              </a:rPr>
              <a:t>网络接入模块</a:t>
            </a:r>
          </a:p>
        </p:txBody>
      </p:sp>
      <p:sp>
        <p:nvSpPr>
          <p:cNvPr id="36" name="Text Box 6"/>
          <p:cNvSpPr txBox="1">
            <a:spLocks noChangeArrowheads="1"/>
          </p:cNvSpPr>
          <p:nvPr/>
        </p:nvSpPr>
        <p:spPr bwMode="auto">
          <a:xfrm>
            <a:off x="2347285" y="307105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900" b="1" dirty="0">
                <a:solidFill>
                  <a:srgbClr val="0000FF"/>
                </a:solidFill>
                <a:latin typeface="微软雅黑" panose="020B0503020204020204" pitchFamily="34" charset="-122"/>
                <a:ea typeface="微软雅黑" panose="020B0503020204020204" pitchFamily="34" charset="-122"/>
              </a:rPr>
              <a:t>网络</a:t>
            </a:r>
            <a:endParaRPr lang="en-US" altLang="zh-CN" sz="900" b="1" dirty="0">
              <a:solidFill>
                <a:srgbClr val="0000FF"/>
              </a:solidFill>
              <a:latin typeface="微软雅黑" panose="020B0503020204020204" pitchFamily="34" charset="-122"/>
              <a:ea typeface="微软雅黑" panose="020B0503020204020204" pitchFamily="34" charset="-122"/>
            </a:endParaRPr>
          </a:p>
          <a:p>
            <a:r>
              <a:rPr lang="zh-CN" altLang="en-US" sz="900" b="1" dirty="0">
                <a:solidFill>
                  <a:srgbClr val="0000FF"/>
                </a:solidFill>
                <a:latin typeface="微软雅黑" panose="020B0503020204020204" pitchFamily="34" charset="-122"/>
                <a:ea typeface="微软雅黑" panose="020B0503020204020204" pitchFamily="34" charset="-122"/>
              </a:rPr>
              <a:t>接口</a:t>
            </a:r>
            <a:endParaRPr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4183102" y="3071058"/>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900" b="1">
                <a:solidFill>
                  <a:srgbClr val="0000FF"/>
                </a:solidFill>
                <a:latin typeface="微软雅黑" panose="020B0503020204020204" pitchFamily="34" charset="-122"/>
                <a:ea typeface="微软雅黑" panose="020B0503020204020204" pitchFamily="34" charset="-122"/>
              </a:rPr>
              <a:t>网络</a:t>
            </a:r>
            <a:endParaRPr lang="en-US" altLang="zh-CN" sz="900" b="1">
              <a:solidFill>
                <a:srgbClr val="0000FF"/>
              </a:solidFill>
              <a:latin typeface="微软雅黑" panose="020B0503020204020204" pitchFamily="34" charset="-122"/>
              <a:ea typeface="微软雅黑" panose="020B0503020204020204" pitchFamily="34" charset="-122"/>
            </a:endParaRPr>
          </a:p>
          <a:p>
            <a:r>
              <a:rPr lang="zh-CN" altLang="en-US" sz="900" b="1">
                <a:solidFill>
                  <a:srgbClr val="0000FF"/>
                </a:solidFill>
                <a:latin typeface="微软雅黑" panose="020B0503020204020204" pitchFamily="34" charset="-122"/>
                <a:ea typeface="微软雅黑" panose="020B0503020204020204" pitchFamily="34" charset="-122"/>
              </a:rPr>
              <a:t>接口</a:t>
            </a:r>
            <a:endParaRPr lang="en-US" altLang="zh-CN" sz="9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1765914" y="3043315"/>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4975086" y="3043315"/>
            <a:ext cx="139963" cy="259260"/>
          </a:xfrm>
          <a:prstGeom prst="upDownArrow">
            <a:avLst/>
          </a:prstGeom>
          <a:solidFill>
            <a:srgbClr val="00FFFF"/>
          </a:solidFill>
          <a:ln w="19050">
            <a:solidFill>
              <a:srgbClr val="0000FF"/>
            </a:solidFill>
            <a:miter lim="800000"/>
          </a:ln>
        </p:spPr>
        <p:txBody>
          <a:bodyPr vert="eaVert"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2344341" y="2449119"/>
            <a:ext cx="216323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2326774" y="2037931"/>
            <a:ext cx="2204451" cy="4154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050" b="1" dirty="0">
                <a:latin typeface="微软雅黑" panose="020B0503020204020204" pitchFamily="34" charset="-122"/>
                <a:ea typeface="微软雅黑" panose="020B0503020204020204" pitchFamily="34" charset="-122"/>
              </a:rPr>
              <a:t>文件及传送命令好像</a:t>
            </a:r>
          </a:p>
          <a:p>
            <a:pPr algn="ctr"/>
            <a:r>
              <a:rPr lang="zh-CN" altLang="en-US" sz="1050" b="1" dirty="0">
                <a:latin typeface="微软雅黑" panose="020B0503020204020204" pitchFamily="34" charset="-122"/>
                <a:ea typeface="微软雅黑" panose="020B0503020204020204" pitchFamily="34" charset="-122"/>
              </a:rPr>
              <a:t>是按照水平方向的虚线直接传送的</a:t>
            </a:r>
          </a:p>
        </p:txBody>
      </p:sp>
      <p:grpSp>
        <p:nvGrpSpPr>
          <p:cNvPr id="44" name="Group 6"/>
          <p:cNvGrpSpPr/>
          <p:nvPr/>
        </p:nvGrpSpPr>
        <p:grpSpPr bwMode="auto">
          <a:xfrm>
            <a:off x="2864634" y="3172945"/>
            <a:ext cx="1125975" cy="484997"/>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3124763" y="3303615"/>
            <a:ext cx="72327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dirty="0">
                <a:solidFill>
                  <a:srgbClr val="000066"/>
                </a:solidFill>
                <a:latin typeface="微软雅黑" panose="020B0503020204020204" pitchFamily="34" charset="-122"/>
                <a:ea typeface="微软雅黑" panose="020B0503020204020204" pitchFamily="34" charset="-122"/>
              </a:rPr>
              <a:t>通信网络</a:t>
            </a:r>
          </a:p>
        </p:txBody>
      </p:sp>
      <p:sp>
        <p:nvSpPr>
          <p:cNvPr id="54" name="矩形 53"/>
          <p:cNvSpPr/>
          <p:nvPr/>
        </p:nvSpPr>
        <p:spPr>
          <a:xfrm>
            <a:off x="1081217" y="3931026"/>
            <a:ext cx="4973594" cy="253916"/>
          </a:xfrm>
          <a:prstGeom prst="rect">
            <a:avLst/>
          </a:prstGeom>
        </p:spPr>
        <p:txBody>
          <a:bodyPr wrap="square">
            <a:spAutoFit/>
          </a:bodyPr>
          <a:lstStyle/>
          <a:p>
            <a:pPr lvl="0"/>
            <a:r>
              <a:rPr lang="zh-CN" altLang="en-US" sz="1050" b="1" dirty="0">
                <a:solidFill>
                  <a:srgbClr val="0000FF"/>
                </a:solidFill>
                <a:latin typeface="微软雅黑" panose="020B0503020204020204" pitchFamily="34" charset="-122"/>
                <a:ea typeface="微软雅黑" panose="020B0503020204020204" pitchFamily="34" charset="-122"/>
              </a:rPr>
              <a:t>网络接入模块</a:t>
            </a:r>
            <a:r>
              <a:rPr lang="zh-CN" altLang="en-US" sz="1050" b="1" dirty="0">
                <a:solidFill>
                  <a:prstClr val="black"/>
                </a:solidFill>
                <a:latin typeface="微软雅黑" panose="020B0503020204020204" pitchFamily="34" charset="-122"/>
                <a:ea typeface="微软雅黑" panose="020B0503020204020204" pitchFamily="34" charset="-122"/>
              </a:rPr>
              <a:t>负责做与网络接口细节有关的工作，并向上层提供接入和通信服务。</a:t>
            </a: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p>
        </p:txBody>
      </p:sp>
    </p:spTree>
    <p:extLst>
      <p:ext uri="{BB962C8B-B14F-4D97-AF65-F5344CB8AC3E}">
        <p14:creationId xmlns:p14="http://schemas.microsoft.com/office/powerpoint/2010/main" val="10256114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138876914"/>
              </p:ext>
            </p:extLst>
          </p:nvPr>
        </p:nvGraphicFramePr>
        <p:xfrm>
          <a:off x="839284" y="1118587"/>
          <a:ext cx="4909228" cy="2281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占位符 1"/>
          <p:cNvSpPr>
            <a:spLocks noGrp="1"/>
          </p:cNvSpPr>
          <p:nvPr>
            <p:ph type="body" sz="quarter" idx="11"/>
          </p:nvPr>
        </p:nvSpPr>
        <p:spPr/>
        <p:txBody>
          <a:bodyPr/>
          <a:lstStyle/>
          <a:p>
            <a:r>
              <a:rPr lang="zh-CN" altLang="en-US" dirty="0"/>
              <a:t>分层的优点与缺点</a:t>
            </a:r>
          </a:p>
        </p:txBody>
      </p:sp>
      <p:grpSp>
        <p:nvGrpSpPr>
          <p:cNvPr id="12" name="组合 11"/>
          <p:cNvGrpSpPr/>
          <p:nvPr/>
        </p:nvGrpSpPr>
        <p:grpSpPr>
          <a:xfrm>
            <a:off x="729043" y="3493592"/>
            <a:ext cx="5500239" cy="1040639"/>
            <a:chOff x="595996" y="3877027"/>
            <a:chExt cx="5719975" cy="1387519"/>
          </a:xfrm>
        </p:grpSpPr>
        <p:sp>
          <p:nvSpPr>
            <p:cNvPr id="13" name="对角圆角矩形 12"/>
            <p:cNvSpPr/>
            <p:nvPr/>
          </p:nvSpPr>
          <p:spPr>
            <a:xfrm>
              <a:off x="595996" y="3877027"/>
              <a:ext cx="5719975" cy="138751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dirty="0"/>
            </a:p>
          </p:txBody>
        </p:sp>
        <p:sp>
          <p:nvSpPr>
            <p:cNvPr id="14" name="矩形 5"/>
            <p:cNvSpPr>
              <a:spLocks noChangeArrowheads="1"/>
            </p:cNvSpPr>
            <p:nvPr/>
          </p:nvSpPr>
          <p:spPr bwMode="auto">
            <a:xfrm>
              <a:off x="710641" y="3955503"/>
              <a:ext cx="5476826" cy="1270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650"/>
                </a:lnSpc>
              </a:pPr>
              <a:r>
                <a:rPr lang="zh-CN" altLang="en-US" sz="1400" b="1" dirty="0">
                  <a:solidFill>
                    <a:srgbClr val="FFFF00"/>
                  </a:solidFill>
                  <a:latin typeface="微软雅黑" panose="020B0503020204020204" pitchFamily="34" charset="-122"/>
                  <a:ea typeface="微软雅黑" panose="020B0503020204020204" pitchFamily="34" charset="-122"/>
                </a:rPr>
                <a:t>注意：每一层的功能应非常明确。</a:t>
              </a:r>
              <a:endParaRPr lang="en-US" altLang="zh-CN" sz="1400" b="1" dirty="0">
                <a:solidFill>
                  <a:srgbClr val="FFFF00"/>
                </a:solidFill>
                <a:latin typeface="微软雅黑" panose="020B0503020204020204" pitchFamily="34" charset="-122"/>
                <a:ea typeface="微软雅黑" panose="020B0503020204020204" pitchFamily="34" charset="-122"/>
              </a:endParaRPr>
            </a:p>
            <a:p>
              <a:pPr>
                <a:lnSpc>
                  <a:spcPts val="1650"/>
                </a:lnSpc>
              </a:pPr>
              <a:r>
                <a:rPr lang="zh-CN" altLang="en-US" sz="1400" b="1" dirty="0">
                  <a:solidFill>
                    <a:schemeClr val="bg1"/>
                  </a:solidFill>
                  <a:latin typeface="微软雅黑" panose="020B0503020204020204" pitchFamily="34" charset="-122"/>
                  <a:ea typeface="微软雅黑" panose="020B0503020204020204" pitchFamily="34" charset="-122"/>
                </a:rPr>
                <a:t>层数太少，就会使每一层的协议太复杂。</a:t>
              </a:r>
              <a:endParaRPr lang="en-US" altLang="zh-CN" sz="1400" b="1" dirty="0">
                <a:solidFill>
                  <a:schemeClr val="bg1"/>
                </a:solidFill>
                <a:latin typeface="微软雅黑" panose="020B0503020204020204" pitchFamily="34" charset="-122"/>
                <a:ea typeface="微软雅黑" panose="020B0503020204020204" pitchFamily="34" charset="-122"/>
              </a:endParaRPr>
            </a:p>
            <a:p>
              <a:pPr>
                <a:lnSpc>
                  <a:spcPts val="1650"/>
                </a:lnSpc>
              </a:pPr>
              <a:r>
                <a:rPr lang="zh-CN" altLang="en-US" sz="1400" b="1" dirty="0">
                  <a:solidFill>
                    <a:schemeClr val="bg1"/>
                  </a:solidFill>
                  <a:latin typeface="微软雅黑" panose="020B0503020204020204" pitchFamily="34" charset="-122"/>
                  <a:ea typeface="微软雅黑" panose="020B0503020204020204" pitchFamily="34" charset="-122"/>
                </a:rPr>
                <a:t>层数太多，又会在描述和综合各层功能的系统工程任务时遇到较多的困难。</a:t>
              </a:r>
            </a:p>
          </p:txBody>
        </p:sp>
      </p:grpSp>
    </p:spTree>
    <p:extLst>
      <p:ext uri="{BB962C8B-B14F-4D97-AF65-F5344CB8AC3E}">
        <p14:creationId xmlns:p14="http://schemas.microsoft.com/office/powerpoint/2010/main" val="157229006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8" y="1073188"/>
            <a:ext cx="6096762" cy="3286312"/>
          </a:xfrm>
        </p:spPr>
        <p:txBody>
          <a:bodyPr/>
          <a:lstStyle/>
          <a:p>
            <a:pPr>
              <a:lnSpc>
                <a:spcPct val="150000"/>
              </a:lnSpc>
            </a:pPr>
            <a:r>
              <a:rPr lang="zh-CN" altLang="en-US" dirty="0">
                <a:solidFill>
                  <a:srgbClr val="C00000"/>
                </a:solidFill>
              </a:rPr>
              <a:t>差错控制：</a:t>
            </a:r>
            <a:r>
              <a:rPr lang="zh-CN" altLang="en-US" dirty="0"/>
              <a:t>使相应层次对等方的通信更加可靠。</a:t>
            </a:r>
          </a:p>
          <a:p>
            <a:pPr>
              <a:lnSpc>
                <a:spcPct val="150000"/>
              </a:lnSpc>
            </a:pPr>
            <a:r>
              <a:rPr lang="zh-CN" altLang="en-US" dirty="0">
                <a:solidFill>
                  <a:srgbClr val="C00000"/>
                </a:solidFill>
              </a:rPr>
              <a:t>流量控制：</a:t>
            </a:r>
            <a:r>
              <a:rPr lang="zh-CN" altLang="en-US" dirty="0"/>
              <a:t>发送端的发送速率必须使接收端来得及接收，不要太快。</a:t>
            </a:r>
          </a:p>
          <a:p>
            <a:pPr>
              <a:lnSpc>
                <a:spcPct val="150000"/>
              </a:lnSpc>
            </a:pPr>
            <a:r>
              <a:rPr lang="zh-CN" altLang="en-US" dirty="0">
                <a:solidFill>
                  <a:srgbClr val="C00000"/>
                </a:solidFill>
              </a:rPr>
              <a:t>分段和重装：</a:t>
            </a:r>
            <a:r>
              <a:rPr lang="zh-CN" altLang="en-US" dirty="0"/>
              <a:t>发送端将要发送的数据块划分为更小的单位，在接收端将其还原。</a:t>
            </a:r>
          </a:p>
          <a:p>
            <a:pPr>
              <a:lnSpc>
                <a:spcPct val="150000"/>
              </a:lnSpc>
            </a:pPr>
            <a:r>
              <a:rPr lang="zh-CN" altLang="en-US" dirty="0">
                <a:solidFill>
                  <a:srgbClr val="C00000"/>
                </a:solidFill>
              </a:rPr>
              <a:t>复用和分用：</a:t>
            </a:r>
            <a:r>
              <a:rPr lang="zh-CN" altLang="en-US" dirty="0"/>
              <a:t>发送端几个高层会话复用一条低层的连接，在接收端再进行分用。</a:t>
            </a:r>
          </a:p>
          <a:p>
            <a:pPr>
              <a:lnSpc>
                <a:spcPct val="150000"/>
              </a:lnSpc>
            </a:pPr>
            <a:r>
              <a:rPr lang="zh-CN" altLang="en-US" dirty="0">
                <a:solidFill>
                  <a:srgbClr val="C00000"/>
                </a:solidFill>
              </a:rPr>
              <a:t>连接建立和释放：</a:t>
            </a:r>
            <a:r>
              <a:rPr lang="zh-CN" altLang="en-US" dirty="0"/>
              <a:t>交换数据前先建立一条逻辑连接，数据传送结束后释放连接。</a:t>
            </a:r>
          </a:p>
          <a:p>
            <a:pPr>
              <a:lnSpc>
                <a:spcPct val="150000"/>
              </a:lnSpc>
            </a:pPr>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extLst>
      <p:ext uri="{BB962C8B-B14F-4D97-AF65-F5344CB8AC3E}">
        <p14:creationId xmlns:p14="http://schemas.microsoft.com/office/powerpoint/2010/main" val="8385035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网络的体系结构 </a:t>
            </a:r>
            <a:r>
              <a:rPr lang="en-US" altLang="zh-CN" dirty="0"/>
              <a:t>(Network Architecture)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功能的精确定义（不涉及实现）。</a:t>
            </a:r>
          </a:p>
          <a:p>
            <a:r>
              <a:rPr lang="zh-CN" altLang="en-US" dirty="0">
                <a:solidFill>
                  <a:srgbClr val="0000FF"/>
                </a:solidFill>
              </a:rPr>
              <a:t>实现</a:t>
            </a:r>
            <a:r>
              <a:rPr lang="zh-CN" altLang="en-US" dirty="0"/>
              <a:t> </a:t>
            </a:r>
            <a:r>
              <a:rPr lang="en-US" altLang="zh-CN" dirty="0"/>
              <a:t>(implementation) </a:t>
            </a:r>
            <a:r>
              <a:rPr lang="zh-CN" altLang="en-US" dirty="0"/>
              <a:t>是遵循这种体系结构的前提下，用何种硬件或软件完成这些功能的问题。</a:t>
            </a:r>
          </a:p>
        </p:txBody>
      </p:sp>
      <p:sp>
        <p:nvSpPr>
          <p:cNvPr id="4" name="文本占位符 3"/>
          <p:cNvSpPr>
            <a:spLocks noGrp="1"/>
          </p:cNvSpPr>
          <p:nvPr>
            <p:ph type="body" sz="quarter" idx="11"/>
          </p:nvPr>
        </p:nvSpPr>
        <p:spPr/>
        <p:txBody>
          <a:bodyPr/>
          <a:lstStyle/>
          <a:p>
            <a:r>
              <a:rPr lang="zh-CN" altLang="en-US" dirty="0"/>
              <a:t>计算机网络的体系结构</a:t>
            </a:r>
          </a:p>
        </p:txBody>
      </p:sp>
      <p:grpSp>
        <p:nvGrpSpPr>
          <p:cNvPr id="5" name="组合 4"/>
          <p:cNvGrpSpPr/>
          <p:nvPr/>
        </p:nvGrpSpPr>
        <p:grpSpPr>
          <a:xfrm>
            <a:off x="1256024" y="2911277"/>
            <a:ext cx="3947739" cy="933989"/>
            <a:chOff x="595997" y="3877026"/>
            <a:chExt cx="4614827" cy="1353133"/>
          </a:xfrm>
        </p:grpSpPr>
        <p:sp>
          <p:nvSpPr>
            <p:cNvPr id="6" name="对角圆角矩形 5"/>
            <p:cNvSpPr/>
            <p:nvPr/>
          </p:nvSpPr>
          <p:spPr>
            <a:xfrm>
              <a:off x="595997" y="3877026"/>
              <a:ext cx="4614827" cy="135313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200" dirty="0"/>
            </a:p>
          </p:txBody>
        </p:sp>
        <p:sp>
          <p:nvSpPr>
            <p:cNvPr id="7" name="矩形 5"/>
            <p:cNvSpPr>
              <a:spLocks noChangeArrowheads="1"/>
            </p:cNvSpPr>
            <p:nvPr/>
          </p:nvSpPr>
          <p:spPr bwMode="auto">
            <a:xfrm>
              <a:off x="710641" y="3981648"/>
              <a:ext cx="4389878" cy="124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950"/>
                </a:lnSpc>
              </a:pPr>
              <a:r>
                <a:rPr lang="zh-CN" altLang="en-US" b="1" dirty="0">
                  <a:solidFill>
                    <a:schemeClr val="bg1"/>
                  </a:solidFill>
                  <a:latin typeface="微软雅黑" panose="020B0503020204020204" pitchFamily="34" charset="-122"/>
                  <a:ea typeface="微软雅黑" panose="020B0503020204020204" pitchFamily="34" charset="-122"/>
                </a:rPr>
                <a:t>体系结构是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p>
          </p:txBody>
        </p:sp>
      </p:grpSp>
    </p:spTree>
    <p:extLst>
      <p:ext uri="{BB962C8B-B14F-4D97-AF65-F5344CB8AC3E}">
        <p14:creationId xmlns:p14="http://schemas.microsoft.com/office/powerpoint/2010/main" val="29807249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1.6.3  </a:t>
            </a:r>
            <a:r>
              <a:rPr lang="zh-CN" altLang="en-US" dirty="0"/>
              <a:t>具有五层协议的体系结构</a:t>
            </a:r>
          </a:p>
        </p:txBody>
      </p:sp>
      <p:sp>
        <p:nvSpPr>
          <p:cNvPr id="6" name="圆角矩形 5"/>
          <p:cNvSpPr/>
          <p:nvPr/>
        </p:nvSpPr>
        <p:spPr>
          <a:xfrm>
            <a:off x="378804" y="1520762"/>
            <a:ext cx="6100392" cy="24002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168004" y="1860571"/>
            <a:ext cx="1006079" cy="1747646"/>
            <a:chOff x="1557339" y="1623511"/>
            <a:chExt cx="1341438" cy="233019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694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latin typeface="微软雅黑" panose="020B0503020204020204" pitchFamily="34" charset="-122"/>
                  <a:ea typeface="微软雅黑" panose="020B0503020204020204" pitchFamily="34" charset="-122"/>
                </a:rPr>
                <a:t>应用层</a:t>
              </a:r>
            </a:p>
          </p:txBody>
        </p:sp>
        <p:sp>
          <p:nvSpPr>
            <p:cNvPr id="15" name="Text Box 23"/>
            <p:cNvSpPr txBox="1">
              <a:spLocks noChangeArrowheads="1"/>
            </p:cNvSpPr>
            <p:nvPr/>
          </p:nvSpPr>
          <p:spPr bwMode="auto">
            <a:xfrm>
              <a:off x="2006601" y="2661736"/>
              <a:ext cx="6694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latin typeface="微软雅黑" panose="020B0503020204020204" pitchFamily="34" charset="-122"/>
                  <a:ea typeface="微软雅黑" panose="020B0503020204020204" pitchFamily="34" charset="-122"/>
                </a:rPr>
                <a:t>运输层</a:t>
              </a:r>
            </a:p>
          </p:txBody>
        </p:sp>
        <p:sp>
          <p:nvSpPr>
            <p:cNvPr id="16" name="Text Box 24"/>
            <p:cNvSpPr txBox="1">
              <a:spLocks noChangeArrowheads="1"/>
            </p:cNvSpPr>
            <p:nvPr/>
          </p:nvSpPr>
          <p:spPr bwMode="auto">
            <a:xfrm>
              <a:off x="2014539" y="3006223"/>
              <a:ext cx="6694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latin typeface="微软雅黑" panose="020B0503020204020204" pitchFamily="34" charset="-122"/>
                  <a:ea typeface="微软雅黑" panose="020B0503020204020204" pitchFamily="34" charset="-122"/>
                </a:rPr>
                <a:t>网络层</a:t>
              </a:r>
            </a:p>
          </p:txBody>
        </p:sp>
        <p:sp>
          <p:nvSpPr>
            <p:cNvPr id="17" name="Text Box 54"/>
            <p:cNvSpPr txBox="1">
              <a:spLocks noChangeArrowheads="1"/>
            </p:cNvSpPr>
            <p:nvPr/>
          </p:nvSpPr>
          <p:spPr bwMode="auto">
            <a:xfrm>
              <a:off x="2014539" y="2079123"/>
              <a:ext cx="6694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latin typeface="微软雅黑" panose="020B0503020204020204" pitchFamily="34" charset="-122"/>
                  <a:ea typeface="微软雅黑" panose="020B0503020204020204" pitchFamily="34" charset="-122"/>
                </a:rPr>
                <a:t>表示层</a:t>
              </a:r>
            </a:p>
          </p:txBody>
        </p:sp>
        <p:sp>
          <p:nvSpPr>
            <p:cNvPr id="18" name="Text Box 55"/>
            <p:cNvSpPr txBox="1">
              <a:spLocks noChangeArrowheads="1"/>
            </p:cNvSpPr>
            <p:nvPr/>
          </p:nvSpPr>
          <p:spPr bwMode="auto">
            <a:xfrm>
              <a:off x="2014539" y="2391860"/>
              <a:ext cx="6694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latin typeface="微软雅黑" panose="020B0503020204020204" pitchFamily="34" charset="-122"/>
                  <a:ea typeface="微软雅黑" panose="020B0503020204020204" pitchFamily="34" charset="-122"/>
                </a:rPr>
                <a:t>会话层</a:t>
              </a:r>
            </a:p>
          </p:txBody>
        </p:sp>
        <p:sp>
          <p:nvSpPr>
            <p:cNvPr id="19" name="Text Box 56"/>
            <p:cNvSpPr txBox="1">
              <a:spLocks noChangeArrowheads="1"/>
            </p:cNvSpPr>
            <p:nvPr/>
          </p:nvSpPr>
          <p:spPr bwMode="auto">
            <a:xfrm>
              <a:off x="1911352" y="3314198"/>
              <a:ext cx="95154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latin typeface="微软雅黑" panose="020B0503020204020204" pitchFamily="34" charset="-122"/>
                  <a:ea typeface="微软雅黑" panose="020B0503020204020204" pitchFamily="34" charset="-122"/>
                </a:rPr>
                <a:t>数据链路层</a:t>
              </a:r>
            </a:p>
          </p:txBody>
        </p:sp>
        <p:sp>
          <p:nvSpPr>
            <p:cNvPr id="20" name="Text Box 57"/>
            <p:cNvSpPr txBox="1">
              <a:spLocks noChangeArrowheads="1"/>
            </p:cNvSpPr>
            <p:nvPr/>
          </p:nvSpPr>
          <p:spPr bwMode="auto">
            <a:xfrm>
              <a:off x="2014539" y="3638049"/>
              <a:ext cx="6694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latin typeface="微软雅黑" panose="020B0503020204020204" pitchFamily="34" charset="-122"/>
                  <a:ea typeface="微软雅黑" panose="020B0503020204020204" pitchFamily="34" charset="-122"/>
                </a:rPr>
                <a:t>物理层</a:t>
              </a:r>
            </a:p>
          </p:txBody>
        </p:sp>
        <p:sp>
          <p:nvSpPr>
            <p:cNvPr id="21" name="Text Box 43"/>
            <p:cNvSpPr txBox="1">
              <a:spLocks noChangeArrowheads="1"/>
            </p:cNvSpPr>
            <p:nvPr/>
          </p:nvSpPr>
          <p:spPr bwMode="auto">
            <a:xfrm>
              <a:off x="1622427" y="1683083"/>
              <a:ext cx="333853" cy="227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825" b="1" dirty="0">
                  <a:latin typeface="微软雅黑" panose="020B0503020204020204" pitchFamily="34" charset="-122"/>
                  <a:ea typeface="微软雅黑" panose="020B0503020204020204" pitchFamily="34" charset="-122"/>
                </a:rPr>
                <a:t>7</a:t>
              </a:r>
            </a:p>
            <a:p>
              <a:pPr>
                <a:lnSpc>
                  <a:spcPct val="185000"/>
                </a:lnSpc>
              </a:pPr>
              <a:r>
                <a:rPr kumimoji="1" lang="en-US" altLang="zh-CN" sz="825" b="1" dirty="0">
                  <a:latin typeface="微软雅黑" panose="020B0503020204020204" pitchFamily="34" charset="-122"/>
                  <a:ea typeface="微软雅黑" panose="020B0503020204020204" pitchFamily="34" charset="-122"/>
                </a:rPr>
                <a:t>6</a:t>
              </a:r>
            </a:p>
            <a:p>
              <a:pPr>
                <a:lnSpc>
                  <a:spcPct val="185000"/>
                </a:lnSpc>
              </a:pPr>
              <a:r>
                <a:rPr kumimoji="1" lang="en-US" altLang="zh-CN" sz="825" b="1" dirty="0">
                  <a:latin typeface="微软雅黑" panose="020B0503020204020204" pitchFamily="34" charset="-122"/>
                  <a:ea typeface="微软雅黑" panose="020B0503020204020204" pitchFamily="34" charset="-122"/>
                </a:rPr>
                <a:t>5</a:t>
              </a:r>
            </a:p>
            <a:p>
              <a:pPr>
                <a:lnSpc>
                  <a:spcPct val="185000"/>
                </a:lnSpc>
              </a:pPr>
              <a:r>
                <a:rPr kumimoji="1" lang="en-US" altLang="zh-CN" sz="825" b="1" dirty="0">
                  <a:latin typeface="微软雅黑" panose="020B0503020204020204" pitchFamily="34" charset="-122"/>
                  <a:ea typeface="微软雅黑" panose="020B0503020204020204" pitchFamily="34" charset="-122"/>
                </a:rPr>
                <a:t>4</a:t>
              </a:r>
            </a:p>
            <a:p>
              <a:pPr>
                <a:lnSpc>
                  <a:spcPct val="185000"/>
                </a:lnSpc>
              </a:pPr>
              <a:r>
                <a:rPr kumimoji="1" lang="en-US" altLang="zh-CN" sz="825" b="1" dirty="0">
                  <a:latin typeface="微软雅黑" panose="020B0503020204020204" pitchFamily="34" charset="-122"/>
                  <a:ea typeface="微软雅黑" panose="020B0503020204020204" pitchFamily="34" charset="-122"/>
                </a:rPr>
                <a:t>3</a:t>
              </a:r>
            </a:p>
            <a:p>
              <a:pPr>
                <a:lnSpc>
                  <a:spcPct val="185000"/>
                </a:lnSpc>
              </a:pPr>
              <a:r>
                <a:rPr kumimoji="1" lang="en-US" altLang="zh-CN" sz="825" b="1" dirty="0">
                  <a:latin typeface="微软雅黑" panose="020B0503020204020204" pitchFamily="34" charset="-122"/>
                  <a:ea typeface="微软雅黑" panose="020B0503020204020204" pitchFamily="34" charset="-122"/>
                </a:rPr>
                <a:t>2</a:t>
              </a:r>
            </a:p>
            <a:p>
              <a:pPr>
                <a:lnSpc>
                  <a:spcPct val="185000"/>
                </a:lnSpc>
              </a:pPr>
              <a:r>
                <a:rPr kumimoji="1" lang="en-US" altLang="zh-CN" sz="825" b="1" dirty="0">
                  <a:latin typeface="微软雅黑" panose="020B0503020204020204" pitchFamily="34" charset="-122"/>
                  <a:ea typeface="微软雅黑" panose="020B0503020204020204" pitchFamily="34" charset="-122"/>
                </a:rPr>
                <a:t>1</a:t>
              </a:r>
            </a:p>
          </p:txBody>
        </p:sp>
      </p:grpSp>
      <p:sp>
        <p:nvSpPr>
          <p:cNvPr id="22" name="Text Box 13"/>
          <p:cNvSpPr txBox="1">
            <a:spLocks noChangeArrowheads="1"/>
          </p:cNvSpPr>
          <p:nvPr/>
        </p:nvSpPr>
        <p:spPr bwMode="auto">
          <a:xfrm>
            <a:off x="867467" y="1608158"/>
            <a:ext cx="167385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050" b="1" dirty="0">
                <a:solidFill>
                  <a:srgbClr val="000099"/>
                </a:solidFill>
                <a:latin typeface="微软雅黑" panose="020B0503020204020204" pitchFamily="34" charset="-122"/>
                <a:ea typeface="微软雅黑" panose="020B0503020204020204" pitchFamily="34" charset="-122"/>
              </a:rPr>
              <a:t>OSI </a:t>
            </a:r>
            <a:r>
              <a:rPr kumimoji="1" lang="zh-CN" altLang="en-US" sz="1050" b="1" dirty="0">
                <a:solidFill>
                  <a:srgbClr val="000099"/>
                </a:solidFill>
                <a:latin typeface="微软雅黑" panose="020B0503020204020204" pitchFamily="34" charset="-122"/>
                <a:ea typeface="微软雅黑" panose="020B0503020204020204" pitchFamily="34" charset="-122"/>
              </a:rPr>
              <a:t>的七层协议体系结构</a:t>
            </a:r>
          </a:p>
        </p:txBody>
      </p:sp>
      <p:sp>
        <p:nvSpPr>
          <p:cNvPr id="32" name="Text Box 12"/>
          <p:cNvSpPr txBox="1">
            <a:spLocks noChangeArrowheads="1"/>
          </p:cNvSpPr>
          <p:nvPr/>
        </p:nvSpPr>
        <p:spPr bwMode="auto">
          <a:xfrm>
            <a:off x="2574445" y="1599824"/>
            <a:ext cx="1898277"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050" b="1" dirty="0">
                <a:latin typeface="微软雅黑" panose="020B0503020204020204" pitchFamily="34" charset="-122"/>
                <a:ea typeface="微软雅黑" panose="020B0503020204020204" pitchFamily="34" charset="-122"/>
              </a:rPr>
              <a:t>TCP/IP </a:t>
            </a:r>
            <a:r>
              <a:rPr kumimoji="1" lang="zh-CN" altLang="en-US" sz="1050" b="1" dirty="0">
                <a:latin typeface="微软雅黑" panose="020B0503020204020204" pitchFamily="34" charset="-122"/>
                <a:ea typeface="微软雅黑" panose="020B0503020204020204" pitchFamily="34" charset="-122"/>
              </a:rPr>
              <a:t>的四层协议体系结构</a:t>
            </a:r>
          </a:p>
        </p:txBody>
      </p:sp>
      <p:sp>
        <p:nvSpPr>
          <p:cNvPr id="33" name="Text Box 95"/>
          <p:cNvSpPr txBox="1">
            <a:spLocks noChangeArrowheads="1"/>
          </p:cNvSpPr>
          <p:nvPr/>
        </p:nvSpPr>
        <p:spPr bwMode="auto">
          <a:xfrm>
            <a:off x="1494800" y="3586977"/>
            <a:ext cx="3417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900" b="1" dirty="0">
                <a:latin typeface="微软雅黑" panose="020B0503020204020204" pitchFamily="34" charset="-122"/>
                <a:ea typeface="微软雅黑" panose="020B0503020204020204" pitchFamily="34" charset="-122"/>
              </a:rPr>
              <a:t>(a)</a:t>
            </a:r>
          </a:p>
        </p:txBody>
      </p:sp>
      <p:sp>
        <p:nvSpPr>
          <p:cNvPr id="34" name="Text Box 96"/>
          <p:cNvSpPr txBox="1">
            <a:spLocks noChangeArrowheads="1"/>
          </p:cNvSpPr>
          <p:nvPr/>
        </p:nvSpPr>
        <p:spPr bwMode="auto">
          <a:xfrm>
            <a:off x="3246143" y="3586977"/>
            <a:ext cx="3513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900" b="1" dirty="0">
                <a:latin typeface="微软雅黑" panose="020B0503020204020204" pitchFamily="34" charset="-122"/>
                <a:ea typeface="微软雅黑" panose="020B0503020204020204" pitchFamily="34" charset="-122"/>
              </a:rPr>
              <a:t>(b)</a:t>
            </a:r>
          </a:p>
        </p:txBody>
      </p:sp>
      <p:sp>
        <p:nvSpPr>
          <p:cNvPr id="35" name="Text Box 97"/>
          <p:cNvSpPr txBox="1">
            <a:spLocks noChangeArrowheads="1"/>
          </p:cNvSpPr>
          <p:nvPr/>
        </p:nvSpPr>
        <p:spPr bwMode="auto">
          <a:xfrm>
            <a:off x="4991977" y="3592993"/>
            <a:ext cx="33374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900" b="1">
                <a:latin typeface="微软雅黑" panose="020B0503020204020204" pitchFamily="34" charset="-122"/>
                <a:ea typeface="微软雅黑" panose="020B0503020204020204" pitchFamily="34" charset="-122"/>
              </a:rPr>
              <a:t>(c)</a:t>
            </a:r>
          </a:p>
        </p:txBody>
      </p:sp>
      <p:sp>
        <p:nvSpPr>
          <p:cNvPr id="47" name="Text Box 113"/>
          <p:cNvSpPr txBox="1">
            <a:spLocks noChangeArrowheads="1"/>
          </p:cNvSpPr>
          <p:nvPr/>
        </p:nvSpPr>
        <p:spPr bwMode="auto">
          <a:xfrm>
            <a:off x="4459768" y="1596252"/>
            <a:ext cx="139653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050" b="1" dirty="0">
                <a:solidFill>
                  <a:srgbClr val="C00000"/>
                </a:solidFill>
                <a:latin typeface="微软雅黑" panose="020B0503020204020204" pitchFamily="34" charset="-122"/>
                <a:ea typeface="微软雅黑" panose="020B0503020204020204" pitchFamily="34" charset="-122"/>
              </a:rPr>
              <a:t>五层协议的体系结构</a:t>
            </a:r>
          </a:p>
        </p:txBody>
      </p:sp>
      <p:grpSp>
        <p:nvGrpSpPr>
          <p:cNvPr id="53" name="组合 52"/>
          <p:cNvGrpSpPr/>
          <p:nvPr/>
        </p:nvGrpSpPr>
        <p:grpSpPr>
          <a:xfrm>
            <a:off x="2684043" y="1836759"/>
            <a:ext cx="1481171" cy="1753790"/>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9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825" b="1" dirty="0">
                  <a:latin typeface="微软雅黑" panose="020B0503020204020204" pitchFamily="34" charset="-122"/>
                  <a:ea typeface="微软雅黑" panose="020B0503020204020204" pitchFamily="34" charset="-122"/>
                </a:rPr>
                <a:t>4    </a:t>
              </a:r>
              <a:r>
                <a:rPr kumimoji="1" lang="zh-CN" altLang="en-US" sz="825" b="1" dirty="0">
                  <a:latin typeface="微软雅黑" panose="020B0503020204020204" pitchFamily="34" charset="-122"/>
                  <a:ea typeface="微软雅黑" panose="020B0503020204020204" pitchFamily="34" charset="-122"/>
                </a:rPr>
                <a:t>应用层</a:t>
              </a:r>
            </a:p>
          </p:txBody>
        </p:sp>
        <p:sp>
          <p:nvSpPr>
            <p:cNvPr id="28" name="Text Box 15"/>
            <p:cNvSpPr txBox="1">
              <a:spLocks noChangeArrowheads="1"/>
            </p:cNvSpPr>
            <p:nvPr/>
          </p:nvSpPr>
          <p:spPr bwMode="auto">
            <a:xfrm>
              <a:off x="3642308" y="3374523"/>
              <a:ext cx="163512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825" b="1" dirty="0">
                  <a:latin typeface="微软雅黑" panose="020B0503020204020204" pitchFamily="34" charset="-122"/>
                  <a:ea typeface="微软雅黑" panose="020B0503020204020204" pitchFamily="34" charset="-122"/>
                </a:rPr>
                <a:t>1    </a:t>
              </a:r>
              <a:r>
                <a:rPr kumimoji="1" lang="zh-CN" altLang="en-US" sz="825" b="1" dirty="0">
                  <a:latin typeface="微软雅黑" panose="020B0503020204020204" pitchFamily="34" charset="-122"/>
                  <a:ea typeface="微软雅黑" panose="020B0503020204020204" pitchFamily="34" charset="-122"/>
                </a:rPr>
                <a:t>网络接口层</a:t>
              </a:r>
            </a:p>
          </p:txBody>
        </p:sp>
        <p:sp>
          <p:nvSpPr>
            <p:cNvPr id="29" name="Text Box 9"/>
            <p:cNvSpPr txBox="1">
              <a:spLocks noChangeArrowheads="1"/>
            </p:cNvSpPr>
            <p:nvPr/>
          </p:nvSpPr>
          <p:spPr bwMode="auto">
            <a:xfrm>
              <a:off x="3642309" y="3009399"/>
              <a:ext cx="1691939"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825" b="1" dirty="0">
                  <a:latin typeface="微软雅黑" panose="020B0503020204020204" pitchFamily="34" charset="-122"/>
                  <a:ea typeface="微软雅黑" panose="020B0503020204020204" pitchFamily="34" charset="-122"/>
                </a:rPr>
                <a:t>2    </a:t>
              </a:r>
              <a:r>
                <a:rPr kumimoji="1" lang="zh-CN" altLang="en-US" sz="825" b="1" dirty="0">
                  <a:latin typeface="微软雅黑" panose="020B0503020204020204" pitchFamily="34" charset="-122"/>
                  <a:ea typeface="微软雅黑" panose="020B0503020204020204" pitchFamily="34" charset="-122"/>
                </a:rPr>
                <a:t>网际层 </a:t>
              </a:r>
              <a:r>
                <a:rPr kumimoji="1" lang="en-US" altLang="zh-CN" sz="825" b="1" dirty="0">
                  <a:latin typeface="微软雅黑" panose="020B0503020204020204" pitchFamily="34" charset="-122"/>
                  <a:ea typeface="微软雅黑" panose="020B0503020204020204" pitchFamily="34" charset="-122"/>
                </a:rPr>
                <a:t>IP</a:t>
              </a:r>
            </a:p>
          </p:txBody>
        </p:sp>
        <p:sp>
          <p:nvSpPr>
            <p:cNvPr id="30" name="Text Box 16"/>
            <p:cNvSpPr txBox="1">
              <a:spLocks noChangeArrowheads="1"/>
            </p:cNvSpPr>
            <p:nvPr/>
          </p:nvSpPr>
          <p:spPr bwMode="auto">
            <a:xfrm>
              <a:off x="3628328" y="2104522"/>
              <a:ext cx="17615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825" b="1" dirty="0">
                  <a:latin typeface="微软雅黑" panose="020B0503020204020204" pitchFamily="34" charset="-122"/>
                  <a:ea typeface="微软雅黑" panose="020B0503020204020204" pitchFamily="34" charset="-122"/>
                </a:rPr>
                <a:t>(</a:t>
              </a:r>
              <a:r>
                <a:rPr kumimoji="1" lang="zh-CN" altLang="en-US" sz="825" b="1" dirty="0">
                  <a:latin typeface="微软雅黑" panose="020B0503020204020204" pitchFamily="34" charset="-122"/>
                  <a:ea typeface="微软雅黑" panose="020B0503020204020204" pitchFamily="34" charset="-122"/>
                </a:rPr>
                <a:t>各种应用层协议，如</a:t>
              </a:r>
            </a:p>
            <a:p>
              <a:pPr algn="ctr"/>
              <a:r>
                <a:rPr kumimoji="1" lang="en-US" altLang="zh-CN" sz="825" b="1" dirty="0">
                  <a:latin typeface="微软雅黑" panose="020B0503020204020204" pitchFamily="34" charset="-122"/>
                  <a:ea typeface="微软雅黑" panose="020B0503020204020204" pitchFamily="34" charset="-122"/>
                </a:rPr>
                <a:t>DNS, HTTP, SMTP </a:t>
              </a:r>
              <a:r>
                <a:rPr kumimoji="1" lang="zh-CN" altLang="zh-CN" sz="825" b="1" dirty="0">
                  <a:latin typeface="微软雅黑" panose="020B0503020204020204" pitchFamily="34" charset="-122"/>
                  <a:ea typeface="微软雅黑" panose="020B0503020204020204" pitchFamily="34" charset="-122"/>
                </a:rPr>
                <a:t>等</a:t>
              </a:r>
              <a:r>
                <a:rPr kumimoji="1" lang="en-US" altLang="zh-CN" sz="825" b="1" dirty="0">
                  <a:latin typeface="微软雅黑" panose="020B0503020204020204" pitchFamily="34" charset="-122"/>
                  <a:ea typeface="微软雅黑" panose="020B0503020204020204" pitchFamily="34" charset="-122"/>
                </a:rPr>
                <a:t>)</a:t>
              </a:r>
            </a:p>
          </p:txBody>
        </p:sp>
        <p:sp>
          <p:nvSpPr>
            <p:cNvPr id="31" name="Text Box 41"/>
            <p:cNvSpPr txBox="1">
              <a:spLocks noChangeArrowheads="1"/>
            </p:cNvSpPr>
            <p:nvPr/>
          </p:nvSpPr>
          <p:spPr bwMode="auto">
            <a:xfrm>
              <a:off x="3597899" y="2709361"/>
              <a:ext cx="185136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825" b="1" dirty="0">
                  <a:latin typeface="微软雅黑" panose="020B0503020204020204" pitchFamily="34" charset="-122"/>
                  <a:ea typeface="微软雅黑" panose="020B0503020204020204" pitchFamily="34" charset="-122"/>
                </a:rPr>
                <a:t>3   </a:t>
              </a:r>
              <a:r>
                <a:rPr kumimoji="1" lang="zh-CN" altLang="en-US" sz="825" b="1" dirty="0">
                  <a:latin typeface="微软雅黑" panose="020B0503020204020204" pitchFamily="34" charset="-122"/>
                  <a:ea typeface="微软雅黑" panose="020B0503020204020204" pitchFamily="34" charset="-122"/>
                </a:rPr>
                <a:t>运输层 </a:t>
              </a:r>
              <a:r>
                <a:rPr kumimoji="1" lang="en-US" altLang="zh-CN" sz="825" b="1" dirty="0">
                  <a:latin typeface="微软雅黑" panose="020B0503020204020204" pitchFamily="34" charset="-122"/>
                  <a:ea typeface="微软雅黑" panose="020B0503020204020204" pitchFamily="34" charset="-122"/>
                </a:rPr>
                <a:t>(TCP </a:t>
              </a:r>
              <a:r>
                <a:rPr kumimoji="1" lang="zh-CN" altLang="en-US" sz="825" b="1" dirty="0">
                  <a:latin typeface="微软雅黑" panose="020B0503020204020204" pitchFamily="34" charset="-122"/>
                  <a:ea typeface="微软雅黑" panose="020B0503020204020204" pitchFamily="34" charset="-122"/>
                </a:rPr>
                <a:t>或 </a:t>
              </a:r>
              <a:r>
                <a:rPr kumimoji="1" lang="en-US" altLang="zh-CN" sz="825" b="1" dirty="0">
                  <a:latin typeface="微软雅黑" panose="020B0503020204020204" pitchFamily="34" charset="-122"/>
                  <a:ea typeface="微软雅黑" panose="020B0503020204020204" pitchFamily="34" charset="-122"/>
                </a:rPr>
                <a:t>UDP)</a:t>
              </a:r>
            </a:p>
          </p:txBody>
        </p:sp>
        <p:sp>
          <p:nvSpPr>
            <p:cNvPr id="48" name="Text Box 15"/>
            <p:cNvSpPr txBox="1">
              <a:spLocks noChangeArrowheads="1"/>
            </p:cNvSpPr>
            <p:nvPr/>
          </p:nvSpPr>
          <p:spPr bwMode="auto">
            <a:xfrm>
              <a:off x="3578724" y="3609473"/>
              <a:ext cx="193899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dirty="0">
                  <a:latin typeface="微软雅黑" panose="020B0503020204020204" pitchFamily="34" charset="-122"/>
                  <a:ea typeface="微软雅黑" panose="020B0503020204020204" pitchFamily="34" charset="-122"/>
                </a:rPr>
                <a:t>（这一层并没有具体内容）</a:t>
              </a:r>
            </a:p>
          </p:txBody>
        </p:sp>
      </p:grpSp>
      <p:cxnSp>
        <p:nvCxnSpPr>
          <p:cNvPr id="3" name="直接连接符 2"/>
          <p:cNvCxnSpPr/>
          <p:nvPr/>
        </p:nvCxnSpPr>
        <p:spPr>
          <a:xfrm>
            <a:off x="4000687" y="3113234"/>
            <a:ext cx="704789"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4000687" y="3584783"/>
            <a:ext cx="704789"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4663365" y="1860633"/>
            <a:ext cx="1006078" cy="1750560"/>
            <a:chOff x="6217820" y="1623594"/>
            <a:chExt cx="1341437" cy="2334081"/>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3" y="2698333"/>
              <a:ext cx="66941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solidFill>
                    <a:schemeClr val="bg1"/>
                  </a:solidFill>
                  <a:latin typeface="微软雅黑" panose="020B0503020204020204" pitchFamily="34" charset="-122"/>
                  <a:ea typeface="微软雅黑" panose="020B0503020204020204" pitchFamily="34" charset="-122"/>
                </a:rPr>
                <a:t>运输层</a:t>
              </a:r>
            </a:p>
          </p:txBody>
        </p:sp>
        <p:sp>
          <p:nvSpPr>
            <p:cNvPr id="42" name="Text Box 107"/>
            <p:cNvSpPr txBox="1">
              <a:spLocks noChangeArrowheads="1"/>
            </p:cNvSpPr>
            <p:nvPr/>
          </p:nvSpPr>
          <p:spPr bwMode="auto">
            <a:xfrm>
              <a:off x="6675020" y="3023769"/>
              <a:ext cx="66941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solidFill>
                    <a:schemeClr val="bg1"/>
                  </a:solidFill>
                  <a:latin typeface="微软雅黑" panose="020B0503020204020204" pitchFamily="34" charset="-122"/>
                  <a:ea typeface="微软雅黑" panose="020B0503020204020204" pitchFamily="34" charset="-122"/>
                </a:rPr>
                <a:t>网络层</a:t>
              </a:r>
            </a:p>
          </p:txBody>
        </p:sp>
        <p:sp>
          <p:nvSpPr>
            <p:cNvPr id="43" name="Text Box 108"/>
            <p:cNvSpPr txBox="1">
              <a:spLocks noChangeArrowheads="1"/>
            </p:cNvSpPr>
            <p:nvPr/>
          </p:nvSpPr>
          <p:spPr bwMode="auto">
            <a:xfrm>
              <a:off x="6675020" y="2020469"/>
              <a:ext cx="66941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dirty="0">
                  <a:solidFill>
                    <a:schemeClr val="bg1"/>
                  </a:solidFill>
                  <a:latin typeface="微软雅黑" panose="020B0503020204020204" pitchFamily="34" charset="-122"/>
                  <a:ea typeface="微软雅黑" panose="020B0503020204020204" pitchFamily="34" charset="-122"/>
                </a:rPr>
                <a:t>应用层</a:t>
              </a:r>
            </a:p>
          </p:txBody>
        </p:sp>
        <p:sp>
          <p:nvSpPr>
            <p:cNvPr id="44" name="Text Box 110"/>
            <p:cNvSpPr txBox="1">
              <a:spLocks noChangeArrowheads="1"/>
            </p:cNvSpPr>
            <p:nvPr/>
          </p:nvSpPr>
          <p:spPr bwMode="auto">
            <a:xfrm>
              <a:off x="6571832" y="3319045"/>
              <a:ext cx="95154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solidFill>
                    <a:schemeClr val="bg1"/>
                  </a:solidFill>
                  <a:latin typeface="微软雅黑" panose="020B0503020204020204" pitchFamily="34" charset="-122"/>
                  <a:ea typeface="微软雅黑" panose="020B0503020204020204" pitchFamily="34" charset="-122"/>
                </a:rPr>
                <a:t>数据链路层</a:t>
              </a:r>
            </a:p>
          </p:txBody>
        </p:sp>
        <p:sp>
          <p:nvSpPr>
            <p:cNvPr id="45" name="Text Box 111"/>
            <p:cNvSpPr txBox="1">
              <a:spLocks noChangeArrowheads="1"/>
            </p:cNvSpPr>
            <p:nvPr/>
          </p:nvSpPr>
          <p:spPr bwMode="auto">
            <a:xfrm>
              <a:off x="6675020" y="3633369"/>
              <a:ext cx="66941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825" b="1">
                  <a:solidFill>
                    <a:schemeClr val="bg1"/>
                  </a:solidFill>
                  <a:latin typeface="微软雅黑" panose="020B0503020204020204" pitchFamily="34" charset="-122"/>
                  <a:ea typeface="微软雅黑" panose="020B0503020204020204" pitchFamily="34" charset="-122"/>
                </a:rPr>
                <a:t>物理层</a:t>
              </a:r>
            </a:p>
          </p:txBody>
        </p:sp>
        <p:sp>
          <p:nvSpPr>
            <p:cNvPr id="46" name="Text Box 112"/>
            <p:cNvSpPr txBox="1">
              <a:spLocks noChangeArrowheads="1"/>
            </p:cNvSpPr>
            <p:nvPr/>
          </p:nvSpPr>
          <p:spPr bwMode="auto">
            <a:xfrm>
              <a:off x="6282907" y="1629943"/>
              <a:ext cx="333853" cy="232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825"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825" b="1" dirty="0">
                  <a:solidFill>
                    <a:schemeClr val="bg1"/>
                  </a:solidFill>
                  <a:latin typeface="微软雅黑" panose="020B0503020204020204" pitchFamily="34" charset="-122"/>
                  <a:ea typeface="微软雅黑" panose="020B0503020204020204" pitchFamily="34" charset="-122"/>
                </a:rPr>
                <a:t>5</a:t>
              </a:r>
            </a:p>
            <a:p>
              <a:pPr>
                <a:lnSpc>
                  <a:spcPct val="190000"/>
                </a:lnSpc>
              </a:pPr>
              <a:endParaRPr kumimoji="1" lang="en-US" altLang="zh-CN" sz="825"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825" b="1" dirty="0">
                  <a:solidFill>
                    <a:schemeClr val="bg1"/>
                  </a:solidFill>
                  <a:latin typeface="微软雅黑" panose="020B0503020204020204" pitchFamily="34" charset="-122"/>
                  <a:ea typeface="微软雅黑" panose="020B0503020204020204" pitchFamily="34" charset="-122"/>
                </a:rPr>
                <a:t>4</a:t>
              </a:r>
            </a:p>
            <a:p>
              <a:pPr>
                <a:lnSpc>
                  <a:spcPct val="190000"/>
                </a:lnSpc>
              </a:pPr>
              <a:r>
                <a:rPr kumimoji="1" lang="en-US" altLang="zh-CN" sz="825" b="1" dirty="0">
                  <a:solidFill>
                    <a:schemeClr val="bg1"/>
                  </a:solidFill>
                  <a:latin typeface="微软雅黑" panose="020B0503020204020204" pitchFamily="34" charset="-122"/>
                  <a:ea typeface="微软雅黑" panose="020B0503020204020204" pitchFamily="34" charset="-122"/>
                </a:rPr>
                <a:t>3</a:t>
              </a:r>
            </a:p>
            <a:p>
              <a:pPr>
                <a:lnSpc>
                  <a:spcPct val="190000"/>
                </a:lnSpc>
              </a:pPr>
              <a:r>
                <a:rPr kumimoji="1" lang="en-US" altLang="zh-CN" sz="825" b="1" dirty="0">
                  <a:solidFill>
                    <a:schemeClr val="bg1"/>
                  </a:solidFill>
                  <a:latin typeface="微软雅黑" panose="020B0503020204020204" pitchFamily="34" charset="-122"/>
                  <a:ea typeface="微软雅黑" panose="020B0503020204020204" pitchFamily="34" charset="-122"/>
                </a:rPr>
                <a:t>2</a:t>
              </a:r>
            </a:p>
            <a:p>
              <a:pPr>
                <a:lnSpc>
                  <a:spcPct val="190000"/>
                </a:lnSpc>
              </a:pPr>
              <a:r>
                <a:rPr kumimoji="1" lang="en-US" altLang="zh-CN" sz="825" b="1" dirty="0">
                  <a:solidFill>
                    <a:schemeClr val="bg1"/>
                  </a:solidFill>
                  <a:latin typeface="微软雅黑" panose="020B0503020204020204" pitchFamily="34" charset="-122"/>
                  <a:ea typeface="微软雅黑" panose="020B0503020204020204" pitchFamily="34" charset="-122"/>
                </a:rPr>
                <a:t>1</a:t>
              </a:r>
            </a:p>
          </p:txBody>
        </p:sp>
      </p:grpSp>
    </p:spTree>
    <p:extLst>
      <p:ext uri="{BB962C8B-B14F-4D97-AF65-F5344CB8AC3E}">
        <p14:creationId xmlns:p14="http://schemas.microsoft.com/office/powerpoint/2010/main" val="41903863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zh-CN" altLang="en-US" dirty="0"/>
              <a:t>计算机网络的定义</a:t>
            </a:r>
          </a:p>
        </p:txBody>
      </p:sp>
      <p:sp>
        <p:nvSpPr>
          <p:cNvPr id="5" name="Rectangle 3">
            <a:extLst>
              <a:ext uri="{FF2B5EF4-FFF2-40B4-BE49-F238E27FC236}">
                <a16:creationId xmlns:a16="http://schemas.microsoft.com/office/drawing/2014/main" id="{862F2748-3BF9-E778-B59C-C8FC1E241137}"/>
              </a:ext>
            </a:extLst>
          </p:cNvPr>
          <p:cNvSpPr txBox="1">
            <a:spLocks noChangeArrowheads="1"/>
          </p:cNvSpPr>
          <p:nvPr/>
        </p:nvSpPr>
        <p:spPr bwMode="auto">
          <a:xfrm>
            <a:off x="539750" y="1125539"/>
            <a:ext cx="5836336" cy="347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2" panose="05020102010507070707" pitchFamily="18" charset="2"/>
              <a:buChar char="¡"/>
              <a:defRPr kumimoji="1" sz="3200" b="1" kern="1200">
                <a:solidFill>
                  <a:schemeClr val="tx1"/>
                </a:solidFill>
                <a:latin typeface="+mn-lt"/>
                <a:ea typeface="+mn-ea"/>
                <a:cs typeface="+mn-cs"/>
              </a:defRPr>
            </a:lvl1pPr>
            <a:lvl2pPr marL="800100" indent="-342900" algn="l" rtl="0" eaLnBrk="0" fontAlgn="base" hangingPunct="0">
              <a:spcBef>
                <a:spcPct val="20000"/>
              </a:spcBef>
              <a:spcAft>
                <a:spcPct val="0"/>
              </a:spcAft>
              <a:buClr>
                <a:schemeClr val="accent1"/>
              </a:buClr>
              <a:buSzPct val="85000"/>
              <a:buFont typeface="Wingdings" panose="05000000000000000000" pitchFamily="2" charset="2"/>
              <a:buChar char="l"/>
              <a:defRPr kumimoji="1" sz="2800" b="1" kern="1200">
                <a:solidFill>
                  <a:schemeClr val="tx1"/>
                </a:solidFill>
                <a:latin typeface="+mn-lt"/>
                <a:ea typeface="+mn-ea"/>
                <a:cs typeface="+mn-cs"/>
              </a:defRPr>
            </a:lvl2pPr>
            <a:lvl3pPr marL="1257300" indent="-342900" algn="l" rtl="0" eaLnBrk="0" fontAlgn="base" hangingPunct="0">
              <a:spcBef>
                <a:spcPct val="20000"/>
              </a:spcBef>
              <a:spcAft>
                <a:spcPct val="0"/>
              </a:spcAft>
              <a:buClr>
                <a:srgbClr val="00CCFF"/>
              </a:buClr>
              <a:buSzPct val="70000"/>
              <a:buFont typeface="Wingdings" panose="05000000000000000000" pitchFamily="2" charset="2"/>
              <a:buChar char="u"/>
              <a:defRPr kumimoji="1" sz="2400" b="1" kern="1200">
                <a:solidFill>
                  <a:schemeClr val="tx1"/>
                </a:solidFill>
                <a:latin typeface="+mn-lt"/>
                <a:ea typeface="+mn-ea"/>
                <a:cs typeface="+mn-cs"/>
              </a:defRPr>
            </a:lvl3pPr>
            <a:lvl4pPr marL="1714500" indent="-342900" algn="l" rtl="0" eaLnBrk="0" fontAlgn="base" hangingPunct="0">
              <a:spcBef>
                <a:spcPct val="20000"/>
              </a:spcBef>
              <a:spcAft>
                <a:spcPct val="0"/>
              </a:spcAft>
              <a:buClr>
                <a:srgbClr val="CEA568"/>
              </a:buClr>
              <a:buSzPct val="65000"/>
              <a:buFont typeface="Monotype Sorts" pitchFamily="2" charset="2"/>
              <a:buChar char="n"/>
              <a:defRPr kumimoji="1" sz="2000" b="1" kern="1200">
                <a:solidFill>
                  <a:schemeClr val="tx1"/>
                </a:solidFill>
                <a:latin typeface="+mn-lt"/>
                <a:ea typeface="+mn-ea"/>
                <a:cs typeface="+mn-cs"/>
              </a:defRPr>
            </a:lvl4pPr>
            <a:lvl5pPr marL="2171700" indent="-342900" algn="l" rtl="0" eaLnBrk="0" fontAlgn="base" hangingPunct="0">
              <a:spcBef>
                <a:spcPct val="20000"/>
              </a:spcBef>
              <a:spcAft>
                <a:spcPct val="0"/>
              </a:spcAft>
              <a:buClr>
                <a:srgbClr val="D4E0FF"/>
              </a:buClr>
              <a:buSzPct val="75000"/>
              <a:buFont typeface="Wingdings" panose="05000000000000000000" pitchFamily="2" charset="2"/>
              <a:buChar char="¨"/>
              <a:defRPr kumimoji="1"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60000"/>
              </a:lnSpc>
              <a:spcBef>
                <a:spcPct val="20000"/>
              </a:spcBef>
              <a:spcAft>
                <a:spcPct val="0"/>
              </a:spcAft>
              <a:buClrTx/>
              <a:buSzTx/>
              <a:buFont typeface="Wingdings 2" panose="05020102010507070707" pitchFamily="18" charset="2"/>
              <a:buChar char="¡"/>
              <a:tabLst/>
              <a:defRPr/>
            </a:pPr>
            <a:r>
              <a:rPr kumimoji="1" lang="zh-CN" altLang="en-US" sz="2000" b="1" i="0" u="none" strike="noStrike" kern="1200" cap="none" spc="0" normalizeH="0" baseline="0" noProof="0" dirty="0">
                <a:ln>
                  <a:noFill/>
                </a:ln>
                <a:solidFill>
                  <a:srgbClr val="0000FF"/>
                </a:solidFill>
                <a:effectLst/>
                <a:uLnTx/>
                <a:uFillTx/>
                <a:latin typeface="Times New Roman"/>
                <a:ea typeface="宋体"/>
                <a:cs typeface="+mn-cs"/>
              </a:rPr>
              <a:t>就是指独立自治、相互连接的计算机</a:t>
            </a:r>
            <a:r>
              <a:rPr kumimoji="1" lang="zh-CN" altLang="en-US" sz="2000" i="0" u="none" strike="noStrike" kern="1200" cap="none" spc="0" normalizeH="0" baseline="0" noProof="0" dirty="0">
                <a:ln>
                  <a:noFill/>
                </a:ln>
                <a:solidFill>
                  <a:srgbClr val="C00000"/>
                </a:solidFill>
                <a:effectLst/>
                <a:uLnTx/>
                <a:uFillTx/>
                <a:latin typeface="Times New Roman"/>
                <a:ea typeface="宋体"/>
                <a:cs typeface="+mn-cs"/>
              </a:rPr>
              <a:t>集合</a:t>
            </a:r>
            <a:r>
              <a:rPr kumimoji="1" lang="zh-CN" altLang="en-US" sz="2000" b="1" i="0" u="none" strike="noStrike" kern="1200" cap="none" spc="0" normalizeH="0" baseline="0" noProof="0" dirty="0">
                <a:ln>
                  <a:noFill/>
                </a:ln>
                <a:solidFill>
                  <a:srgbClr val="0000FF"/>
                </a:solidFill>
                <a:effectLst/>
                <a:uLnTx/>
                <a:uFillTx/>
                <a:latin typeface="Times New Roman"/>
                <a:ea typeface="宋体"/>
                <a:cs typeface="+mn-cs"/>
              </a:rPr>
              <a:t>。</a:t>
            </a:r>
          </a:p>
          <a:p>
            <a:pPr marL="342900" marR="0" lvl="0" indent="-342900" algn="l" defTabSz="914400" rtl="0" eaLnBrk="0" fontAlgn="base" latinLnBrk="0" hangingPunct="0">
              <a:lnSpc>
                <a:spcPct val="160000"/>
              </a:lnSpc>
              <a:spcBef>
                <a:spcPct val="20000"/>
              </a:spcBef>
              <a:spcAft>
                <a:spcPct val="0"/>
              </a:spcAft>
              <a:buClrTx/>
              <a:buSzTx/>
              <a:buFont typeface="Wingdings 2" panose="05020102010507070707" pitchFamily="18" charset="2"/>
              <a:buChar char="¡"/>
              <a:tabLst/>
              <a:defRPr/>
            </a:pPr>
            <a:r>
              <a:rPr kumimoji="1" lang="zh-CN" altLang="en-US" sz="2000" b="1" i="0" u="none" strike="noStrike" kern="1200" cap="none" spc="0" normalizeH="0" baseline="0" noProof="0" dirty="0">
                <a:ln>
                  <a:noFill/>
                </a:ln>
                <a:solidFill>
                  <a:srgbClr val="0000FF"/>
                </a:solidFill>
                <a:effectLst/>
                <a:uLnTx/>
                <a:uFillTx/>
                <a:latin typeface="Times New Roman"/>
                <a:ea typeface="宋体"/>
                <a:cs typeface="+mn-cs"/>
              </a:rPr>
              <a:t>自治是指每台计算机的功能是完整的，是可以独立工作的，任何一台计算机都不能干预其他计算机的工作。</a:t>
            </a:r>
          </a:p>
          <a:p>
            <a:pPr marL="342900" marR="0" lvl="0" indent="-342900" algn="l" defTabSz="914400" rtl="0" eaLnBrk="0" fontAlgn="base" latinLnBrk="0" hangingPunct="0">
              <a:lnSpc>
                <a:spcPct val="160000"/>
              </a:lnSpc>
              <a:spcBef>
                <a:spcPct val="20000"/>
              </a:spcBef>
              <a:spcAft>
                <a:spcPct val="0"/>
              </a:spcAft>
              <a:buClrTx/>
              <a:buSzTx/>
              <a:buFont typeface="Wingdings 2" panose="05020102010507070707" pitchFamily="18" charset="2"/>
              <a:buChar char="¡"/>
              <a:tabLst/>
              <a:defRPr/>
            </a:pPr>
            <a:r>
              <a:rPr kumimoji="1" lang="zh-CN" altLang="en-US" sz="2000" b="1" i="0" u="none" strike="noStrike" kern="1200" cap="none" spc="0" normalizeH="0" baseline="0" noProof="0" dirty="0">
                <a:ln>
                  <a:noFill/>
                </a:ln>
                <a:solidFill>
                  <a:srgbClr val="0000FF"/>
                </a:solidFill>
                <a:effectLst/>
                <a:uLnTx/>
                <a:uFillTx/>
                <a:latin typeface="Times New Roman"/>
                <a:ea typeface="宋体"/>
                <a:cs typeface="+mn-cs"/>
              </a:rPr>
              <a:t>相互连接是指计算机之间在物理上是互连的，在逻辑上能够彼此交换信息。</a:t>
            </a:r>
          </a:p>
        </p:txBody>
      </p:sp>
    </p:spTree>
    <p:extLst>
      <p:ext uri="{BB962C8B-B14F-4D97-AF65-F5344CB8AC3E}">
        <p14:creationId xmlns:p14="http://schemas.microsoft.com/office/powerpoint/2010/main" val="4939186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78804" y="1520762"/>
            <a:ext cx="6100392" cy="24002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741073" y="1713749"/>
            <a:ext cx="1304297" cy="2066572"/>
            <a:chOff x="6217820" y="1623594"/>
            <a:chExt cx="1341437" cy="2360545"/>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1" name="Text Box 106"/>
            <p:cNvSpPr txBox="1">
              <a:spLocks noChangeArrowheads="1"/>
            </p:cNvSpPr>
            <p:nvPr/>
          </p:nvSpPr>
          <p:spPr bwMode="auto">
            <a:xfrm>
              <a:off x="6592838" y="2698332"/>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8127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87196" cy="235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2428814" y="1719308"/>
            <a:ext cx="3809560" cy="2118981"/>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14313" indent="-214313">
              <a:lnSpc>
                <a:spcPts val="225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通过应用进程间的交互来完成特定网络应用。</a:t>
            </a:r>
          </a:p>
          <a:p>
            <a:pPr marL="214313" indent="-214313">
              <a:lnSpc>
                <a:spcPts val="225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协议：</a:t>
            </a:r>
            <a:r>
              <a:rPr lang="zh-CN" altLang="en-US" b="1" dirty="0">
                <a:solidFill>
                  <a:srgbClr val="000066"/>
                </a:solidFill>
                <a:latin typeface="微软雅黑" panose="020B0503020204020204" pitchFamily="34" charset="-122"/>
                <a:ea typeface="微软雅黑" panose="020B0503020204020204" pitchFamily="34" charset="-122"/>
              </a:rPr>
              <a:t>定义的是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p>
          <a:p>
            <a:pPr marL="214313" indent="-214313">
              <a:lnSpc>
                <a:spcPts val="225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14313" indent="-214313">
              <a:lnSpc>
                <a:spcPts val="225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例如：</a:t>
            </a:r>
            <a:r>
              <a:rPr lang="en-US" altLang="zh-CN" b="1" dirty="0">
                <a:solidFill>
                  <a:srgbClr val="000066"/>
                </a:solidFill>
                <a:latin typeface="微软雅黑" panose="020B0503020204020204" pitchFamily="34" charset="-122"/>
                <a:ea typeface="微软雅黑" panose="020B0503020204020204" pitchFamily="34" charset="-122"/>
              </a:rPr>
              <a:t>DNS</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HTTP</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SMTP</a:t>
            </a:r>
          </a:p>
          <a:p>
            <a:pPr marL="214313" indent="-214313">
              <a:lnSpc>
                <a:spcPts val="225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0344065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78804" y="1520762"/>
            <a:ext cx="6100392" cy="24002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741073" y="1713749"/>
            <a:ext cx="1304297" cy="2066572"/>
            <a:chOff x="6217820" y="1623594"/>
            <a:chExt cx="1341437" cy="2360545"/>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1" name="Text Box 106"/>
            <p:cNvSpPr txBox="1">
              <a:spLocks noChangeArrowheads="1"/>
            </p:cNvSpPr>
            <p:nvPr/>
          </p:nvSpPr>
          <p:spPr bwMode="auto">
            <a:xfrm>
              <a:off x="6592838" y="2698332"/>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8127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87196" cy="235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2428814" y="1719309"/>
            <a:ext cx="3809560" cy="2007842"/>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14313" indent="-214313">
              <a:lnSpc>
                <a:spcPts val="21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p>
          <a:p>
            <a:pPr marL="214313" indent="-214313">
              <a:lnSpc>
                <a:spcPts val="21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具有复用和分用的功能。</a:t>
            </a:r>
          </a:p>
          <a:p>
            <a:pPr marL="214313" indent="-214313">
              <a:lnSpc>
                <a:spcPts val="21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p>
          <a:p>
            <a:pPr marL="557213" lvl="1" indent="-214313">
              <a:lnSpc>
                <a:spcPts val="2100"/>
              </a:lnSpc>
              <a:buClr>
                <a:schemeClr val="accent6">
                  <a:lumMod val="75000"/>
                </a:schemeClr>
              </a:buClr>
              <a:buFont typeface="Wingdings" panose="05000000000000000000" pitchFamily="2" charset="2"/>
              <a:buChar char="u"/>
            </a:pPr>
            <a:r>
              <a:rPr lang="zh-CN" altLang="en-US" sz="1200" b="1" dirty="0">
                <a:solidFill>
                  <a:srgbClr val="000066"/>
                </a:solidFill>
                <a:latin typeface="微软雅黑" panose="020B0503020204020204" pitchFamily="34" charset="-122"/>
                <a:ea typeface="微软雅黑" panose="020B0503020204020204" pitchFamily="34" charset="-122"/>
              </a:rPr>
              <a:t>传输控制协议 </a:t>
            </a:r>
            <a:r>
              <a:rPr lang="en-US" altLang="zh-CN" sz="1200" b="1" dirty="0">
                <a:solidFill>
                  <a:srgbClr val="000066"/>
                </a:solidFill>
                <a:latin typeface="微软雅黑" panose="020B0503020204020204" pitchFamily="34" charset="-122"/>
                <a:ea typeface="微软雅黑" panose="020B0503020204020204" pitchFamily="34" charset="-122"/>
              </a:rPr>
              <a:t>TCP </a:t>
            </a:r>
          </a:p>
          <a:p>
            <a:pPr marL="557213" lvl="1" indent="-214313">
              <a:lnSpc>
                <a:spcPts val="2100"/>
              </a:lnSpc>
              <a:buClr>
                <a:schemeClr val="accent6">
                  <a:lumMod val="75000"/>
                </a:schemeClr>
              </a:buClr>
              <a:buFont typeface="Wingdings" panose="05000000000000000000" pitchFamily="2" charset="2"/>
              <a:buChar char="u"/>
            </a:pPr>
            <a:r>
              <a:rPr lang="zh-CN" altLang="en-US" sz="1200" b="1" dirty="0">
                <a:solidFill>
                  <a:srgbClr val="000066"/>
                </a:solidFill>
                <a:latin typeface="微软雅黑" panose="020B0503020204020204" pitchFamily="34" charset="-122"/>
                <a:ea typeface="微软雅黑" panose="020B0503020204020204" pitchFamily="34" charset="-122"/>
              </a:rPr>
              <a:t>用户数据报协议 </a:t>
            </a:r>
            <a:r>
              <a:rPr lang="en-US" altLang="zh-CN" sz="1200" b="1" dirty="0">
                <a:solidFill>
                  <a:srgbClr val="000066"/>
                </a:solidFill>
                <a:latin typeface="微软雅黑" panose="020B0503020204020204" pitchFamily="34" charset="-122"/>
                <a:ea typeface="微软雅黑" panose="020B0503020204020204" pitchFamily="34" charset="-122"/>
              </a:rPr>
              <a:t>UDP </a:t>
            </a:r>
            <a:r>
              <a:rPr lang="zh-CN" altLang="en-US" sz="1200" b="1" dirty="0">
                <a:solidFill>
                  <a:srgbClr val="000066"/>
                </a:solidFill>
                <a:latin typeface="微软雅黑" panose="020B0503020204020204" pitchFamily="34" charset="-122"/>
                <a:ea typeface="微软雅黑" panose="020B0503020204020204" pitchFamily="34" charset="-122"/>
              </a:rPr>
              <a:t>。</a:t>
            </a:r>
          </a:p>
          <a:p>
            <a:pPr marL="214313" indent="-214313">
              <a:lnSpc>
                <a:spcPts val="2100"/>
              </a:lnSpc>
              <a:buFont typeface="Wingdings" panose="05000000000000000000" pitchFamily="2" charset="2"/>
              <a:buChar char="l"/>
            </a:pPr>
            <a:endParaRPr lang="en-US" altLang="zh-CN" b="1" dirty="0">
              <a:solidFill>
                <a:srgbClr val="000066"/>
              </a:solidFill>
              <a:latin typeface="微软雅黑" panose="020B0503020204020204" pitchFamily="34" charset="-122"/>
              <a:ea typeface="微软雅黑" panose="020B0503020204020204" pitchFamily="34" charset="-122"/>
            </a:endParaRPr>
          </a:p>
          <a:p>
            <a:pPr marL="214313" indent="-214313">
              <a:lnSpc>
                <a:spcPts val="21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359761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74213" y="1589143"/>
            <a:ext cx="6100392" cy="26405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741073" y="1713749"/>
            <a:ext cx="1304297" cy="2066572"/>
            <a:chOff x="6217820" y="1623594"/>
            <a:chExt cx="1341437" cy="2360545"/>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1" name="Text Box 106"/>
            <p:cNvSpPr txBox="1">
              <a:spLocks noChangeArrowheads="1"/>
            </p:cNvSpPr>
            <p:nvPr/>
          </p:nvSpPr>
          <p:spPr bwMode="auto">
            <a:xfrm>
              <a:off x="6592838" y="2698332"/>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8127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87196" cy="235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2428814" y="1719309"/>
            <a:ext cx="3809560" cy="2365376"/>
          </a:xfrm>
          <a:prstGeom prst="borderCallout1">
            <a:avLst>
              <a:gd name="adj1" fmla="val 13162"/>
              <a:gd name="adj2" fmla="val 31"/>
              <a:gd name="adj3" fmla="val 45425"/>
              <a:gd name="adj4" fmla="val -20357"/>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14313" indent="-214313">
              <a:lnSpc>
                <a:spcPts val="195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TCP (Transmission Control Protocol)</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557213" lvl="1" indent="-214313">
              <a:lnSpc>
                <a:spcPts val="1950"/>
              </a:lnSpc>
              <a:buClr>
                <a:schemeClr val="accent6">
                  <a:lumMod val="75000"/>
                </a:schemeClr>
              </a:buClr>
              <a:buFont typeface="Wingdings" panose="05000000000000000000" pitchFamily="2" charset="2"/>
              <a:buChar char="u"/>
            </a:pPr>
            <a:r>
              <a:rPr lang="zh-CN" altLang="en-US" sz="1200" b="1" dirty="0">
                <a:solidFill>
                  <a:srgbClr val="000066"/>
                </a:solidFill>
                <a:latin typeface="微软雅黑" panose="020B0503020204020204" pitchFamily="34" charset="-122"/>
                <a:ea typeface="微软雅黑" panose="020B0503020204020204" pitchFamily="34" charset="-122"/>
              </a:rPr>
              <a:t>提供</a:t>
            </a:r>
            <a:r>
              <a:rPr lang="zh-CN" altLang="en-US" sz="1200" b="1" dirty="0">
                <a:solidFill>
                  <a:srgbClr val="C00000"/>
                </a:solidFill>
                <a:latin typeface="微软雅黑" panose="020B0503020204020204" pitchFamily="34" charset="-122"/>
                <a:ea typeface="微软雅黑" panose="020B0503020204020204" pitchFamily="34" charset="-122"/>
              </a:rPr>
              <a:t>面向连接</a:t>
            </a:r>
            <a:r>
              <a:rPr lang="zh-CN" altLang="en-US" sz="1200" b="1" dirty="0">
                <a:solidFill>
                  <a:srgbClr val="000066"/>
                </a:solidFill>
                <a:latin typeface="微软雅黑" panose="020B0503020204020204" pitchFamily="34" charset="-122"/>
                <a:ea typeface="微软雅黑" panose="020B0503020204020204" pitchFamily="34" charset="-122"/>
              </a:rPr>
              <a:t>的、</a:t>
            </a:r>
            <a:r>
              <a:rPr lang="zh-CN" altLang="en-US" sz="1200" b="1" dirty="0">
                <a:solidFill>
                  <a:srgbClr val="C00000"/>
                </a:solidFill>
                <a:latin typeface="微软雅黑" panose="020B0503020204020204" pitchFamily="34" charset="-122"/>
                <a:ea typeface="微软雅黑" panose="020B0503020204020204" pitchFamily="34" charset="-122"/>
              </a:rPr>
              <a:t>可靠</a:t>
            </a:r>
            <a:r>
              <a:rPr lang="zh-CN" altLang="en-US" sz="12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200" b="1" dirty="0">
              <a:solidFill>
                <a:srgbClr val="000066"/>
              </a:solidFill>
              <a:latin typeface="微软雅黑" panose="020B0503020204020204" pitchFamily="34" charset="-122"/>
              <a:ea typeface="微软雅黑" panose="020B0503020204020204" pitchFamily="34" charset="-122"/>
            </a:endParaRPr>
          </a:p>
          <a:p>
            <a:pPr marL="557213" lvl="1" indent="-214313">
              <a:lnSpc>
                <a:spcPts val="1950"/>
              </a:lnSpc>
              <a:buClr>
                <a:schemeClr val="accent6">
                  <a:lumMod val="75000"/>
                </a:schemeClr>
              </a:buClr>
              <a:buFont typeface="Wingdings" panose="05000000000000000000" pitchFamily="2" charset="2"/>
              <a:buChar char="u"/>
            </a:pPr>
            <a:r>
              <a:rPr lang="zh-CN" altLang="en-US" sz="12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200" b="1" dirty="0">
                <a:solidFill>
                  <a:srgbClr val="C00000"/>
                </a:solidFill>
                <a:latin typeface="微软雅黑" panose="020B0503020204020204" pitchFamily="34" charset="-122"/>
                <a:ea typeface="微软雅黑" panose="020B0503020204020204" pitchFamily="34" charset="-122"/>
              </a:rPr>
              <a:t>报文段</a:t>
            </a:r>
            <a:r>
              <a:rPr lang="zh-CN" altLang="en-US" sz="1200" b="1" dirty="0">
                <a:solidFill>
                  <a:srgbClr val="000066"/>
                </a:solidFill>
                <a:latin typeface="微软雅黑" panose="020B0503020204020204" pitchFamily="34" charset="-122"/>
                <a:ea typeface="微软雅黑" panose="020B0503020204020204" pitchFamily="34" charset="-122"/>
              </a:rPr>
              <a:t> </a:t>
            </a:r>
            <a:r>
              <a:rPr lang="en-US" altLang="zh-CN" sz="1200" b="1" dirty="0">
                <a:solidFill>
                  <a:srgbClr val="000066"/>
                </a:solidFill>
                <a:latin typeface="微软雅黑" panose="020B0503020204020204" pitchFamily="34" charset="-122"/>
                <a:ea typeface="微软雅黑" panose="020B0503020204020204" pitchFamily="34" charset="-122"/>
              </a:rPr>
              <a:t>(segment)</a:t>
            </a:r>
            <a:r>
              <a:rPr lang="zh-CN" altLang="en-US" sz="1200" b="1" dirty="0">
                <a:solidFill>
                  <a:srgbClr val="000066"/>
                </a:solidFill>
                <a:latin typeface="微软雅黑" panose="020B0503020204020204" pitchFamily="34" charset="-122"/>
                <a:ea typeface="微软雅黑" panose="020B0503020204020204" pitchFamily="34" charset="-122"/>
              </a:rPr>
              <a:t>。</a:t>
            </a:r>
          </a:p>
          <a:p>
            <a:pPr marL="214313" indent="-214313">
              <a:lnSpc>
                <a:spcPts val="195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UDP (User Datagram Protocol)</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557213" lvl="1" indent="-214313">
              <a:lnSpc>
                <a:spcPts val="1950"/>
              </a:lnSpc>
              <a:buClr>
                <a:schemeClr val="accent6">
                  <a:lumMod val="75000"/>
                </a:schemeClr>
              </a:buClr>
              <a:buFont typeface="Wingdings" panose="05000000000000000000" pitchFamily="2" charset="2"/>
              <a:buChar char="u"/>
            </a:pPr>
            <a:r>
              <a:rPr lang="zh-CN" altLang="en-US" sz="1200" b="1" dirty="0">
                <a:solidFill>
                  <a:srgbClr val="000066"/>
                </a:solidFill>
                <a:latin typeface="微软雅黑" panose="020B0503020204020204" pitchFamily="34" charset="-122"/>
                <a:ea typeface="微软雅黑" panose="020B0503020204020204" pitchFamily="34" charset="-122"/>
              </a:rPr>
              <a:t>提供无连接的</a:t>
            </a:r>
            <a:r>
              <a:rPr lang="zh-CN" altLang="en-US" sz="1200" b="1" dirty="0">
                <a:solidFill>
                  <a:srgbClr val="C00000"/>
                </a:solidFill>
                <a:latin typeface="微软雅黑" panose="020B0503020204020204" pitchFamily="34" charset="-122"/>
                <a:ea typeface="微软雅黑" panose="020B0503020204020204" pitchFamily="34" charset="-122"/>
              </a:rPr>
              <a:t>尽最大努力 </a:t>
            </a:r>
            <a:r>
              <a:rPr lang="en-US" altLang="zh-CN" sz="1200" b="1" dirty="0">
                <a:solidFill>
                  <a:srgbClr val="000066"/>
                </a:solidFill>
                <a:latin typeface="微软雅黑" panose="020B0503020204020204" pitchFamily="34" charset="-122"/>
                <a:ea typeface="微软雅黑" panose="020B0503020204020204" pitchFamily="34" charset="-122"/>
              </a:rPr>
              <a:t>(best-effort) </a:t>
            </a:r>
            <a:r>
              <a:rPr lang="zh-CN" altLang="en-US" sz="1200" b="1" dirty="0">
                <a:solidFill>
                  <a:srgbClr val="000066"/>
                </a:solidFill>
                <a:latin typeface="微软雅黑" panose="020B0503020204020204" pitchFamily="34" charset="-122"/>
                <a:ea typeface="微软雅黑" panose="020B0503020204020204" pitchFamily="34" charset="-122"/>
              </a:rPr>
              <a:t>的数据传输服务（</a:t>
            </a:r>
            <a:r>
              <a:rPr lang="zh-CN" altLang="en-US" sz="12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200" b="1" dirty="0">
                <a:solidFill>
                  <a:srgbClr val="000066"/>
                </a:solidFill>
                <a:latin typeface="微软雅黑" panose="020B0503020204020204" pitchFamily="34" charset="-122"/>
                <a:ea typeface="微软雅黑" panose="020B0503020204020204" pitchFamily="34" charset="-122"/>
              </a:rPr>
              <a:t>）。</a:t>
            </a:r>
            <a:endParaRPr lang="en-US" altLang="zh-CN" sz="1200" b="1" dirty="0">
              <a:solidFill>
                <a:srgbClr val="000066"/>
              </a:solidFill>
              <a:latin typeface="微软雅黑" panose="020B0503020204020204" pitchFamily="34" charset="-122"/>
              <a:ea typeface="微软雅黑" panose="020B0503020204020204" pitchFamily="34" charset="-122"/>
            </a:endParaRPr>
          </a:p>
          <a:p>
            <a:pPr marL="557213" lvl="1" indent="-214313">
              <a:lnSpc>
                <a:spcPts val="1950"/>
              </a:lnSpc>
              <a:buClr>
                <a:schemeClr val="accent6">
                  <a:lumMod val="75000"/>
                </a:schemeClr>
              </a:buClr>
              <a:buFont typeface="Wingdings" panose="05000000000000000000" pitchFamily="2" charset="2"/>
              <a:buChar char="u"/>
            </a:pPr>
            <a:r>
              <a:rPr lang="zh-CN" altLang="en-US" sz="12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200" b="1" dirty="0">
                <a:solidFill>
                  <a:srgbClr val="C00000"/>
                </a:solidFill>
                <a:latin typeface="微软雅黑" panose="020B0503020204020204" pitchFamily="34" charset="-122"/>
                <a:ea typeface="微软雅黑" panose="020B0503020204020204" pitchFamily="34" charset="-122"/>
              </a:rPr>
              <a:t>用户数据报。</a:t>
            </a:r>
          </a:p>
          <a:p>
            <a:pPr marL="214313" indent="-214313">
              <a:lnSpc>
                <a:spcPts val="195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23344360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78804" y="1520762"/>
            <a:ext cx="6100392" cy="24002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741073" y="1713749"/>
            <a:ext cx="1304297" cy="2066572"/>
            <a:chOff x="6217820" y="1623594"/>
            <a:chExt cx="1341437" cy="2360545"/>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1" name="Text Box 106"/>
            <p:cNvSpPr txBox="1">
              <a:spLocks noChangeArrowheads="1"/>
            </p:cNvSpPr>
            <p:nvPr/>
          </p:nvSpPr>
          <p:spPr bwMode="auto">
            <a:xfrm>
              <a:off x="6592838" y="2698332"/>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8127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87196" cy="235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2428814" y="1619782"/>
            <a:ext cx="3809560" cy="2201752"/>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14313" indent="-214313">
              <a:lnSpc>
                <a:spcPts val="1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为分组交换网上的不同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endParaRPr lang="en-US" altLang="zh-CN" b="1" dirty="0">
              <a:solidFill>
                <a:srgbClr val="000066"/>
              </a:solidFill>
              <a:latin typeface="微软雅黑" panose="020B0503020204020204" pitchFamily="34" charset="-122"/>
              <a:ea typeface="微软雅黑" panose="020B0503020204020204" pitchFamily="34" charset="-122"/>
            </a:endParaRPr>
          </a:p>
          <a:p>
            <a:pPr marL="214313" indent="-214313">
              <a:lnSpc>
                <a:spcPts val="1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两个具体</a:t>
            </a:r>
            <a:r>
              <a:rPr lang="zh-CN" altLang="en-US" b="1" dirty="0">
                <a:solidFill>
                  <a:srgbClr val="0000FF"/>
                </a:solidFill>
                <a:latin typeface="微软雅黑" panose="020B0503020204020204" pitchFamily="34" charset="-122"/>
                <a:ea typeface="微软雅黑" panose="020B0503020204020204" pitchFamily="34" charset="-122"/>
              </a:rPr>
              <a:t>任务：</a:t>
            </a:r>
            <a:endParaRPr lang="en-US" altLang="zh-CN" b="1" dirty="0">
              <a:solidFill>
                <a:srgbClr val="0000FF"/>
              </a:solidFill>
              <a:latin typeface="微软雅黑" panose="020B0503020204020204" pitchFamily="34" charset="-122"/>
              <a:ea typeface="微软雅黑" panose="020B0503020204020204" pitchFamily="34" charset="-122"/>
            </a:endParaRPr>
          </a:p>
          <a:p>
            <a:pPr marL="557213" lvl="1" indent="-214313">
              <a:lnSpc>
                <a:spcPts val="1800"/>
              </a:lnSpc>
              <a:buClr>
                <a:schemeClr val="accent6">
                  <a:lumMod val="75000"/>
                </a:schemeClr>
              </a:buClr>
              <a:buFont typeface="Wingdings" panose="05000000000000000000" pitchFamily="2" charset="2"/>
              <a:buChar char="u"/>
            </a:pPr>
            <a:r>
              <a:rPr lang="zh-CN" altLang="en-US" sz="1200" b="1" dirty="0">
                <a:solidFill>
                  <a:srgbClr val="C00000"/>
                </a:solidFill>
                <a:latin typeface="微软雅黑" panose="020B0503020204020204" pitchFamily="34" charset="-122"/>
                <a:ea typeface="微软雅黑" panose="020B0503020204020204" pitchFamily="34" charset="-122"/>
              </a:rPr>
              <a:t>路由选择：</a:t>
            </a:r>
            <a:r>
              <a:rPr lang="zh-CN" altLang="en-US" sz="1200" b="1" dirty="0">
                <a:solidFill>
                  <a:srgbClr val="000066"/>
                </a:solidFill>
                <a:latin typeface="微软雅黑" panose="020B0503020204020204" pitchFamily="34" charset="-122"/>
                <a:ea typeface="微软雅黑" panose="020B0503020204020204" pitchFamily="34" charset="-122"/>
              </a:rPr>
              <a:t>通过一定的算法，在互联网中的每一个路由器上，</a:t>
            </a:r>
            <a:r>
              <a:rPr lang="zh-CN" altLang="en-US" sz="1200" b="1" dirty="0">
                <a:solidFill>
                  <a:srgbClr val="C00000"/>
                </a:solidFill>
                <a:latin typeface="微软雅黑" panose="020B0503020204020204" pitchFamily="34" charset="-122"/>
                <a:ea typeface="微软雅黑" panose="020B0503020204020204" pitchFamily="34" charset="-122"/>
              </a:rPr>
              <a:t>生成</a:t>
            </a:r>
            <a:r>
              <a:rPr lang="zh-CN" altLang="en-US" sz="12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200" b="1" dirty="0">
                <a:solidFill>
                  <a:srgbClr val="C00000"/>
                </a:solidFill>
                <a:latin typeface="微软雅黑" panose="020B0503020204020204" pitchFamily="34" charset="-122"/>
                <a:ea typeface="微软雅黑" panose="020B0503020204020204" pitchFamily="34" charset="-122"/>
              </a:rPr>
              <a:t>转发表。</a:t>
            </a:r>
            <a:endParaRPr lang="en-US" altLang="zh-CN" sz="1200" b="1" dirty="0">
              <a:solidFill>
                <a:srgbClr val="C00000"/>
              </a:solidFill>
              <a:latin typeface="微软雅黑" panose="020B0503020204020204" pitchFamily="34" charset="-122"/>
              <a:ea typeface="微软雅黑" panose="020B0503020204020204" pitchFamily="34" charset="-122"/>
            </a:endParaRPr>
          </a:p>
          <a:p>
            <a:pPr marL="557213" lvl="1" indent="-214313">
              <a:lnSpc>
                <a:spcPts val="1800"/>
              </a:lnSpc>
              <a:buClr>
                <a:schemeClr val="accent6">
                  <a:lumMod val="75000"/>
                </a:schemeClr>
              </a:buClr>
              <a:buFont typeface="Wingdings" panose="05000000000000000000" pitchFamily="2" charset="2"/>
              <a:buChar char="u"/>
            </a:pPr>
            <a:r>
              <a:rPr lang="zh-CN" altLang="en-US" sz="1200" b="1" dirty="0">
                <a:solidFill>
                  <a:srgbClr val="C00000"/>
                </a:solidFill>
                <a:latin typeface="微软雅黑" panose="020B0503020204020204" pitchFamily="34" charset="-122"/>
                <a:ea typeface="微软雅黑" panose="020B0503020204020204" pitchFamily="34" charset="-122"/>
              </a:rPr>
              <a:t>转发：</a:t>
            </a:r>
            <a:r>
              <a:rPr lang="zh-CN" altLang="en-US" sz="1200" b="1" dirty="0">
                <a:solidFill>
                  <a:srgbClr val="000066"/>
                </a:solidFill>
                <a:latin typeface="微软雅黑" panose="020B0503020204020204" pitchFamily="34" charset="-122"/>
                <a:ea typeface="微软雅黑" panose="020B0503020204020204" pitchFamily="34" charset="-122"/>
              </a:rPr>
              <a:t>每一个路由器在接收到一个分组时，要依据转发表中指明的路径把分组</a:t>
            </a:r>
            <a:r>
              <a:rPr lang="zh-CN" altLang="en-US" sz="1200" b="1" dirty="0">
                <a:solidFill>
                  <a:srgbClr val="C00000"/>
                </a:solidFill>
                <a:latin typeface="微软雅黑" panose="020B0503020204020204" pitchFamily="34" charset="-122"/>
                <a:ea typeface="微软雅黑" panose="020B0503020204020204" pitchFamily="34" charset="-122"/>
              </a:rPr>
              <a:t>转发</a:t>
            </a:r>
            <a:r>
              <a:rPr lang="zh-CN" altLang="en-US" sz="1200" b="1" dirty="0">
                <a:solidFill>
                  <a:srgbClr val="000066"/>
                </a:solidFill>
                <a:latin typeface="微软雅黑" panose="020B0503020204020204" pitchFamily="34" charset="-122"/>
                <a:ea typeface="微软雅黑" panose="020B0503020204020204" pitchFamily="34" charset="-122"/>
              </a:rPr>
              <a:t>到下一个路由器。</a:t>
            </a:r>
            <a:endParaRPr lang="en-US" altLang="zh-CN" sz="12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00718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78804" y="1520762"/>
            <a:ext cx="6100392" cy="24002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741073" y="1713749"/>
            <a:ext cx="1304297" cy="2066572"/>
            <a:chOff x="6217820" y="1623594"/>
            <a:chExt cx="1341437" cy="2360545"/>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1" name="Text Box 106"/>
            <p:cNvSpPr txBox="1">
              <a:spLocks noChangeArrowheads="1"/>
            </p:cNvSpPr>
            <p:nvPr/>
          </p:nvSpPr>
          <p:spPr bwMode="auto">
            <a:xfrm>
              <a:off x="6592838" y="2698332"/>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8127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87196" cy="235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2428814" y="1719309"/>
            <a:ext cx="3809560" cy="2007842"/>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14313" indent="-214313">
              <a:lnSpc>
                <a:spcPts val="195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互联网使用的网络层协议是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a:solidFill>
                  <a:srgbClr val="C00000"/>
                </a:solidFill>
                <a:latin typeface="微软雅黑" panose="020B0503020204020204" pitchFamily="34" charset="-122"/>
                <a:ea typeface="微软雅黑" panose="020B0503020204020204" pitchFamily="34" charset="-122"/>
              </a:rPr>
              <a:t>网际协议 </a:t>
            </a:r>
            <a:r>
              <a:rPr lang="en-US" altLang="zh-CN" b="1" dirty="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 </a:t>
            </a:r>
            <a:r>
              <a:rPr lang="zh-CN" altLang="en-US" b="1" dirty="0">
                <a:solidFill>
                  <a:srgbClr val="000066"/>
                </a:solidFill>
                <a:latin typeface="微软雅黑" panose="020B0503020204020204" pitchFamily="34" charset="-122"/>
                <a:ea typeface="微软雅黑" panose="020B0503020204020204" pitchFamily="34" charset="-122"/>
              </a:rPr>
              <a:t>和许多种路由选择协议，因此互联网的网络层也叫做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a:solidFill>
                  <a:srgbClr val="000066"/>
                </a:solidFill>
                <a:latin typeface="微软雅黑" panose="020B0503020204020204" pitchFamily="34" charset="-122"/>
                <a:ea typeface="微软雅黑" panose="020B0503020204020204" pitchFamily="34" charset="-122"/>
              </a:rPr>
              <a:t>或 </a:t>
            </a:r>
            <a:r>
              <a:rPr lang="en-US" altLang="zh-CN" b="1" dirty="0">
                <a:solidFill>
                  <a:srgbClr val="0000FF"/>
                </a:solidFill>
                <a:latin typeface="微软雅黑" panose="020B0503020204020204" pitchFamily="34" charset="-122"/>
                <a:ea typeface="微软雅黑" panose="020B0503020204020204" pitchFamily="34" charset="-122"/>
              </a:rPr>
              <a:t>IP </a:t>
            </a:r>
            <a:r>
              <a:rPr lang="zh-CN" altLang="en-US" b="1" dirty="0">
                <a:solidFill>
                  <a:srgbClr val="0000FF"/>
                </a:solidFill>
                <a:latin typeface="微软雅黑" panose="020B0503020204020204" pitchFamily="34" charset="-122"/>
                <a:ea typeface="微软雅黑" panose="020B0503020204020204" pitchFamily="34" charset="-122"/>
              </a:rPr>
              <a:t>层。</a:t>
            </a:r>
            <a:endParaRPr lang="en-US" altLang="zh-CN" b="1" dirty="0">
              <a:solidFill>
                <a:srgbClr val="0000FF"/>
              </a:solidFill>
              <a:latin typeface="微软雅黑" panose="020B0503020204020204" pitchFamily="34" charset="-122"/>
              <a:ea typeface="微软雅黑" panose="020B0503020204020204" pitchFamily="34" charset="-122"/>
            </a:endParaRPr>
          </a:p>
          <a:p>
            <a:pPr marL="214313" indent="-214313">
              <a:lnSpc>
                <a:spcPts val="1950"/>
              </a:lnSpc>
              <a:buFont typeface="Wingdings" panose="05000000000000000000" pitchFamily="2" charset="2"/>
              <a:buChar char="l"/>
            </a:pPr>
            <a:r>
              <a:rPr lang="en-US" altLang="zh-CN" b="1" dirty="0">
                <a:solidFill>
                  <a:srgbClr val="000066"/>
                </a:solidFill>
                <a:latin typeface="微软雅黑" panose="020B0503020204020204" pitchFamily="34" charset="-122"/>
                <a:ea typeface="微软雅黑" panose="020B0503020204020204" pitchFamily="34" charset="-122"/>
              </a:rPr>
              <a:t>IP </a:t>
            </a:r>
            <a:r>
              <a:rPr lang="zh-CN" altLang="en-US" b="1" dirty="0">
                <a:solidFill>
                  <a:srgbClr val="000066"/>
                </a:solidFill>
                <a:latin typeface="微软雅黑" panose="020B0503020204020204" pitchFamily="34" charset="-122"/>
                <a:ea typeface="微软雅黑" panose="020B0503020204020204" pitchFamily="34" charset="-122"/>
              </a:rPr>
              <a:t>协议分组也叫做 </a:t>
            </a:r>
            <a:r>
              <a:rPr lang="en-US" altLang="zh-CN" b="1" dirty="0">
                <a:solidFill>
                  <a:srgbClr val="C00000"/>
                </a:solidFill>
                <a:latin typeface="微软雅黑" panose="020B0503020204020204" pitchFamily="34" charset="-122"/>
                <a:ea typeface="微软雅黑" panose="020B0503020204020204" pitchFamily="34" charset="-122"/>
              </a:rPr>
              <a:t>IP </a:t>
            </a:r>
            <a:r>
              <a:rPr lang="zh-CN" altLang="en-US" b="1" dirty="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11750113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13098" y="1166750"/>
            <a:ext cx="6164357" cy="336748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675368" y="1359737"/>
            <a:ext cx="1304297" cy="2066572"/>
            <a:chOff x="6217820" y="1623594"/>
            <a:chExt cx="1341437" cy="2360545"/>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1" name="Text Box 106"/>
            <p:cNvSpPr txBox="1">
              <a:spLocks noChangeArrowheads="1"/>
            </p:cNvSpPr>
            <p:nvPr/>
          </p:nvSpPr>
          <p:spPr bwMode="auto">
            <a:xfrm>
              <a:off x="6592838" y="2698332"/>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8127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87196" cy="235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2363109" y="1365297"/>
            <a:ext cx="3809560" cy="3016954"/>
          </a:xfrm>
          <a:prstGeom prst="borderCallout1">
            <a:avLst>
              <a:gd name="adj1" fmla="val 48217"/>
              <a:gd name="adj2" fmla="val 189"/>
              <a:gd name="adj3" fmla="val 5300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14313" indent="-214313">
              <a:lnSpc>
                <a:spcPts val="21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endParaRPr lang="en-US" altLang="zh-CN" b="1" dirty="0">
              <a:solidFill>
                <a:srgbClr val="C00000"/>
              </a:solidFill>
              <a:latin typeface="微软雅黑" panose="020B0503020204020204" pitchFamily="34" charset="-122"/>
              <a:ea typeface="微软雅黑" panose="020B0503020204020204" pitchFamily="34" charset="-122"/>
            </a:endParaRPr>
          </a:p>
          <a:p>
            <a:pPr marL="214313" indent="-214313">
              <a:lnSpc>
                <a:spcPts val="21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实现两个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a:solidFill>
                  <a:srgbClr val="000066"/>
                </a:solidFill>
                <a:latin typeface="微软雅黑" panose="020B0503020204020204" pitchFamily="34" charset="-122"/>
                <a:ea typeface="微软雅黑" panose="020B0503020204020204" pitchFamily="34" charset="-122"/>
              </a:rPr>
              <a:t>之间的</a:t>
            </a:r>
            <a:r>
              <a:rPr lang="zh-CN" altLang="en-US" b="1" dirty="0">
                <a:solidFill>
                  <a:srgbClr val="C00000"/>
                </a:solidFill>
                <a:latin typeface="微软雅黑" panose="020B0503020204020204" pitchFamily="34" charset="-122"/>
                <a:ea typeface="微软雅黑" panose="020B0503020204020204" pitchFamily="34" charset="-122"/>
              </a:rPr>
              <a:t>可靠通信。</a:t>
            </a:r>
            <a:endParaRPr lang="en-US" altLang="zh-CN" b="1" dirty="0">
              <a:solidFill>
                <a:srgbClr val="C00000"/>
              </a:solidFill>
              <a:latin typeface="微软雅黑" panose="020B0503020204020204" pitchFamily="34" charset="-122"/>
              <a:ea typeface="微软雅黑" panose="020B0503020204020204" pitchFamily="34" charset="-122"/>
            </a:endParaRPr>
          </a:p>
          <a:p>
            <a:pPr marL="214313" indent="-214313">
              <a:lnSpc>
                <a:spcPts val="21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14313" indent="-214313">
              <a:lnSpc>
                <a:spcPts val="21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如发现有差错，就简单地</a:t>
            </a:r>
            <a:r>
              <a:rPr lang="zh-CN" altLang="en-US" b="1" dirty="0">
                <a:solidFill>
                  <a:srgbClr val="C00000"/>
                </a:solidFill>
                <a:latin typeface="微软雅黑" panose="020B0503020204020204" pitchFamily="34" charset="-122"/>
                <a:ea typeface="微软雅黑" panose="020B0503020204020204" pitchFamily="34" charset="-122"/>
              </a:rPr>
              <a:t>丢弃</a:t>
            </a:r>
            <a:r>
              <a:rPr lang="zh-CN" altLang="en-US" b="1" dirty="0">
                <a:solidFill>
                  <a:srgbClr val="000066"/>
                </a:solidFill>
                <a:latin typeface="微软雅黑" panose="020B0503020204020204" pitchFamily="34" charset="-122"/>
                <a:ea typeface="微软雅黑" panose="020B0503020204020204" pitchFamily="34" charset="-122"/>
              </a:rPr>
              <a:t>出错帧。</a:t>
            </a:r>
            <a:endParaRPr lang="en-US" altLang="zh-CN" b="1" dirty="0">
              <a:solidFill>
                <a:srgbClr val="000066"/>
              </a:solidFill>
              <a:latin typeface="微软雅黑" panose="020B0503020204020204" pitchFamily="34" charset="-122"/>
              <a:ea typeface="微软雅黑" panose="020B0503020204020204" pitchFamily="34" charset="-122"/>
            </a:endParaRPr>
          </a:p>
          <a:p>
            <a:pPr marL="214313" indent="-214313">
              <a:lnSpc>
                <a:spcPts val="21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如果需要改正出现的差错，就要采用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出现的差错。这种方法会使数据链路层协议复杂。</a:t>
            </a:r>
            <a:endParaRPr lang="en-US" altLang="zh-CN" b="1" dirty="0">
              <a:solidFill>
                <a:srgbClr val="000066"/>
              </a:solidFill>
              <a:latin typeface="微软雅黑" panose="020B0503020204020204" pitchFamily="34" charset="-122"/>
              <a:ea typeface="微软雅黑" panose="020B0503020204020204" pitchFamily="34" charset="-122"/>
            </a:endParaRPr>
          </a:p>
          <a:p>
            <a:pPr marL="214313" indent="-214313">
              <a:lnSpc>
                <a:spcPts val="21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282633639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378804" y="1520762"/>
            <a:ext cx="6100392" cy="264057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741073" y="1713749"/>
            <a:ext cx="1304297" cy="2066572"/>
            <a:chOff x="6217820" y="1623594"/>
            <a:chExt cx="1341437" cy="2360545"/>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a:solidFill>
                  <a:schemeClr val="bg1"/>
                </a:solidFill>
              </a:endParaRPr>
            </a:p>
          </p:txBody>
        </p:sp>
        <p:sp>
          <p:nvSpPr>
            <p:cNvPr id="61" name="Text Box 106"/>
            <p:cNvSpPr txBox="1">
              <a:spLocks noChangeArrowheads="1"/>
            </p:cNvSpPr>
            <p:nvPr/>
          </p:nvSpPr>
          <p:spPr bwMode="auto">
            <a:xfrm>
              <a:off x="6592838" y="2698332"/>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运输层</a:t>
              </a:r>
            </a:p>
          </p:txBody>
        </p:sp>
        <p:sp>
          <p:nvSpPr>
            <p:cNvPr id="62" name="Text Box 107"/>
            <p:cNvSpPr txBox="1">
              <a:spLocks noChangeArrowheads="1"/>
            </p:cNvSpPr>
            <p:nvPr/>
          </p:nvSpPr>
          <p:spPr bwMode="auto">
            <a:xfrm>
              <a:off x="6600776" y="30237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网络层</a:t>
              </a:r>
            </a:p>
          </p:txBody>
        </p:sp>
        <p:sp>
          <p:nvSpPr>
            <p:cNvPr id="63" name="Text Box 108"/>
            <p:cNvSpPr txBox="1">
              <a:spLocks noChangeArrowheads="1"/>
            </p:cNvSpPr>
            <p:nvPr/>
          </p:nvSpPr>
          <p:spPr bwMode="auto">
            <a:xfrm>
              <a:off x="6600776" y="20204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应用层</a:t>
              </a:r>
            </a:p>
          </p:txBody>
        </p:sp>
        <p:sp>
          <p:nvSpPr>
            <p:cNvPr id="64" name="Text Box 110"/>
            <p:cNvSpPr txBox="1">
              <a:spLocks noChangeArrowheads="1"/>
            </p:cNvSpPr>
            <p:nvPr/>
          </p:nvSpPr>
          <p:spPr bwMode="auto">
            <a:xfrm>
              <a:off x="6497588" y="3319044"/>
              <a:ext cx="98127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chemeClr val="bg1"/>
                  </a:solidFill>
                  <a:latin typeface="微软雅黑" panose="020B0503020204020204" pitchFamily="34" charset="-122"/>
                  <a:ea typeface="微软雅黑" panose="020B0503020204020204" pitchFamily="34" charset="-122"/>
                </a:rPr>
                <a:t>数据链路层</a:t>
              </a:r>
            </a:p>
          </p:txBody>
        </p:sp>
        <p:sp>
          <p:nvSpPr>
            <p:cNvPr id="65" name="Text Box 111"/>
            <p:cNvSpPr txBox="1">
              <a:spLocks noChangeArrowheads="1"/>
            </p:cNvSpPr>
            <p:nvPr/>
          </p:nvSpPr>
          <p:spPr bwMode="auto">
            <a:xfrm>
              <a:off x="6600776" y="3633369"/>
              <a:ext cx="664735" cy="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chemeClr val="bg1"/>
                  </a:solidFill>
                  <a:latin typeface="微软雅黑" panose="020B0503020204020204" pitchFamily="34" charset="-122"/>
                  <a:ea typeface="微软雅黑" panose="020B0503020204020204" pitchFamily="34" charset="-122"/>
                </a:rPr>
                <a:t>物理层</a:t>
              </a:r>
            </a:p>
          </p:txBody>
        </p:sp>
        <p:sp>
          <p:nvSpPr>
            <p:cNvPr id="66" name="Text Box 112"/>
            <p:cNvSpPr txBox="1">
              <a:spLocks noChangeArrowheads="1"/>
            </p:cNvSpPr>
            <p:nvPr/>
          </p:nvSpPr>
          <p:spPr bwMode="auto">
            <a:xfrm>
              <a:off x="6239598" y="1629944"/>
              <a:ext cx="287196" cy="235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5</a:t>
              </a:r>
            </a:p>
            <a:p>
              <a:pPr>
                <a:lnSpc>
                  <a:spcPct val="155000"/>
                </a:lnSpc>
              </a:pP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4</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3</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2</a:t>
              </a:r>
            </a:p>
            <a:p>
              <a:pPr>
                <a:lnSpc>
                  <a:spcPct val="155000"/>
                </a:lnSpc>
              </a:pPr>
              <a:r>
                <a:rPr kumimoji="1" lang="en-US" altLang="zh-CN" sz="1200" b="1" dirty="0">
                  <a:solidFill>
                    <a:schemeClr val="bg1"/>
                  </a:solidFill>
                  <a:latin typeface="微软雅黑" panose="020B0503020204020204" pitchFamily="34" charset="-122"/>
                  <a:ea typeface="微软雅黑" panose="020B0503020204020204" pitchFamily="34" charset="-122"/>
                </a:rPr>
                <a:t>1</a:t>
              </a:r>
            </a:p>
          </p:txBody>
        </p:sp>
      </p:grpSp>
      <p:sp>
        <p:nvSpPr>
          <p:cNvPr id="10" name="线形标注 1 9"/>
          <p:cNvSpPr/>
          <p:nvPr/>
        </p:nvSpPr>
        <p:spPr>
          <a:xfrm>
            <a:off x="2428814" y="1719309"/>
            <a:ext cx="3809560" cy="2250392"/>
          </a:xfrm>
          <a:prstGeom prst="borderCallout1">
            <a:avLst>
              <a:gd name="adj1" fmla="val 48217"/>
              <a:gd name="adj2" fmla="val 189"/>
              <a:gd name="adj3" fmla="val 84232"/>
              <a:gd name="adj4" fmla="val -15743"/>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14313" indent="-214313">
              <a:lnSpc>
                <a:spcPts val="2100"/>
              </a:lnSpc>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66"/>
                </a:solidFill>
                <a:latin typeface="微软雅黑" panose="020B0503020204020204" pitchFamily="34" charset="-122"/>
                <a:ea typeface="微软雅黑" panose="020B0503020204020204" pitchFamily="34" charset="-122"/>
              </a:rPr>
              <a:t>实现</a:t>
            </a:r>
            <a:r>
              <a:rPr lang="zh-CN" altLang="en-US" b="1" dirty="0">
                <a:solidFill>
                  <a:srgbClr val="C00000"/>
                </a:solidFill>
                <a:latin typeface="微软雅黑" panose="020B0503020204020204" pitchFamily="34" charset="-122"/>
                <a:ea typeface="微软雅黑" panose="020B0503020204020204" pitchFamily="34" charset="-122"/>
              </a:rPr>
              <a:t>比特</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0 </a:t>
            </a:r>
            <a:r>
              <a:rPr lang="zh-CN" altLang="en-US" b="1" dirty="0">
                <a:solidFill>
                  <a:srgbClr val="000066"/>
                </a:solidFill>
                <a:latin typeface="微软雅黑" panose="020B0503020204020204" pitchFamily="34" charset="-122"/>
                <a:ea typeface="微软雅黑" panose="020B0503020204020204" pitchFamily="34" charset="-122"/>
              </a:rPr>
              <a:t>或 </a:t>
            </a:r>
            <a:r>
              <a:rPr lang="en-US" altLang="zh-CN" b="1" dirty="0">
                <a:solidFill>
                  <a:srgbClr val="000066"/>
                </a:solidFill>
                <a:latin typeface="微软雅黑" panose="020B0503020204020204" pitchFamily="34" charset="-122"/>
                <a:ea typeface="微软雅黑" panose="020B0503020204020204" pitchFamily="34" charset="-122"/>
              </a:rPr>
              <a:t>1</a:t>
            </a:r>
            <a:r>
              <a:rPr lang="zh-CN" altLang="en-US" b="1" dirty="0">
                <a:solidFill>
                  <a:srgbClr val="000066"/>
                </a:solidFill>
                <a:latin typeface="微软雅黑" panose="020B0503020204020204" pitchFamily="34" charset="-122"/>
                <a:ea typeface="微软雅黑" panose="020B0503020204020204" pitchFamily="34" charset="-122"/>
              </a:rPr>
              <a:t>）的传输。</a:t>
            </a:r>
            <a:endParaRPr lang="en-US" altLang="zh-CN" b="1" dirty="0">
              <a:solidFill>
                <a:srgbClr val="C00000"/>
              </a:solidFill>
              <a:latin typeface="微软雅黑" panose="020B0503020204020204" pitchFamily="34" charset="-122"/>
              <a:ea typeface="微软雅黑" panose="020B0503020204020204" pitchFamily="34" charset="-122"/>
            </a:endParaRPr>
          </a:p>
          <a:p>
            <a:pPr marL="214313" indent="-214313">
              <a:lnSpc>
                <a:spcPts val="21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确定连接电缆的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a:solidFill>
                  <a:srgbClr val="0000FF"/>
                </a:solidFill>
                <a:latin typeface="微软雅黑" panose="020B0503020204020204" pitchFamily="34" charset="-122"/>
                <a:ea typeface="微软雅黑" panose="020B0503020204020204" pitchFamily="34" charset="-122"/>
              </a:rPr>
              <a:t>引脚</a:t>
            </a:r>
            <a:r>
              <a:rPr lang="zh-CN" altLang="en-US" b="1" dirty="0">
                <a:solidFill>
                  <a:srgbClr val="000066"/>
                </a:solidFill>
                <a:latin typeface="微软雅黑" panose="020B0503020204020204" pitchFamily="34" charset="-122"/>
                <a:ea typeface="微软雅黑" panose="020B0503020204020204" pitchFamily="34" charset="-122"/>
              </a:rPr>
              <a:t>，以及各引脚应如何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14313" indent="-214313">
              <a:lnSpc>
                <a:spcPts val="2100"/>
              </a:lnSpc>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000066"/>
                </a:solidFill>
                <a:latin typeface="微软雅黑" panose="020B0503020204020204" pitchFamily="34" charset="-122"/>
                <a:ea typeface="微软雅黑" panose="020B0503020204020204" pitchFamily="34" charset="-122"/>
              </a:rPr>
              <a:t>传递信息所利用的一些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不在物理层协议之内，</a:t>
            </a:r>
            <a:r>
              <a:rPr lang="zh-CN" altLang="en-US" b="1" dirty="0">
                <a:solidFill>
                  <a:srgbClr val="000066"/>
                </a:solidFill>
                <a:latin typeface="微软雅黑" panose="020B0503020204020204" pitchFamily="34" charset="-122"/>
                <a:ea typeface="微软雅黑" panose="020B0503020204020204" pitchFamily="34" charset="-122"/>
              </a:rPr>
              <a:t>而是在物理层协议的下面。</a:t>
            </a:r>
          </a:p>
        </p:txBody>
      </p:sp>
      <p:sp>
        <p:nvSpPr>
          <p:cNvPr id="2" name="文本占位符 1"/>
          <p:cNvSpPr>
            <a:spLocks noGrp="1"/>
          </p:cNvSpPr>
          <p:nvPr>
            <p:ph type="body" sz="quarter" idx="11"/>
          </p:nvPr>
        </p:nvSpPr>
        <p:spPr/>
        <p:txBody>
          <a:bodyPr/>
          <a:lstStyle/>
          <a:p>
            <a:r>
              <a:rPr lang="zh-CN" altLang="en-US" dirty="0"/>
              <a:t>各层的主要功能</a:t>
            </a:r>
          </a:p>
        </p:txBody>
      </p:sp>
    </p:spTree>
    <p:extLst>
      <p:ext uri="{BB962C8B-B14F-4D97-AF65-F5344CB8AC3E}">
        <p14:creationId xmlns:p14="http://schemas.microsoft.com/office/powerpoint/2010/main" val="368537804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230394" y="2046040"/>
            <a:ext cx="364525" cy="1785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928108" y="2200120"/>
            <a:ext cx="1539710" cy="154061"/>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251"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894707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230394" y="2046040"/>
            <a:ext cx="364525" cy="1785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nvGrpSpPr>
          <p:cNvPr id="75" name="Group 31"/>
          <p:cNvGrpSpPr/>
          <p:nvPr/>
        </p:nvGrpSpPr>
        <p:grpSpPr bwMode="auto">
          <a:xfrm>
            <a:off x="1568167" y="1929029"/>
            <a:ext cx="713867" cy="555354"/>
            <a:chOff x="1797" y="1479"/>
            <a:chExt cx="808" cy="681"/>
          </a:xfrm>
        </p:grpSpPr>
        <p:sp>
          <p:nvSpPr>
            <p:cNvPr id="76" name="Text Box 32"/>
            <p:cNvSpPr txBox="1">
              <a:spLocks noChangeArrowheads="1"/>
            </p:cNvSpPr>
            <p:nvPr/>
          </p:nvSpPr>
          <p:spPr bwMode="auto">
            <a:xfrm>
              <a:off x="1797" y="1479"/>
              <a:ext cx="80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825" b="1" dirty="0">
                  <a:latin typeface="微软雅黑" panose="020B0503020204020204" pitchFamily="34" charset="-122"/>
                  <a:ea typeface="微软雅黑" panose="020B0503020204020204" pitchFamily="34" charset="-122"/>
                </a:rPr>
                <a:t>应用层首部</a:t>
              </a: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grpSp>
      <p:sp>
        <p:nvSpPr>
          <p:cNvPr id="79" name="Rectangle 37"/>
          <p:cNvSpPr>
            <a:spLocks noChangeArrowheads="1"/>
          </p:cNvSpPr>
          <p:nvPr/>
        </p:nvSpPr>
        <p:spPr bwMode="auto">
          <a:xfrm>
            <a:off x="2230394" y="2299834"/>
            <a:ext cx="364525" cy="184547"/>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928108" y="2200120"/>
            <a:ext cx="1539710" cy="154061"/>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928108" y="2455638"/>
            <a:ext cx="1534415" cy="182622"/>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70"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0" name="矩形 79"/>
          <p:cNvSpPr/>
          <p:nvPr/>
        </p:nvSpPr>
        <p:spPr>
          <a:xfrm>
            <a:off x="2246526" y="2307998"/>
            <a:ext cx="3483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2419849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230394" y="2046040"/>
            <a:ext cx="364525" cy="1785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050554" y="2300082"/>
            <a:ext cx="186418" cy="184303"/>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230394" y="2299834"/>
            <a:ext cx="364525" cy="184547"/>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nvGrpSpPr>
          <p:cNvPr id="72" name="Group 50"/>
          <p:cNvGrpSpPr/>
          <p:nvPr/>
        </p:nvGrpSpPr>
        <p:grpSpPr bwMode="auto">
          <a:xfrm>
            <a:off x="928108" y="2200120"/>
            <a:ext cx="1539710" cy="154061"/>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052147" y="2559039"/>
            <a:ext cx="542960" cy="184178"/>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83" name="Group 65"/>
          <p:cNvGrpSpPr/>
          <p:nvPr/>
        </p:nvGrpSpPr>
        <p:grpSpPr bwMode="auto">
          <a:xfrm>
            <a:off x="1367006" y="2186600"/>
            <a:ext cx="713375" cy="556022"/>
            <a:chOff x="1570" y="1840"/>
            <a:chExt cx="808"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85" name="Text Box 67"/>
            <p:cNvSpPr txBox="1">
              <a:spLocks noChangeArrowheads="1"/>
            </p:cNvSpPr>
            <p:nvPr/>
          </p:nvSpPr>
          <p:spPr bwMode="auto">
            <a:xfrm>
              <a:off x="1570" y="1840"/>
              <a:ext cx="80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825" b="1" dirty="0">
                  <a:latin typeface="微软雅黑" panose="020B0503020204020204" pitchFamily="34" charset="-122"/>
                  <a:ea typeface="微软雅黑" panose="020B0503020204020204" pitchFamily="34" charset="-122"/>
                </a:rPr>
                <a:t>运输层首部</a:t>
              </a: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926341" y="2726302"/>
            <a:ext cx="1540594" cy="203456"/>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061026" y="2565954"/>
            <a:ext cx="5338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928108" y="2455638"/>
            <a:ext cx="1534415" cy="182622"/>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3"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75" name="矩形 74"/>
          <p:cNvSpPr/>
          <p:nvPr/>
        </p:nvSpPr>
        <p:spPr>
          <a:xfrm>
            <a:off x="2246526" y="2307998"/>
            <a:ext cx="3483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07788601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8A09295-9A7E-DB31-9FC7-3979321F470B}"/>
              </a:ext>
            </a:extLst>
          </p:cNvPr>
          <p:cNvSpPr>
            <a:spLocks noGrp="1"/>
          </p:cNvSpPr>
          <p:nvPr>
            <p:ph type="body" sz="quarter" idx="10"/>
          </p:nvPr>
        </p:nvSpPr>
        <p:spPr/>
        <p:txBody>
          <a:bodyPr/>
          <a:lstStyle/>
          <a:p>
            <a:r>
              <a:rPr lang="en-US" altLang="zh-CN" dirty="0"/>
              <a:t>1.2.1 </a:t>
            </a:r>
            <a:r>
              <a:rPr lang="zh-CN" altLang="en-US" dirty="0"/>
              <a:t>互联网相关概念</a:t>
            </a:r>
          </a:p>
        </p:txBody>
      </p:sp>
      <p:sp>
        <p:nvSpPr>
          <p:cNvPr id="3" name="内容占位符 2">
            <a:extLst>
              <a:ext uri="{FF2B5EF4-FFF2-40B4-BE49-F238E27FC236}">
                <a16:creationId xmlns:a16="http://schemas.microsoft.com/office/drawing/2014/main" id="{25B45034-B708-FC7B-5F7A-C292F30C8F45}"/>
              </a:ext>
            </a:extLst>
          </p:cNvPr>
          <p:cNvSpPr>
            <a:spLocks noGrp="1"/>
          </p:cNvSpPr>
          <p:nvPr>
            <p:ph sz="quarter" idx="11"/>
          </p:nvPr>
        </p:nvSpPr>
        <p:spPr>
          <a:xfrm>
            <a:off x="349758" y="1136984"/>
            <a:ext cx="6096762" cy="3203197"/>
          </a:xfrm>
        </p:spPr>
        <p:txBody>
          <a:bodyPr/>
          <a:lstStyle/>
          <a:p>
            <a:pPr>
              <a:lnSpc>
                <a:spcPct val="150000"/>
              </a:lnSpc>
            </a:pPr>
            <a:r>
              <a:rPr lang="zh-CN" altLang="en-US" sz="1800" dirty="0">
                <a:solidFill>
                  <a:srgbClr val="0033CC"/>
                </a:solidFill>
              </a:rPr>
              <a:t>互联网（特指</a:t>
            </a:r>
            <a:r>
              <a:rPr lang="en-US" altLang="zh-CN" sz="1800" dirty="0">
                <a:solidFill>
                  <a:srgbClr val="0033CC"/>
                </a:solidFill>
              </a:rPr>
              <a:t>Internet</a:t>
            </a:r>
            <a:r>
              <a:rPr lang="zh-CN" altLang="en-US" sz="1800" dirty="0">
                <a:solidFill>
                  <a:srgbClr val="0033CC"/>
                </a:solidFill>
              </a:rPr>
              <a:t>），又称国际网络，是指网络与网络之间通过一组通用的协议相互连接，形成逻辑上的单一巨大国际网络。它由无数的私有、公共、学术、商业和政府等网络组成，通过电子、无线和光纤网络技术相互连接。</a:t>
            </a:r>
            <a:r>
              <a:rPr lang="zh-CN" altLang="en-US" sz="1800" dirty="0">
                <a:solidFill>
                  <a:srgbClr val="C00000"/>
                </a:solidFill>
              </a:rPr>
              <a:t>由无数个小网络互连而成。</a:t>
            </a:r>
            <a:endParaRPr lang="en-US" altLang="zh-CN" sz="1800" dirty="0">
              <a:solidFill>
                <a:srgbClr val="C00000"/>
              </a:solidFill>
            </a:endParaRPr>
          </a:p>
          <a:p>
            <a:pPr>
              <a:lnSpc>
                <a:spcPct val="150000"/>
              </a:lnSpc>
            </a:pPr>
            <a:r>
              <a:rPr lang="zh-CN" altLang="en-US" sz="1800" dirty="0">
                <a:solidFill>
                  <a:srgbClr val="0033CC"/>
                </a:solidFill>
              </a:rPr>
              <a:t>互连：互相连接（强调彼此连接在一起的物理形态）</a:t>
            </a:r>
            <a:endParaRPr lang="en-US" altLang="zh-CN" sz="1800" dirty="0">
              <a:solidFill>
                <a:srgbClr val="0033CC"/>
              </a:solidFill>
            </a:endParaRPr>
          </a:p>
          <a:p>
            <a:pPr>
              <a:lnSpc>
                <a:spcPct val="150000"/>
              </a:lnSpc>
            </a:pPr>
            <a:r>
              <a:rPr lang="zh-CN" altLang="en-US" sz="1800" dirty="0">
                <a:solidFill>
                  <a:srgbClr val="0033CC"/>
                </a:solidFill>
              </a:rPr>
              <a:t>互联：互相联合（强调形成一个整体）</a:t>
            </a:r>
          </a:p>
        </p:txBody>
      </p:sp>
    </p:spTree>
    <p:extLst>
      <p:ext uri="{BB962C8B-B14F-4D97-AF65-F5344CB8AC3E}">
        <p14:creationId xmlns:p14="http://schemas.microsoft.com/office/powerpoint/2010/main" val="185614186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28442" y="1429564"/>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230394" y="2046040"/>
            <a:ext cx="364525" cy="1785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050554" y="2300083"/>
            <a:ext cx="186418" cy="184303"/>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230394" y="2299834"/>
            <a:ext cx="364525" cy="184547"/>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052147" y="2559039"/>
            <a:ext cx="542960" cy="184178"/>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1883497" y="2558635"/>
            <a:ext cx="165983" cy="183983"/>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1883289" y="2842184"/>
            <a:ext cx="709927" cy="184547"/>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97" name="Group 69"/>
          <p:cNvGrpSpPr/>
          <p:nvPr/>
        </p:nvGrpSpPr>
        <p:grpSpPr bwMode="auto">
          <a:xfrm>
            <a:off x="1242355" y="2428415"/>
            <a:ext cx="713225" cy="598316"/>
            <a:chOff x="1198" y="2152"/>
            <a:chExt cx="808"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a:latin typeface="微软雅黑" panose="020B0503020204020204" pitchFamily="34" charset="-122"/>
                  <a:ea typeface="微软雅黑" panose="020B0503020204020204" pitchFamily="34" charset="-122"/>
                </a:rPr>
                <a:t>H</a:t>
              </a:r>
              <a:r>
                <a:rPr lang="en-US" altLang="zh-CN" sz="825" b="1" baseline="-25000">
                  <a:latin typeface="微软雅黑" panose="020B0503020204020204" pitchFamily="34" charset="-122"/>
                  <a:ea typeface="微软雅黑" panose="020B0503020204020204" pitchFamily="34" charset="-122"/>
                </a:rPr>
                <a:t>3</a:t>
              </a:r>
            </a:p>
          </p:txBody>
        </p:sp>
        <p:sp>
          <p:nvSpPr>
            <p:cNvPr id="99" name="Text Box 71"/>
            <p:cNvSpPr txBox="1">
              <a:spLocks noChangeArrowheads="1"/>
            </p:cNvSpPr>
            <p:nvPr/>
          </p:nvSpPr>
          <p:spPr bwMode="auto">
            <a:xfrm>
              <a:off x="1198" y="2152"/>
              <a:ext cx="808"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825" b="1" dirty="0">
                  <a:latin typeface="微软雅黑" panose="020B0503020204020204" pitchFamily="34" charset="-122"/>
                  <a:ea typeface="微软雅黑" panose="020B0503020204020204" pitchFamily="34" charset="-122"/>
                </a:rPr>
                <a:t>网络层首部</a:t>
              </a: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919636" y="3011688"/>
            <a:ext cx="1546775" cy="190316"/>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1892990" y="2848424"/>
            <a:ext cx="701929" cy="17830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061026" y="2565954"/>
            <a:ext cx="5338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926341" y="2726302"/>
            <a:ext cx="1540594" cy="203456"/>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928108" y="2455638"/>
            <a:ext cx="1534415" cy="182622"/>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928108" y="2200120"/>
            <a:ext cx="1539710" cy="154061"/>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4"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3" name="矩形 82"/>
          <p:cNvSpPr/>
          <p:nvPr/>
        </p:nvSpPr>
        <p:spPr>
          <a:xfrm>
            <a:off x="2246526" y="2307998"/>
            <a:ext cx="3483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3265387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230394" y="2046040"/>
            <a:ext cx="364525" cy="1785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050554" y="2300083"/>
            <a:ext cx="186418" cy="184303"/>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230394" y="2299834"/>
            <a:ext cx="364525" cy="184547"/>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052147" y="2559039"/>
            <a:ext cx="542960" cy="184178"/>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1883497" y="2558635"/>
            <a:ext cx="165983" cy="183983"/>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1883289" y="2842184"/>
            <a:ext cx="709927" cy="184547"/>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98" name="Rectangle 70"/>
          <p:cNvSpPr>
            <a:spLocks noChangeArrowheads="1"/>
          </p:cNvSpPr>
          <p:nvPr/>
        </p:nvSpPr>
        <p:spPr bwMode="auto">
          <a:xfrm>
            <a:off x="1719896" y="2842506"/>
            <a:ext cx="165948" cy="18422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a:latin typeface="微软雅黑" panose="020B0503020204020204" pitchFamily="34" charset="-122"/>
                <a:ea typeface="微软雅黑" panose="020B0503020204020204" pitchFamily="34" charset="-122"/>
              </a:rPr>
              <a:t>H</a:t>
            </a:r>
            <a:r>
              <a:rPr lang="en-US" altLang="zh-CN" sz="825"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1719502" y="3121020"/>
            <a:ext cx="873239" cy="183356"/>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grpSp>
        <p:nvGrpSpPr>
          <p:cNvPr id="109" name="Group 73"/>
          <p:cNvGrpSpPr/>
          <p:nvPr/>
        </p:nvGrpSpPr>
        <p:grpSpPr bwMode="auto">
          <a:xfrm>
            <a:off x="1248747" y="2675560"/>
            <a:ext cx="502422" cy="628809"/>
            <a:chOff x="1080" y="2477"/>
            <a:chExt cx="569"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2</a:t>
              </a:r>
            </a:p>
          </p:txBody>
        </p:sp>
        <p:sp>
          <p:nvSpPr>
            <p:cNvPr id="111" name="Text Box 75"/>
            <p:cNvSpPr txBox="1">
              <a:spLocks noChangeArrowheads="1"/>
            </p:cNvSpPr>
            <p:nvPr/>
          </p:nvSpPr>
          <p:spPr bwMode="auto">
            <a:xfrm>
              <a:off x="1080" y="2477"/>
              <a:ext cx="569"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825"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825" b="1" dirty="0">
                  <a:latin typeface="微软雅黑" panose="020B0503020204020204" pitchFamily="34" charset="-122"/>
                  <a:ea typeface="微软雅黑" panose="020B0503020204020204" pitchFamily="34" charset="-122"/>
                </a:rPr>
                <a:t>首部</a:t>
              </a: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2520090" y="2668582"/>
            <a:ext cx="501827" cy="635794"/>
            <a:chOff x="4109" y="2468"/>
            <a:chExt cx="569"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09" y="2468"/>
              <a:ext cx="569"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825" b="1" dirty="0">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825" b="1" dirty="0">
                  <a:latin typeface="微软雅黑" panose="020B0503020204020204" pitchFamily="34" charset="-122"/>
                  <a:ea typeface="微软雅黑" panose="020B0503020204020204" pitchFamily="34" charset="-122"/>
                </a:rPr>
                <a:t>尾部</a:t>
              </a:r>
            </a:p>
          </p:txBody>
        </p:sp>
      </p:grpSp>
      <p:grpSp>
        <p:nvGrpSpPr>
          <p:cNvPr id="118" name="Group 62"/>
          <p:cNvGrpSpPr/>
          <p:nvPr/>
        </p:nvGrpSpPr>
        <p:grpSpPr bwMode="auto">
          <a:xfrm>
            <a:off x="919636" y="3288487"/>
            <a:ext cx="1548541" cy="208508"/>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1723876" y="3130407"/>
            <a:ext cx="863250" cy="178742"/>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061026" y="2565954"/>
            <a:ext cx="5338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1892990" y="2848424"/>
            <a:ext cx="701929" cy="17830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928108" y="2200120"/>
            <a:ext cx="1539710" cy="154061"/>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928108" y="2455638"/>
            <a:ext cx="1534415" cy="182622"/>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926341" y="2726302"/>
            <a:ext cx="1540594" cy="203456"/>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919636" y="3011688"/>
            <a:ext cx="1546775" cy="190316"/>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6"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97" name="矩形 96"/>
          <p:cNvSpPr/>
          <p:nvPr/>
        </p:nvSpPr>
        <p:spPr>
          <a:xfrm>
            <a:off x="2246526" y="2307998"/>
            <a:ext cx="3483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116530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230394" y="2046040"/>
            <a:ext cx="364525" cy="1785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sp>
        <p:nvSpPr>
          <p:cNvPr id="78" name="Rectangle 34"/>
          <p:cNvSpPr>
            <a:spLocks noChangeArrowheads="1"/>
          </p:cNvSpPr>
          <p:nvPr/>
        </p:nvSpPr>
        <p:spPr bwMode="auto">
          <a:xfrm>
            <a:off x="2050554" y="2300083"/>
            <a:ext cx="186418" cy="184303"/>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79" name="Rectangle 37"/>
          <p:cNvSpPr>
            <a:spLocks noChangeArrowheads="1"/>
          </p:cNvSpPr>
          <p:nvPr/>
        </p:nvSpPr>
        <p:spPr bwMode="auto">
          <a:xfrm>
            <a:off x="2230394" y="2299834"/>
            <a:ext cx="364525" cy="184547"/>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nvGrpSpPr>
          <p:cNvPr id="80" name="Group 38"/>
          <p:cNvGrpSpPr/>
          <p:nvPr/>
        </p:nvGrpSpPr>
        <p:grpSpPr bwMode="auto">
          <a:xfrm>
            <a:off x="2052147" y="2559039"/>
            <a:ext cx="542960" cy="184178"/>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4" name="Rectangle 66"/>
          <p:cNvSpPr>
            <a:spLocks noChangeArrowheads="1"/>
          </p:cNvSpPr>
          <p:nvPr/>
        </p:nvSpPr>
        <p:spPr bwMode="auto">
          <a:xfrm>
            <a:off x="1883497" y="2558635"/>
            <a:ext cx="165983" cy="183983"/>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grpSp>
        <p:nvGrpSpPr>
          <p:cNvPr id="90" name="Group 41"/>
          <p:cNvGrpSpPr/>
          <p:nvPr/>
        </p:nvGrpSpPr>
        <p:grpSpPr bwMode="auto">
          <a:xfrm>
            <a:off x="1883289" y="2842184"/>
            <a:ext cx="709927" cy="184547"/>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98" name="Rectangle 70"/>
          <p:cNvSpPr>
            <a:spLocks noChangeArrowheads="1"/>
          </p:cNvSpPr>
          <p:nvPr/>
        </p:nvSpPr>
        <p:spPr bwMode="auto">
          <a:xfrm>
            <a:off x="1719896" y="2842506"/>
            <a:ext cx="165948" cy="184223"/>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a:latin typeface="微软雅黑" panose="020B0503020204020204" pitchFamily="34" charset="-122"/>
                <a:ea typeface="微软雅黑" panose="020B0503020204020204" pitchFamily="34" charset="-122"/>
              </a:rPr>
              <a:t>H</a:t>
            </a:r>
            <a:r>
              <a:rPr lang="en-US" altLang="zh-CN" sz="825" b="1" baseline="-25000">
                <a:latin typeface="微软雅黑" panose="020B0503020204020204" pitchFamily="34" charset="-122"/>
                <a:ea typeface="微软雅黑" panose="020B0503020204020204" pitchFamily="34" charset="-122"/>
              </a:rPr>
              <a:t>3</a:t>
            </a:r>
          </a:p>
        </p:txBody>
      </p:sp>
      <p:grpSp>
        <p:nvGrpSpPr>
          <p:cNvPr id="101" name="Group 45"/>
          <p:cNvGrpSpPr/>
          <p:nvPr/>
        </p:nvGrpSpPr>
        <p:grpSpPr bwMode="auto">
          <a:xfrm>
            <a:off x="1719502" y="3121020"/>
            <a:ext cx="873239" cy="183356"/>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1551612" y="3120047"/>
            <a:ext cx="165119" cy="18432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2592413" y="3120401"/>
            <a:ext cx="157868" cy="183982"/>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1723876" y="3130407"/>
            <a:ext cx="863250" cy="178742"/>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061026" y="2565954"/>
            <a:ext cx="5338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1892990" y="2848424"/>
            <a:ext cx="701929" cy="17830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928108" y="2200120"/>
            <a:ext cx="1539710" cy="154061"/>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928108" y="2455638"/>
            <a:ext cx="1534415" cy="182622"/>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926341" y="2726302"/>
            <a:ext cx="1540594" cy="203456"/>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919636" y="3011688"/>
            <a:ext cx="1546775" cy="190316"/>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1551612"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10100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110100</a:t>
            </a:r>
          </a:p>
        </p:txBody>
      </p:sp>
      <p:grpSp>
        <p:nvGrpSpPr>
          <p:cNvPr id="118" name="Group 62"/>
          <p:cNvGrpSpPr/>
          <p:nvPr/>
        </p:nvGrpSpPr>
        <p:grpSpPr bwMode="auto">
          <a:xfrm>
            <a:off x="919636" y="3288487"/>
            <a:ext cx="1548541" cy="208508"/>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00"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09" name="矩形 108"/>
          <p:cNvSpPr/>
          <p:nvPr/>
        </p:nvSpPr>
        <p:spPr>
          <a:xfrm>
            <a:off x="2246526" y="2307998"/>
            <a:ext cx="3483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5645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48885096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1551612"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10100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7017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1551611" y="3120047"/>
            <a:ext cx="1198670" cy="189102"/>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1551612"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10100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35015949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1719502" y="3121020"/>
            <a:ext cx="873239" cy="183356"/>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1551612" y="3120047"/>
            <a:ext cx="165119" cy="18432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2592413" y="3120401"/>
            <a:ext cx="157868" cy="183982"/>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1723876" y="3130407"/>
            <a:ext cx="863250" cy="178742"/>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1551612"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10100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719896" y="2842184"/>
            <a:ext cx="875023" cy="184547"/>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3021226" y="3008456"/>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1061375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1719502" y="3121020"/>
            <a:ext cx="873239" cy="183356"/>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1551612" y="3120047"/>
            <a:ext cx="165119" cy="18432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2592413" y="3120401"/>
            <a:ext cx="157868" cy="183982"/>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1723876" y="3130407"/>
            <a:ext cx="863250" cy="178742"/>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1551612"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10100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719896" y="2842184"/>
            <a:ext cx="875023" cy="184547"/>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4288864" y="2842184"/>
            <a:ext cx="875023" cy="184547"/>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6394638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1719502" y="3121020"/>
            <a:ext cx="873239" cy="183356"/>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1551612" y="3120047"/>
            <a:ext cx="165119" cy="18432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2592413" y="3120401"/>
            <a:ext cx="157868" cy="183982"/>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1723876" y="3130407"/>
            <a:ext cx="863250" cy="178742"/>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1551612"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10100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719896" y="2842184"/>
            <a:ext cx="875023" cy="184547"/>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4288864" y="2842184"/>
            <a:ext cx="875023" cy="184547"/>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3511862" y="3027762"/>
            <a:ext cx="135347" cy="186926"/>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3840487" y="2812577"/>
            <a:ext cx="466220" cy="491792"/>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solidFill>
                    <a:schemeClr val="bg1"/>
                  </a:solidFill>
                  <a:latin typeface="微软雅黑" panose="020B0503020204020204" pitchFamily="34" charset="-122"/>
                  <a:ea typeface="微软雅黑" panose="020B0503020204020204" pitchFamily="34" charset="-122"/>
                </a:rPr>
                <a:t>H</a:t>
              </a:r>
              <a:r>
                <a:rPr lang="en-US" altLang="zh-CN" sz="9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825" b="1" dirty="0">
                  <a:solidFill>
                    <a:srgbClr val="CC00CC"/>
                  </a:solidFill>
                  <a:latin typeface="微软雅黑" panose="020B0503020204020204" pitchFamily="34" charset="-122"/>
                  <a:ea typeface="微软雅黑" panose="020B0503020204020204" pitchFamily="34" charset="-122"/>
                </a:rPr>
                <a:t>新首部</a:t>
              </a: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5097682" y="2811046"/>
            <a:ext cx="501826" cy="493331"/>
            <a:chOff x="4123" y="2643"/>
            <a:chExt cx="569"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23" y="2643"/>
              <a:ext cx="569"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825" b="1" dirty="0">
                  <a:solidFill>
                    <a:srgbClr val="CC00CC"/>
                  </a:solidFill>
                  <a:latin typeface="微软雅黑" panose="020B0503020204020204" pitchFamily="34" charset="-122"/>
                  <a:ea typeface="微软雅黑" panose="020B0503020204020204" pitchFamily="34" charset="-122"/>
                </a:rPr>
                <a:t>新尾部</a:t>
              </a:r>
            </a:p>
          </p:txBody>
        </p:sp>
      </p:grpSp>
      <p:grpSp>
        <p:nvGrpSpPr>
          <p:cNvPr id="31" name="组合 30"/>
          <p:cNvGrpSpPr/>
          <p:nvPr/>
        </p:nvGrpSpPr>
        <p:grpSpPr>
          <a:xfrm>
            <a:off x="4284753" y="3121020"/>
            <a:ext cx="873239" cy="18812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7512845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1719502" y="3121020"/>
            <a:ext cx="873239" cy="183356"/>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10" name="Rectangle 74"/>
          <p:cNvSpPr>
            <a:spLocks noChangeArrowheads="1"/>
          </p:cNvSpPr>
          <p:nvPr/>
        </p:nvSpPr>
        <p:spPr bwMode="auto">
          <a:xfrm>
            <a:off x="1551612" y="3120047"/>
            <a:ext cx="165119" cy="18432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2</a:t>
            </a:r>
          </a:p>
        </p:txBody>
      </p:sp>
      <p:sp>
        <p:nvSpPr>
          <p:cNvPr id="114" name="Rectangle 78"/>
          <p:cNvSpPr>
            <a:spLocks noChangeArrowheads="1"/>
          </p:cNvSpPr>
          <p:nvPr/>
        </p:nvSpPr>
        <p:spPr bwMode="auto">
          <a:xfrm>
            <a:off x="2592413" y="3120401"/>
            <a:ext cx="157868" cy="183982"/>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1723876" y="3130407"/>
            <a:ext cx="863250" cy="178742"/>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1551612"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10100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110100</a:t>
            </a: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2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719896" y="2842184"/>
            <a:ext cx="875023" cy="184547"/>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4288864" y="2842184"/>
            <a:ext cx="875023" cy="184547"/>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3511862" y="3027762"/>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3840487" y="2812577"/>
            <a:ext cx="466220" cy="491792"/>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solidFill>
                    <a:schemeClr val="bg1"/>
                  </a:solidFill>
                  <a:latin typeface="微软雅黑" panose="020B0503020204020204" pitchFamily="34" charset="-122"/>
                  <a:ea typeface="微软雅黑" panose="020B0503020204020204" pitchFamily="34" charset="-122"/>
                </a:rPr>
                <a:t>H</a:t>
              </a:r>
              <a:r>
                <a:rPr lang="en-US" altLang="zh-CN" sz="900" b="1" baseline="-25000" dirty="0">
                  <a:solidFill>
                    <a:schemeClr val="bg1"/>
                  </a:solidFill>
                  <a:latin typeface="微软雅黑" panose="020B0503020204020204" pitchFamily="34" charset="-122"/>
                  <a:ea typeface="微软雅黑" panose="020B0503020204020204" pitchFamily="34" charset="-122"/>
                </a:rPr>
                <a:t>2</a:t>
              </a:r>
            </a:p>
          </p:txBody>
        </p:sp>
        <p:sp>
          <p:nvSpPr>
            <p:cNvPr id="113" name="Text Box 75"/>
            <p:cNvSpPr txBox="1">
              <a:spLocks noChangeArrowheads="1"/>
            </p:cNvSpPr>
            <p:nvPr/>
          </p:nvSpPr>
          <p:spPr bwMode="auto">
            <a:xfrm>
              <a:off x="1110" y="2645"/>
              <a:ext cx="528"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825" b="1" dirty="0">
                  <a:solidFill>
                    <a:srgbClr val="CC00CC"/>
                  </a:solidFill>
                  <a:latin typeface="微软雅黑" panose="020B0503020204020204" pitchFamily="34" charset="-122"/>
                  <a:ea typeface="微软雅黑" panose="020B0503020204020204" pitchFamily="34" charset="-122"/>
                </a:rPr>
                <a:t>新首部</a:t>
              </a: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5097682" y="2811046"/>
            <a:ext cx="501826" cy="493331"/>
            <a:chOff x="4123" y="2643"/>
            <a:chExt cx="569"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23" y="2643"/>
              <a:ext cx="569"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825" b="1" dirty="0">
                  <a:solidFill>
                    <a:srgbClr val="CC00CC"/>
                  </a:solidFill>
                  <a:latin typeface="微软雅黑" panose="020B0503020204020204" pitchFamily="34" charset="-122"/>
                  <a:ea typeface="微软雅黑" panose="020B0503020204020204" pitchFamily="34" charset="-122"/>
                </a:rPr>
                <a:t>新尾部</a:t>
              </a:r>
            </a:p>
          </p:txBody>
        </p:sp>
      </p:grpSp>
      <p:grpSp>
        <p:nvGrpSpPr>
          <p:cNvPr id="31" name="组合 30"/>
          <p:cNvGrpSpPr/>
          <p:nvPr/>
        </p:nvGrpSpPr>
        <p:grpSpPr>
          <a:xfrm>
            <a:off x="4284753" y="3121020"/>
            <a:ext cx="873239" cy="18812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4116861"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10101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110111</a:t>
            </a:r>
          </a:p>
        </p:txBody>
      </p:sp>
      <p:sp>
        <p:nvSpPr>
          <p:cNvPr id="124" name="下箭头 123"/>
          <p:cNvSpPr/>
          <p:nvPr/>
        </p:nvSpPr>
        <p:spPr>
          <a:xfrm>
            <a:off x="3511862" y="3300695"/>
            <a:ext cx="135347" cy="186926"/>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78748050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1.2.2  </a:t>
            </a:r>
            <a:r>
              <a:rPr lang="zh-CN" altLang="en-US" dirty="0"/>
              <a:t>计算机网络的产生和互联网的发展</a:t>
            </a:r>
          </a:p>
        </p:txBody>
      </p:sp>
      <p:sp>
        <p:nvSpPr>
          <p:cNvPr id="2" name="内容占位符 1"/>
          <p:cNvSpPr>
            <a:spLocks noGrp="1"/>
          </p:cNvSpPr>
          <p:nvPr>
            <p:ph sz="quarter" idx="11"/>
          </p:nvPr>
        </p:nvSpPr>
        <p:spPr>
          <a:xfrm>
            <a:off x="496723" y="1143000"/>
            <a:ext cx="5864553" cy="3416968"/>
          </a:xfrm>
        </p:spPr>
        <p:txBody>
          <a:bodyPr/>
          <a:lstStyle/>
          <a:p>
            <a:pPr marL="0" indent="0">
              <a:lnSpc>
                <a:spcPct val="150000"/>
              </a:lnSpc>
              <a:buNone/>
            </a:pPr>
            <a:r>
              <a:rPr lang="zh-CN" altLang="en-US" sz="1800" dirty="0">
                <a:solidFill>
                  <a:srgbClr val="0033CC"/>
                </a:solidFill>
              </a:rPr>
              <a:t>计算机网络的产生背景：</a:t>
            </a:r>
            <a:endParaRPr lang="en-US" altLang="zh-CN" sz="1800" dirty="0">
              <a:solidFill>
                <a:srgbClr val="0033CC"/>
              </a:solidFill>
            </a:endParaRPr>
          </a:p>
          <a:p>
            <a:pPr>
              <a:lnSpc>
                <a:spcPct val="150000"/>
              </a:lnSpc>
            </a:pPr>
            <a:r>
              <a:rPr lang="en-US" altLang="zh-CN" sz="1800" dirty="0">
                <a:solidFill>
                  <a:srgbClr val="0033CC"/>
                </a:solidFill>
              </a:rPr>
              <a:t>ARPA—</a:t>
            </a:r>
            <a:r>
              <a:rPr lang="zh-CN" altLang="en-US" sz="1800" dirty="0">
                <a:solidFill>
                  <a:srgbClr val="0033CC"/>
                </a:solidFill>
              </a:rPr>
              <a:t>美国国防部高级计划研究署（</a:t>
            </a:r>
            <a:r>
              <a:rPr lang="en-US" altLang="zh-CN" sz="1800" dirty="0">
                <a:solidFill>
                  <a:srgbClr val="0033CC"/>
                </a:solidFill>
              </a:rPr>
              <a:t>1958</a:t>
            </a:r>
            <a:r>
              <a:rPr lang="zh-CN" altLang="en-US" sz="1800" dirty="0">
                <a:solidFill>
                  <a:srgbClr val="0033CC"/>
                </a:solidFill>
              </a:rPr>
              <a:t>年成立）</a:t>
            </a:r>
            <a:endParaRPr lang="en-US" altLang="zh-CN" sz="1800" dirty="0">
              <a:solidFill>
                <a:srgbClr val="0033CC"/>
              </a:solidFill>
            </a:endParaRPr>
          </a:p>
          <a:p>
            <a:pPr>
              <a:lnSpc>
                <a:spcPct val="150000"/>
              </a:lnSpc>
            </a:pPr>
            <a:r>
              <a:rPr lang="en-US" altLang="zh-CN" sz="1800" dirty="0">
                <a:solidFill>
                  <a:srgbClr val="0033CC"/>
                </a:solidFill>
              </a:rPr>
              <a:t>ARPANET—</a:t>
            </a:r>
            <a:r>
              <a:rPr lang="zh-CN" altLang="en-US" sz="1800" dirty="0">
                <a:solidFill>
                  <a:srgbClr val="0033CC"/>
                </a:solidFill>
              </a:rPr>
              <a:t>第一个分组交换网络</a:t>
            </a:r>
            <a:endParaRPr lang="en-US" altLang="zh-CN" sz="1800" dirty="0">
              <a:solidFill>
                <a:srgbClr val="0033CC"/>
              </a:solidFill>
            </a:endParaRPr>
          </a:p>
          <a:p>
            <a:pPr marL="0" indent="0">
              <a:lnSpc>
                <a:spcPct val="150000"/>
              </a:lnSpc>
              <a:buNone/>
            </a:pPr>
            <a:r>
              <a:rPr lang="zh-CN" altLang="en-US" sz="1800" dirty="0">
                <a:solidFill>
                  <a:srgbClr val="0033CC"/>
                </a:solidFill>
              </a:rPr>
              <a:t>计算机网络的发展：</a:t>
            </a:r>
            <a:endParaRPr lang="en-US" altLang="zh-CN" sz="1800" dirty="0">
              <a:solidFill>
                <a:srgbClr val="0033CC"/>
              </a:solidFill>
            </a:endParaRPr>
          </a:p>
          <a:p>
            <a:pPr>
              <a:lnSpc>
                <a:spcPct val="150000"/>
              </a:lnSpc>
            </a:pPr>
            <a:r>
              <a:rPr lang="zh-CN" altLang="en-US" sz="1800" dirty="0">
                <a:solidFill>
                  <a:srgbClr val="0033CC"/>
                </a:solidFill>
              </a:rPr>
              <a:t>终端</a:t>
            </a:r>
            <a:r>
              <a:rPr lang="en-US" altLang="zh-CN" sz="1800" dirty="0">
                <a:solidFill>
                  <a:srgbClr val="0033CC"/>
                </a:solidFill>
              </a:rPr>
              <a:t>-</a:t>
            </a:r>
            <a:r>
              <a:rPr lang="zh-CN" altLang="en-US" sz="1800" dirty="0">
                <a:solidFill>
                  <a:srgbClr val="0033CC"/>
                </a:solidFill>
              </a:rPr>
              <a:t>主机通信网络</a:t>
            </a:r>
            <a:endParaRPr lang="en-US" altLang="zh-CN" sz="1800" dirty="0">
              <a:solidFill>
                <a:srgbClr val="0033CC"/>
              </a:solidFill>
            </a:endParaRPr>
          </a:p>
          <a:p>
            <a:pPr>
              <a:lnSpc>
                <a:spcPct val="150000"/>
              </a:lnSpc>
            </a:pPr>
            <a:r>
              <a:rPr lang="zh-CN" altLang="en-US" sz="1800" dirty="0">
                <a:solidFill>
                  <a:srgbClr val="0033CC"/>
                </a:solidFill>
              </a:rPr>
              <a:t>计算机网络</a:t>
            </a:r>
            <a:endParaRPr lang="en-US" altLang="zh-CN" sz="1800" dirty="0">
              <a:solidFill>
                <a:srgbClr val="0033CC"/>
              </a:solidFill>
            </a:endParaRPr>
          </a:p>
          <a:p>
            <a:pPr>
              <a:lnSpc>
                <a:spcPct val="150000"/>
              </a:lnSpc>
            </a:pPr>
            <a:r>
              <a:rPr lang="zh-CN" altLang="en-US" sz="1800" dirty="0">
                <a:solidFill>
                  <a:srgbClr val="0033CC"/>
                </a:solidFill>
              </a:rPr>
              <a:t>计算机网络标准化阶段</a:t>
            </a:r>
            <a:endParaRPr lang="en-US" altLang="zh-CN" sz="1800" dirty="0">
              <a:solidFill>
                <a:srgbClr val="0033CC"/>
              </a:solidFill>
            </a:endParaRPr>
          </a:p>
          <a:p>
            <a:pPr>
              <a:lnSpc>
                <a:spcPct val="150000"/>
              </a:lnSpc>
            </a:pPr>
            <a:r>
              <a:rPr lang="zh-CN" altLang="en-US" sz="1800" dirty="0">
                <a:solidFill>
                  <a:srgbClr val="0033CC"/>
                </a:solidFill>
              </a:rPr>
              <a:t>计算机网络的未来</a:t>
            </a:r>
            <a:endParaRPr lang="en-US" altLang="zh-CN" sz="1800" dirty="0">
              <a:solidFill>
                <a:srgbClr val="0033CC"/>
              </a:solidFill>
            </a:endParaRPr>
          </a:p>
        </p:txBody>
      </p:sp>
    </p:spTree>
    <p:extLst>
      <p:ext uri="{BB962C8B-B14F-4D97-AF65-F5344CB8AC3E}">
        <p14:creationId xmlns:p14="http://schemas.microsoft.com/office/powerpoint/2010/main" val="42846726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3511862" y="3027762"/>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3511862" y="3300695"/>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3559109" y="3609429"/>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5538414" y="3592049"/>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3954104" y="3732853"/>
            <a:ext cx="631092" cy="76286"/>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2947412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3511862" y="3027762"/>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3511862" y="3300695"/>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3559109" y="3609429"/>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5538414" y="3592049"/>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3954104" y="3732853"/>
            <a:ext cx="631092" cy="76286"/>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4116861"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10101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110111</a:t>
            </a:r>
          </a:p>
        </p:txBody>
      </p:sp>
      <p:sp>
        <p:nvSpPr>
          <p:cNvPr id="29" name="文本占位符 28"/>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5280576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3511862" y="3027762"/>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3511862" y="3300695"/>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3559109" y="3609429"/>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5538414" y="3592049"/>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3954104" y="3732853"/>
            <a:ext cx="631092" cy="76286"/>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4124809" y="3120047"/>
            <a:ext cx="1190722" cy="189102"/>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solidFill>
                    <a:schemeClr val="bg1"/>
                  </a:solidFill>
                  <a:latin typeface="微软雅黑" panose="020B0503020204020204" pitchFamily="34" charset="-122"/>
                  <a:ea typeface="微软雅黑" panose="020B0503020204020204" pitchFamily="34" charset="-122"/>
                </a:rPr>
                <a:t>H</a:t>
              </a:r>
              <a:r>
                <a:rPr lang="en-US" altLang="zh-CN" sz="9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4116861"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10101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5716470" y="3257314"/>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7589159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3511862" y="3027762"/>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3511862" y="3300695"/>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3559109" y="3609429"/>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5538414" y="3592049"/>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3954104" y="3732853"/>
            <a:ext cx="631092" cy="76286"/>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4124809" y="3120047"/>
            <a:ext cx="1190722" cy="189102"/>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solidFill>
                    <a:schemeClr val="bg1"/>
                  </a:solidFill>
                  <a:latin typeface="微软雅黑" panose="020B0503020204020204" pitchFamily="34" charset="-122"/>
                  <a:ea typeface="微软雅黑" panose="020B0503020204020204" pitchFamily="34" charset="-122"/>
                </a:rPr>
                <a:t>H</a:t>
              </a:r>
              <a:r>
                <a:rPr lang="en-US" altLang="zh-CN" sz="9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4116861"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10101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5716470" y="3257314"/>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5716470" y="2983905"/>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4288864" y="2842184"/>
            <a:ext cx="875023" cy="184547"/>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404308263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3511862" y="3027762"/>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3511862" y="3300695"/>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3559109" y="3609429"/>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5538414" y="3592049"/>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3954104" y="3732853"/>
            <a:ext cx="631092" cy="76286"/>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4124809" y="3120047"/>
            <a:ext cx="1190722" cy="189102"/>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solidFill>
                    <a:schemeClr val="bg1"/>
                  </a:solidFill>
                  <a:latin typeface="微软雅黑" panose="020B0503020204020204" pitchFamily="34" charset="-122"/>
                  <a:ea typeface="微软雅黑" panose="020B0503020204020204" pitchFamily="34" charset="-122"/>
                </a:rPr>
                <a:t>H</a:t>
              </a:r>
              <a:r>
                <a:rPr lang="en-US" altLang="zh-CN" sz="9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4116861"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10101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5716470" y="3257314"/>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5716470" y="2983905"/>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4288864" y="2842184"/>
            <a:ext cx="875023" cy="184547"/>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4439744" y="2558634"/>
            <a:ext cx="711610" cy="184583"/>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5722273" y="2677740"/>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314358405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3511862" y="3027762"/>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3511862" y="3300695"/>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3559109" y="3609429"/>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5538414" y="3592049"/>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3954104" y="3732853"/>
            <a:ext cx="631092" cy="76286"/>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4124809" y="3120047"/>
            <a:ext cx="1190722" cy="189102"/>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solidFill>
                    <a:schemeClr val="bg1"/>
                  </a:solidFill>
                  <a:latin typeface="微软雅黑" panose="020B0503020204020204" pitchFamily="34" charset="-122"/>
                  <a:ea typeface="微软雅黑" panose="020B0503020204020204" pitchFamily="34" charset="-122"/>
                </a:rPr>
                <a:t>H</a:t>
              </a:r>
              <a:r>
                <a:rPr lang="en-US" altLang="zh-CN" sz="9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4116861"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10101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5716470" y="3257314"/>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5716470" y="2983905"/>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4288864" y="2842184"/>
            <a:ext cx="875023" cy="184547"/>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4439744" y="2558634"/>
            <a:ext cx="711610" cy="184583"/>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5722273" y="2677740"/>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5722273" y="2404271"/>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4606801" y="2299834"/>
            <a:ext cx="544364" cy="184552"/>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5930163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3021226" y="3008456"/>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3511862" y="3027762"/>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3511862" y="3300695"/>
            <a:ext cx="135347" cy="186926"/>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3559109" y="3609429"/>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5538414" y="3592049"/>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3954104" y="3732853"/>
            <a:ext cx="631092" cy="76286"/>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4124809" y="3120047"/>
            <a:ext cx="1190722" cy="189102"/>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solidFill>
                    <a:schemeClr val="bg1"/>
                  </a:solidFill>
                  <a:latin typeface="微软雅黑" panose="020B0503020204020204" pitchFamily="34" charset="-122"/>
                  <a:ea typeface="微软雅黑" panose="020B0503020204020204" pitchFamily="34" charset="-122"/>
                </a:rPr>
                <a:t>H</a:t>
              </a:r>
              <a:r>
                <a:rPr lang="en-US" altLang="zh-CN" sz="9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4116861"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10101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110111</a:t>
            </a:r>
          </a:p>
        </p:txBody>
      </p:sp>
      <p:sp>
        <p:nvSpPr>
          <p:cNvPr id="104" name="上箭头 103"/>
          <p:cNvSpPr/>
          <p:nvPr/>
        </p:nvSpPr>
        <p:spPr>
          <a:xfrm>
            <a:off x="5716470" y="3257314"/>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5716470" y="2983905"/>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4288864" y="2842184"/>
            <a:ext cx="875023" cy="184547"/>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4439744" y="2558634"/>
            <a:ext cx="711610" cy="184583"/>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5722273" y="2677740"/>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5722273" y="2404271"/>
            <a:ext cx="133967" cy="183847"/>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4786641" y="2046040"/>
            <a:ext cx="364525" cy="1785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sp>
        <p:nvSpPr>
          <p:cNvPr id="130" name="上箭头 129"/>
          <p:cNvSpPr/>
          <p:nvPr/>
        </p:nvSpPr>
        <p:spPr>
          <a:xfrm>
            <a:off x="5722273" y="2161879"/>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4606801" y="2299834"/>
            <a:ext cx="544364" cy="184552"/>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5948842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72126" y="1449262"/>
            <a:ext cx="6040284" cy="2486213"/>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25" name="Text Box 29"/>
          <p:cNvSpPr txBox="1">
            <a:spLocks noChangeArrowheads="1"/>
          </p:cNvSpPr>
          <p:nvPr/>
        </p:nvSpPr>
        <p:spPr bwMode="auto">
          <a:xfrm>
            <a:off x="830173"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1</a:t>
            </a:r>
          </a:p>
        </p:txBody>
      </p:sp>
      <p:grpSp>
        <p:nvGrpSpPr>
          <p:cNvPr id="67" name="组合 66"/>
          <p:cNvGrpSpPr/>
          <p:nvPr/>
        </p:nvGrpSpPr>
        <p:grpSpPr>
          <a:xfrm>
            <a:off x="801293" y="1971989"/>
            <a:ext cx="514728" cy="1701403"/>
            <a:chOff x="1068389" y="1772068"/>
            <a:chExt cx="686304"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6" name="Text Box 6"/>
            <p:cNvSpPr txBox="1">
              <a:spLocks noChangeArrowheads="1"/>
            </p:cNvSpPr>
            <p:nvPr/>
          </p:nvSpPr>
          <p:spPr bwMode="auto">
            <a:xfrm>
              <a:off x="1360630" y="2142749"/>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5</a:t>
              </a:r>
            </a:p>
          </p:txBody>
        </p:sp>
        <p:sp>
          <p:nvSpPr>
            <p:cNvPr id="7" name="Text Box 7"/>
            <p:cNvSpPr txBox="1">
              <a:spLocks noChangeArrowheads="1"/>
            </p:cNvSpPr>
            <p:nvPr/>
          </p:nvSpPr>
          <p:spPr bwMode="auto">
            <a:xfrm>
              <a:off x="1360630" y="2537243"/>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8" name="Text Box 8"/>
            <p:cNvSpPr txBox="1">
              <a:spLocks noChangeArrowheads="1"/>
            </p:cNvSpPr>
            <p:nvPr/>
          </p:nvSpPr>
          <p:spPr bwMode="auto">
            <a:xfrm>
              <a:off x="1360630" y="28912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9" name="Text Box 9"/>
            <p:cNvSpPr txBox="1">
              <a:spLocks noChangeArrowheads="1"/>
            </p:cNvSpPr>
            <p:nvPr/>
          </p:nvSpPr>
          <p:spPr bwMode="auto">
            <a:xfrm>
              <a:off x="1360630" y="3259554"/>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10" name="Text Box 10"/>
            <p:cNvSpPr txBox="1">
              <a:spLocks noChangeArrowheads="1"/>
            </p:cNvSpPr>
            <p:nvPr/>
          </p:nvSpPr>
          <p:spPr bwMode="auto">
            <a:xfrm>
              <a:off x="1360630" y="364690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Text Box 33"/>
            <p:cNvSpPr txBox="1">
              <a:spLocks noChangeArrowheads="1"/>
            </p:cNvSpPr>
            <p:nvPr/>
          </p:nvSpPr>
          <p:spPr bwMode="auto">
            <a:xfrm>
              <a:off x="1068389"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1</a:t>
              </a:r>
              <a:endParaRPr kumimoji="1" lang="en-US" altLang="zh-CN" sz="12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5527318" y="1449263"/>
            <a:ext cx="51969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主机 </a:t>
            </a:r>
            <a:r>
              <a:rPr kumimoji="1" lang="en-US" altLang="zh-CN" sz="900" b="1" dirty="0">
                <a:solidFill>
                  <a:srgbClr val="0000FF"/>
                </a:solidFill>
                <a:latin typeface="微软雅黑" panose="020B0503020204020204" pitchFamily="34" charset="-122"/>
                <a:ea typeface="微软雅黑" panose="020B0503020204020204" pitchFamily="34" charset="-122"/>
              </a:rPr>
              <a:t>2</a:t>
            </a:r>
          </a:p>
        </p:txBody>
      </p:sp>
      <p:sp>
        <p:nvSpPr>
          <p:cNvPr id="39" name="Text Box 29"/>
          <p:cNvSpPr txBox="1">
            <a:spLocks noChangeArrowheads="1"/>
          </p:cNvSpPr>
          <p:nvPr/>
        </p:nvSpPr>
        <p:spPr bwMode="auto">
          <a:xfrm>
            <a:off x="3120160"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0000FF"/>
                </a:solidFill>
                <a:latin typeface="微软雅黑" panose="020B0503020204020204" pitchFamily="34" charset="-122"/>
                <a:ea typeface="微软雅黑" panose="020B0503020204020204" pitchFamily="34" charset="-122"/>
              </a:rPr>
              <a:t>路由器</a:t>
            </a:r>
            <a:endParaRPr kumimoji="1" lang="en-US" altLang="zh-CN" sz="9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4669102" y="2409350"/>
            <a:ext cx="203597" cy="270786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grpSp>
        <p:nvGrpSpPr>
          <p:cNvPr id="65" name="组合 64"/>
          <p:cNvGrpSpPr/>
          <p:nvPr/>
        </p:nvGrpSpPr>
        <p:grpSpPr>
          <a:xfrm>
            <a:off x="2957517" y="2743468"/>
            <a:ext cx="832431" cy="929924"/>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43" name="Text Box 8"/>
            <p:cNvSpPr txBox="1">
              <a:spLocks noChangeArrowheads="1"/>
            </p:cNvSpPr>
            <p:nvPr/>
          </p:nvSpPr>
          <p:spPr bwMode="auto">
            <a:xfrm>
              <a:off x="4285029" y="2850559"/>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3</a:t>
              </a:r>
            </a:p>
          </p:txBody>
        </p:sp>
        <p:sp>
          <p:nvSpPr>
            <p:cNvPr id="44" name="Text Box 9"/>
            <p:cNvSpPr txBox="1">
              <a:spLocks noChangeArrowheads="1"/>
            </p:cNvSpPr>
            <p:nvPr/>
          </p:nvSpPr>
          <p:spPr bwMode="auto">
            <a:xfrm>
              <a:off x="4147828"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45" name="Text Box 10"/>
            <p:cNvSpPr txBox="1">
              <a:spLocks noChangeArrowheads="1"/>
            </p:cNvSpPr>
            <p:nvPr/>
          </p:nvSpPr>
          <p:spPr bwMode="auto">
            <a:xfrm>
              <a:off x="414782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12945" y="325955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2</a:t>
              </a:r>
            </a:p>
          </p:txBody>
        </p:sp>
        <p:sp>
          <p:nvSpPr>
            <p:cNvPr id="63" name="Text Box 10"/>
            <p:cNvSpPr txBox="1">
              <a:spLocks noChangeArrowheads="1"/>
            </p:cNvSpPr>
            <p:nvPr/>
          </p:nvSpPr>
          <p:spPr bwMode="auto">
            <a:xfrm>
              <a:off x="4412945"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dirty="0">
                  <a:solidFill>
                    <a:schemeClr val="bg1"/>
                  </a:solidFill>
                  <a:latin typeface="Arial" panose="020B0604020202020204" pitchFamily="34" charset="0"/>
                </a:rPr>
                <a:t>1</a:t>
              </a:r>
            </a:p>
          </p:txBody>
        </p:sp>
      </p:grpSp>
      <p:grpSp>
        <p:nvGrpSpPr>
          <p:cNvPr id="66" name="组合 65"/>
          <p:cNvGrpSpPr/>
          <p:nvPr/>
        </p:nvGrpSpPr>
        <p:grpSpPr>
          <a:xfrm>
            <a:off x="5473469" y="1951748"/>
            <a:ext cx="532859" cy="1721644"/>
            <a:chOff x="7297958" y="1745080"/>
            <a:chExt cx="710479"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2400" b="1"/>
            </a:p>
          </p:txBody>
        </p:sp>
        <p:sp>
          <p:nvSpPr>
            <p:cNvPr id="16" name="Text Box 16"/>
            <p:cNvSpPr txBox="1">
              <a:spLocks noChangeArrowheads="1"/>
            </p:cNvSpPr>
            <p:nvPr/>
          </p:nvSpPr>
          <p:spPr bwMode="auto">
            <a:xfrm>
              <a:off x="7297958" y="2141955"/>
              <a:ext cx="3595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5</a:t>
              </a:r>
            </a:p>
          </p:txBody>
        </p:sp>
        <p:sp>
          <p:nvSpPr>
            <p:cNvPr id="17" name="Text Box 17"/>
            <p:cNvSpPr txBox="1">
              <a:spLocks noChangeArrowheads="1"/>
            </p:cNvSpPr>
            <p:nvPr/>
          </p:nvSpPr>
          <p:spPr bwMode="auto">
            <a:xfrm>
              <a:off x="7297958" y="2537243"/>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4</a:t>
              </a:r>
            </a:p>
          </p:txBody>
        </p:sp>
        <p:sp>
          <p:nvSpPr>
            <p:cNvPr id="18" name="Text Box 18"/>
            <p:cNvSpPr txBox="1">
              <a:spLocks noChangeArrowheads="1"/>
            </p:cNvSpPr>
            <p:nvPr/>
          </p:nvSpPr>
          <p:spPr bwMode="auto">
            <a:xfrm>
              <a:off x="7304307" y="28976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3</a:t>
              </a:r>
            </a:p>
          </p:txBody>
        </p:sp>
        <p:sp>
          <p:nvSpPr>
            <p:cNvPr id="19" name="Text Box 19"/>
            <p:cNvSpPr txBox="1">
              <a:spLocks noChangeArrowheads="1"/>
            </p:cNvSpPr>
            <p:nvPr/>
          </p:nvSpPr>
          <p:spPr bwMode="auto">
            <a:xfrm>
              <a:off x="7315419" y="3259554"/>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2</a:t>
              </a:r>
            </a:p>
          </p:txBody>
        </p:sp>
        <p:sp>
          <p:nvSpPr>
            <p:cNvPr id="20" name="Text Box 20"/>
            <p:cNvSpPr txBox="1">
              <a:spLocks noChangeArrowheads="1"/>
            </p:cNvSpPr>
            <p:nvPr/>
          </p:nvSpPr>
          <p:spPr bwMode="auto">
            <a:xfrm>
              <a:off x="7297958" y="3646905"/>
              <a:ext cx="3595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chemeClr val="bg1"/>
                  </a:solidFill>
                  <a:latin typeface="Arial" panose="020B0604020202020204" pitchFamily="34" charset="0"/>
                </a:rPr>
                <a:t>1</a:t>
              </a: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0" name="Text Box 33"/>
            <p:cNvSpPr txBox="1">
              <a:spLocks noChangeArrowheads="1"/>
            </p:cNvSpPr>
            <p:nvPr/>
          </p:nvSpPr>
          <p:spPr bwMode="auto">
            <a:xfrm>
              <a:off x="7401005" y="1784768"/>
              <a:ext cx="6074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Arial" panose="020B0604020202020204" pitchFamily="34" charset="0"/>
                </a:rPr>
                <a:t>AP</a:t>
              </a:r>
              <a:r>
                <a:rPr kumimoji="1" lang="en-US" altLang="zh-CN" sz="1200" b="1" baseline="-25000">
                  <a:solidFill>
                    <a:srgbClr val="0000FF"/>
                  </a:solidFill>
                  <a:latin typeface="Arial" panose="020B0604020202020204" pitchFamily="34" charset="0"/>
                </a:rPr>
                <a:t>2</a:t>
              </a:r>
            </a:p>
          </p:txBody>
        </p:sp>
      </p:grpSp>
      <p:cxnSp>
        <p:nvCxnSpPr>
          <p:cNvPr id="69" name="直接连接符 68"/>
          <p:cNvCxnSpPr/>
          <p:nvPr/>
        </p:nvCxnSpPr>
        <p:spPr>
          <a:xfrm>
            <a:off x="1063608" y="1773906"/>
            <a:ext cx="4729598"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996"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732"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171214" y="1714062"/>
            <a:ext cx="4456139"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593"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928107" y="2200120"/>
            <a:ext cx="109475" cy="154061"/>
          </a:xfrm>
          <a:prstGeom prst="upArrow">
            <a:avLst>
              <a:gd name="adj1" fmla="val 50000"/>
              <a:gd name="adj2" fmla="val 45968"/>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928109" y="2472300"/>
            <a:ext cx="110358" cy="165959"/>
          </a:xfrm>
          <a:prstGeom prst="upArrow">
            <a:avLst>
              <a:gd name="adj1" fmla="val 50000"/>
              <a:gd name="adj2" fmla="val 498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926342" y="2762683"/>
            <a:ext cx="111241" cy="167072"/>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919636" y="3042110"/>
            <a:ext cx="117421" cy="159893"/>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919636" y="3318383"/>
            <a:ext cx="124484" cy="178615"/>
          </a:xfrm>
          <a:prstGeom prst="upArrow">
            <a:avLst>
              <a:gd name="adj1" fmla="val 50000"/>
              <a:gd name="adj2" fmla="val 50403"/>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05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1850411" y="2478825"/>
            <a:ext cx="203597" cy="2568913"/>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2400" b="1">
              <a:latin typeface="+mn-lt"/>
              <a:ea typeface="+mn-ea"/>
            </a:endParaRPr>
          </a:p>
        </p:txBody>
      </p:sp>
      <p:sp>
        <p:nvSpPr>
          <p:cNvPr id="100" name="AutoShape 25"/>
          <p:cNvSpPr>
            <a:spLocks noChangeArrowheads="1"/>
          </p:cNvSpPr>
          <p:nvPr/>
        </p:nvSpPr>
        <p:spPr bwMode="auto">
          <a:xfrm flipV="1">
            <a:off x="949550" y="3609428"/>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11" name="AutoShape 42"/>
          <p:cNvSpPr>
            <a:spLocks noChangeArrowheads="1"/>
          </p:cNvSpPr>
          <p:nvPr/>
        </p:nvSpPr>
        <p:spPr bwMode="auto">
          <a:xfrm rot="5400000" flipH="1">
            <a:off x="2928855" y="3592048"/>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344545" y="3732852"/>
            <a:ext cx="631092" cy="76286"/>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026012"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87" name="上箭头 86"/>
          <p:cNvSpPr/>
          <p:nvPr/>
        </p:nvSpPr>
        <p:spPr>
          <a:xfrm>
            <a:off x="3021226" y="3288487"/>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3021226" y="3008456"/>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3511862" y="3027762"/>
            <a:ext cx="135347" cy="186926"/>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3511862" y="3300695"/>
            <a:ext cx="135347" cy="186926"/>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4645298" y="3660360"/>
            <a:ext cx="819455" cy="219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825" b="1" dirty="0">
                <a:solidFill>
                  <a:srgbClr val="0000FF"/>
                </a:solidFill>
                <a:latin typeface="微软雅黑" panose="020B0503020204020204" pitchFamily="34" charset="-122"/>
                <a:ea typeface="微软雅黑" panose="020B0503020204020204" pitchFamily="34" charset="-122"/>
              </a:rPr>
              <a:t>物理传输媒体</a:t>
            </a:r>
          </a:p>
        </p:txBody>
      </p:sp>
      <p:sp>
        <p:nvSpPr>
          <p:cNvPr id="142" name="AutoShape 25"/>
          <p:cNvSpPr>
            <a:spLocks noChangeArrowheads="1"/>
          </p:cNvSpPr>
          <p:nvPr/>
        </p:nvSpPr>
        <p:spPr bwMode="auto">
          <a:xfrm flipV="1">
            <a:off x="3559109" y="3609429"/>
            <a:ext cx="197462" cy="210887"/>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5538414" y="3592049"/>
            <a:ext cx="191002" cy="216321"/>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3954104" y="3732853"/>
            <a:ext cx="631092" cy="76286"/>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5716470" y="3257314"/>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5716470" y="2983905"/>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5722273" y="2677740"/>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5722273" y="2404271"/>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5722273" y="2161879"/>
            <a:ext cx="133967" cy="183847"/>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253778" y="2122913"/>
            <a:ext cx="4321166"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315693" y="2384309"/>
            <a:ext cx="4203618" cy="10632"/>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315693" y="2649708"/>
            <a:ext cx="4203618" cy="10632"/>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315693" y="2946373"/>
            <a:ext cx="1648967" cy="542091"/>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3800337" y="2946373"/>
            <a:ext cx="1718648" cy="542091"/>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1551611" y="2046041"/>
            <a:ext cx="1198670" cy="1533952"/>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a:latin typeface="微软雅黑" panose="020B0503020204020204" pitchFamily="34" charset="-122"/>
                  <a:ea typeface="微软雅黑" panose="020B0503020204020204" pitchFamily="34" charset="-122"/>
                </a:rPr>
                <a:t>H</a:t>
              </a:r>
              <a:r>
                <a:rPr lang="en-US" altLang="zh-CN" sz="825" b="1" baseline="-25000">
                  <a:latin typeface="微软雅黑" panose="020B0503020204020204" pitchFamily="34" charset="-122"/>
                  <a:ea typeface="微软雅黑" panose="020B0503020204020204" pitchFamily="34" charset="-122"/>
                </a:rPr>
                <a:t>3</a:t>
              </a: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2</a:t>
              </a: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10100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110100</a:t>
              </a:r>
            </a:p>
          </p:txBody>
        </p:sp>
      </p:grpSp>
      <p:grpSp>
        <p:nvGrpSpPr>
          <p:cNvPr id="29" name="组合 28"/>
          <p:cNvGrpSpPr/>
          <p:nvPr/>
        </p:nvGrpSpPr>
        <p:grpSpPr>
          <a:xfrm>
            <a:off x="4124809" y="3120047"/>
            <a:ext cx="1190722" cy="189102"/>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solidFill>
                    <a:schemeClr val="bg1"/>
                  </a:solidFill>
                  <a:latin typeface="微软雅黑" panose="020B0503020204020204" pitchFamily="34" charset="-122"/>
                  <a:ea typeface="微软雅黑" panose="020B0503020204020204" pitchFamily="34" charset="-122"/>
                </a:rPr>
                <a:t>H</a:t>
              </a:r>
              <a:r>
                <a:rPr lang="en-US" altLang="zh-CN" sz="900" b="1" baseline="-25000" dirty="0">
                  <a:solidFill>
                    <a:schemeClr val="bg1"/>
                  </a:solidFill>
                  <a:latin typeface="微软雅黑" panose="020B0503020204020204" pitchFamily="34" charset="-122"/>
                  <a:ea typeface="微软雅黑" panose="020B0503020204020204" pitchFamily="34" charset="-122"/>
                </a:rPr>
                <a:t>2</a:t>
              </a: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T</a:t>
              </a:r>
              <a:r>
                <a:rPr lang="en-US" altLang="zh-CN" sz="900" b="1" baseline="-25000" dirty="0">
                  <a:latin typeface="微软雅黑" panose="020B0503020204020204" pitchFamily="34" charset="-122"/>
                  <a:ea typeface="微软雅黑" panose="020B0503020204020204" pitchFamily="34" charset="-122"/>
                </a:rPr>
                <a:t>2</a:t>
              </a: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3</a:t>
                  </a: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a:latin typeface="微软雅黑" panose="020B0503020204020204" pitchFamily="34" charset="-122"/>
                      <a:ea typeface="微软雅黑" panose="020B0503020204020204" pitchFamily="34" charset="-122"/>
                    </a:rPr>
                    <a:t>H</a:t>
                  </a:r>
                  <a:r>
                    <a:rPr lang="en-US" altLang="zh-CN" sz="900" b="1" baseline="-25000">
                      <a:latin typeface="微软雅黑" panose="020B0503020204020204" pitchFamily="34" charset="-122"/>
                      <a:ea typeface="微软雅黑" panose="020B0503020204020204" pitchFamily="34" charset="-122"/>
                    </a:rPr>
                    <a:t>4</a:t>
                  </a: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4116861" y="3396637"/>
            <a:ext cx="1198667" cy="183356"/>
          </a:xfrm>
          <a:prstGeom prst="rect">
            <a:avLst/>
          </a:prstGeom>
          <a:solidFill>
            <a:schemeClr val="bg1"/>
          </a:solidFill>
          <a:ln w="9525">
            <a:solidFill>
              <a:schemeClr val="tx1"/>
            </a:solidFill>
            <a:miter lim="800000"/>
          </a:ln>
        </p:spPr>
        <p:txBody>
          <a:bodyPr wrap="none" anchor="ctr"/>
          <a:lstStyle/>
          <a:p>
            <a:pPr algn="ctr"/>
            <a:r>
              <a:rPr lang="en-US" altLang="zh-CN" sz="900" b="1" dirty="0">
                <a:solidFill>
                  <a:srgbClr val="0000CC"/>
                </a:solidFill>
                <a:latin typeface="微软雅黑" panose="020B0503020204020204" pitchFamily="34" charset="-122"/>
                <a:ea typeface="微软雅黑" panose="020B0503020204020204" pitchFamily="34" charset="-122"/>
              </a:rPr>
              <a:t>10101 </a:t>
            </a:r>
            <a:r>
              <a:rPr lang="zh-CN" altLang="en-US" sz="900" b="1" dirty="0">
                <a:solidFill>
                  <a:srgbClr val="0000CC"/>
                </a:solidFill>
                <a:latin typeface="微软雅黑" panose="020B0503020204020204" pitchFamily="34" charset="-122"/>
                <a:ea typeface="微软雅黑" panose="020B0503020204020204" pitchFamily="34" charset="-122"/>
              </a:rPr>
              <a:t>比特流 </a:t>
            </a:r>
            <a:r>
              <a:rPr lang="en-US" altLang="zh-CN" sz="900" b="1" dirty="0">
                <a:solidFill>
                  <a:srgbClr val="0000CC"/>
                </a:solidFill>
                <a:latin typeface="微软雅黑" panose="020B0503020204020204" pitchFamily="34" charset="-122"/>
                <a:ea typeface="微软雅黑" panose="020B0503020204020204" pitchFamily="34" charset="-122"/>
              </a:rPr>
              <a:t>110111</a:t>
            </a:r>
          </a:p>
        </p:txBody>
      </p:sp>
      <p:grpSp>
        <p:nvGrpSpPr>
          <p:cNvPr id="90" name="组合 89"/>
          <p:cNvGrpSpPr/>
          <p:nvPr/>
        </p:nvGrpSpPr>
        <p:grpSpPr>
          <a:xfrm>
            <a:off x="4288864" y="2842184"/>
            <a:ext cx="875023" cy="184547"/>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25" b="1" dirty="0">
                  <a:latin typeface="微软雅黑" panose="020B0503020204020204" pitchFamily="34" charset="-122"/>
                  <a:ea typeface="微软雅黑" panose="020B0503020204020204" pitchFamily="34" charset="-122"/>
                </a:rPr>
                <a:t>H</a:t>
              </a:r>
              <a:r>
                <a:rPr lang="en-US" altLang="zh-CN" sz="825" b="1" baseline="-25000" dirty="0">
                  <a:latin typeface="微软雅黑" panose="020B0503020204020204" pitchFamily="34" charset="-122"/>
                  <a:ea typeface="微软雅黑" panose="020B0503020204020204" pitchFamily="34" charset="-122"/>
                </a:rPr>
                <a:t>3</a:t>
              </a: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4439744" y="2558634"/>
            <a:ext cx="711610" cy="184583"/>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4</a:t>
              </a: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4606801" y="2299834"/>
            <a:ext cx="544364" cy="184552"/>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900" b="1" dirty="0">
                  <a:latin typeface="微软雅黑" panose="020B0503020204020204" pitchFamily="34" charset="-122"/>
                  <a:ea typeface="微软雅黑" panose="020B0503020204020204" pitchFamily="34" charset="-122"/>
                </a:rPr>
                <a:t>H</a:t>
              </a:r>
              <a:r>
                <a:rPr lang="en-US" altLang="zh-CN" sz="900" b="1" baseline="-25000" dirty="0">
                  <a:latin typeface="微软雅黑" panose="020B0503020204020204" pitchFamily="34" charset="-122"/>
                  <a:ea typeface="微软雅黑" panose="020B0503020204020204" pitchFamily="34" charset="-122"/>
                </a:rPr>
                <a:t>5</a:t>
              </a: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grpSp>
      <p:sp>
        <p:nvSpPr>
          <p:cNvPr id="129" name="Rectangle 37"/>
          <p:cNvSpPr>
            <a:spLocks noChangeArrowheads="1"/>
          </p:cNvSpPr>
          <p:nvPr/>
        </p:nvSpPr>
        <p:spPr bwMode="auto">
          <a:xfrm>
            <a:off x="4786641" y="2046040"/>
            <a:ext cx="364525" cy="178562"/>
          </a:xfrm>
          <a:prstGeom prst="rect">
            <a:avLst/>
          </a:prstGeom>
          <a:solidFill>
            <a:schemeClr val="bg1"/>
          </a:solidFill>
          <a:ln w="9525">
            <a:solidFill>
              <a:schemeClr val="tx1"/>
            </a:solidFill>
            <a:miter lim="800000"/>
          </a:ln>
        </p:spPr>
        <p:txBody>
          <a:bodyPr wrap="none" anchor="ctr"/>
          <a:lstStyle/>
          <a:p>
            <a:pPr algn="ctr"/>
            <a:r>
              <a:rPr lang="zh-CN" altLang="en-US" sz="900" b="1" dirty="0">
                <a:solidFill>
                  <a:srgbClr val="0000CC"/>
                </a:solidFill>
                <a:latin typeface="微软雅黑" panose="020B0503020204020204" pitchFamily="34" charset="-122"/>
                <a:ea typeface="微软雅黑" panose="020B0503020204020204" pitchFamily="34" charset="-122"/>
              </a:rPr>
              <a:t>数 据</a:t>
            </a:r>
          </a:p>
        </p:txBody>
      </p:sp>
      <p:sp>
        <p:nvSpPr>
          <p:cNvPr id="170" name="矩形 169"/>
          <p:cNvSpPr/>
          <p:nvPr/>
        </p:nvSpPr>
        <p:spPr>
          <a:xfrm>
            <a:off x="2246526" y="2307998"/>
            <a:ext cx="3483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4797165" y="2307998"/>
            <a:ext cx="348393" cy="167998"/>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p>
        </p:txBody>
      </p:sp>
    </p:spTree>
    <p:extLst>
      <p:ext uri="{BB962C8B-B14F-4D97-AF65-F5344CB8AC3E}">
        <p14:creationId xmlns:p14="http://schemas.microsoft.com/office/powerpoint/2010/main" val="251660828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8" y="1199123"/>
            <a:ext cx="6096762" cy="3160377"/>
          </a:xfrm>
        </p:spPr>
        <p:txBody>
          <a:bodyPr/>
          <a:lstStyle/>
          <a:p>
            <a:pPr>
              <a:lnSpc>
                <a:spcPct val="150000"/>
              </a:lnSpc>
            </a:pPr>
            <a:r>
              <a:rPr lang="en-US" altLang="zh-CN" dirty="0"/>
              <a:t>OSI </a:t>
            </a:r>
            <a:r>
              <a:rPr lang="zh-CN" altLang="en-US" dirty="0"/>
              <a:t>参考模型把对等层次之间传送的数据单位称为该层的</a:t>
            </a:r>
            <a:r>
              <a:rPr lang="zh-CN" altLang="en-US" dirty="0">
                <a:solidFill>
                  <a:srgbClr val="C00000"/>
                </a:solidFill>
              </a:rPr>
              <a:t>协议数据单元 </a:t>
            </a:r>
            <a:r>
              <a:rPr lang="en-US" altLang="zh-CN" dirty="0">
                <a:solidFill>
                  <a:srgbClr val="C00000"/>
                </a:solidFill>
              </a:rPr>
              <a:t>PDU</a:t>
            </a:r>
            <a:r>
              <a:rPr lang="en-US" altLang="zh-CN" dirty="0"/>
              <a:t> (Protocol Data Unit)</a:t>
            </a:r>
            <a:r>
              <a:rPr lang="zh-CN" altLang="en-US" dirty="0"/>
              <a:t>。</a:t>
            </a:r>
            <a:endParaRPr lang="en-US" altLang="zh-CN" dirty="0"/>
          </a:p>
          <a:p>
            <a:pPr>
              <a:lnSpc>
                <a:spcPct val="150000"/>
              </a:lnSpc>
            </a:pPr>
            <a:r>
              <a:rPr lang="zh-CN" altLang="en-US" dirty="0"/>
              <a:t>任何两个同样的层次把 </a:t>
            </a:r>
            <a:r>
              <a:rPr lang="en-US" altLang="zh-CN" dirty="0"/>
              <a:t>PDU </a:t>
            </a:r>
            <a:r>
              <a:rPr lang="zh-CN" altLang="en-US" dirty="0"/>
              <a:t>（即数据单元加上控制信息）通过水平虚线直接传递给对方。这就是所谓的</a:t>
            </a:r>
            <a:r>
              <a:rPr lang="zh-CN" altLang="en-US" dirty="0">
                <a:solidFill>
                  <a:srgbClr val="C00000"/>
                </a:solidFill>
              </a:rPr>
              <a:t>“对等层”</a:t>
            </a:r>
            <a:r>
              <a:rPr lang="zh-CN" altLang="en-US" dirty="0"/>
              <a:t>之间的通信。</a:t>
            </a:r>
          </a:p>
          <a:p>
            <a:pPr>
              <a:lnSpc>
                <a:spcPct val="150000"/>
              </a:lnSpc>
            </a:pPr>
            <a:endParaRPr lang="zh-CN" altLang="en-US" dirty="0"/>
          </a:p>
        </p:txBody>
      </p:sp>
      <p:sp>
        <p:nvSpPr>
          <p:cNvPr id="4" name="文本占位符 3"/>
          <p:cNvSpPr>
            <a:spLocks noGrp="1"/>
          </p:cNvSpPr>
          <p:nvPr>
            <p:ph type="body" sz="quarter" idx="11"/>
          </p:nvPr>
        </p:nvSpPr>
        <p:spPr/>
        <p:txBody>
          <a:bodyPr/>
          <a:lstStyle/>
          <a:p>
            <a:r>
              <a:rPr lang="zh-CN" altLang="en-US" dirty="0"/>
              <a:t>对等层与协议数据单元</a:t>
            </a:r>
          </a:p>
        </p:txBody>
      </p:sp>
      <p:grpSp>
        <p:nvGrpSpPr>
          <p:cNvPr id="5" name="组合 4"/>
          <p:cNvGrpSpPr/>
          <p:nvPr/>
        </p:nvGrpSpPr>
        <p:grpSpPr>
          <a:xfrm>
            <a:off x="528789" y="2779311"/>
            <a:ext cx="5791240" cy="473104"/>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200" dirty="0"/>
            </a:p>
          </p:txBody>
        </p:sp>
        <p:sp>
          <p:nvSpPr>
            <p:cNvPr id="7" name="矩形 5"/>
            <p:cNvSpPr>
              <a:spLocks noChangeArrowheads="1"/>
            </p:cNvSpPr>
            <p:nvPr/>
          </p:nvSpPr>
          <p:spPr bwMode="auto">
            <a:xfrm>
              <a:off x="710641" y="4034686"/>
              <a:ext cx="4389878" cy="7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1950"/>
                </a:lnSpc>
              </a:pPr>
              <a:r>
                <a:rPr lang="zh-CN" altLang="en-US" sz="15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1500" b="1" dirty="0">
                  <a:solidFill>
                    <a:srgbClr val="FFFF00"/>
                  </a:solidFill>
                  <a:latin typeface="微软雅黑" panose="020B0503020204020204" pitchFamily="34" charset="-122"/>
                  <a:ea typeface="微软雅黑" panose="020B0503020204020204" pitchFamily="34" charset="-122"/>
                </a:rPr>
                <a:t>对等层</a:t>
              </a:r>
              <a:r>
                <a:rPr lang="zh-CN" altLang="en-US" sz="1500" b="1" dirty="0">
                  <a:solidFill>
                    <a:schemeClr val="bg1"/>
                  </a:solidFill>
                  <a:latin typeface="微软雅黑" panose="020B0503020204020204" pitchFamily="34" charset="-122"/>
                  <a:ea typeface="微软雅黑" panose="020B0503020204020204" pitchFamily="34" charset="-122"/>
                </a:rPr>
                <a:t>之间传递数据时的各项规定。</a:t>
              </a:r>
            </a:p>
          </p:txBody>
        </p:sp>
      </p:grpSp>
    </p:spTree>
    <p:extLst>
      <p:ext uri="{BB962C8B-B14F-4D97-AF65-F5344CB8AC3E}">
        <p14:creationId xmlns:p14="http://schemas.microsoft.com/office/powerpoint/2010/main" val="55891782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1.6.4  </a:t>
            </a:r>
            <a:r>
              <a:rPr lang="zh-CN" altLang="zh-CN" dirty="0"/>
              <a:t>实体、协议、服务和服务访问点</a:t>
            </a:r>
            <a:endParaRPr lang="zh-CN" altLang="en-US" dirty="0"/>
          </a:p>
        </p:txBody>
      </p:sp>
      <p:sp>
        <p:nvSpPr>
          <p:cNvPr id="5" name="内容占位符 4"/>
          <p:cNvSpPr>
            <a:spLocks noGrp="1"/>
          </p:cNvSpPr>
          <p:nvPr>
            <p:ph sz="quarter" idx="11"/>
          </p:nvPr>
        </p:nvSpPr>
        <p:spPr>
          <a:xfrm>
            <a:off x="349758" y="1215550"/>
            <a:ext cx="6096762" cy="3124631"/>
          </a:xfrm>
        </p:spPr>
        <p:txBody>
          <a:bodyPr/>
          <a:lstStyle/>
          <a:p>
            <a:pPr>
              <a:lnSpc>
                <a:spcPct val="150000"/>
              </a:lnSpc>
              <a:buClr>
                <a:srgbClr val="0070C0"/>
              </a:buClr>
            </a:pPr>
            <a:r>
              <a:rPr lang="zh-CN" altLang="en-US" dirty="0">
                <a:solidFill>
                  <a:srgbClr val="C00000"/>
                </a:solidFill>
              </a:rPr>
              <a:t>实体 </a:t>
            </a:r>
            <a:r>
              <a:rPr lang="en-US" altLang="zh-CN" dirty="0"/>
              <a:t>(entity) </a:t>
            </a:r>
            <a:r>
              <a:rPr lang="zh-CN" altLang="en-US" dirty="0"/>
              <a:t>：表示任何可发送或接收信息的硬件或软件进程。 </a:t>
            </a:r>
          </a:p>
          <a:p>
            <a:pPr>
              <a:lnSpc>
                <a:spcPct val="150000"/>
              </a:lnSpc>
              <a:buClr>
                <a:srgbClr val="0070C0"/>
              </a:buClr>
            </a:pPr>
            <a:r>
              <a:rPr lang="zh-CN" altLang="en-US" dirty="0">
                <a:solidFill>
                  <a:srgbClr val="C00000"/>
                </a:solidFill>
              </a:rPr>
              <a:t>协议：</a:t>
            </a:r>
            <a:r>
              <a:rPr lang="zh-CN" altLang="en-US" dirty="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p>
          <a:p>
            <a:pPr>
              <a:lnSpc>
                <a:spcPct val="1500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p>
          <a:p>
            <a:pPr>
              <a:lnSpc>
                <a:spcPct val="1500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extLst>
      <p:ext uri="{BB962C8B-B14F-4D97-AF65-F5344CB8AC3E}">
        <p14:creationId xmlns:p14="http://schemas.microsoft.com/office/powerpoint/2010/main" val="8169826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B8B6DC9-1B2F-7E4B-E270-842E4044059B}"/>
              </a:ext>
            </a:extLst>
          </p:cNvPr>
          <p:cNvSpPr>
            <a:spLocks noGrp="1"/>
          </p:cNvSpPr>
          <p:nvPr>
            <p:ph type="body" sz="quarter" idx="10"/>
          </p:nvPr>
        </p:nvSpPr>
        <p:spPr/>
        <p:txBody>
          <a:bodyPr/>
          <a:lstStyle/>
          <a:p>
            <a:r>
              <a:rPr lang="zh-CN" altLang="en-US" dirty="0"/>
              <a:t>终端</a:t>
            </a:r>
            <a:r>
              <a:rPr lang="en-US" altLang="zh-CN" dirty="0"/>
              <a:t>-</a:t>
            </a:r>
            <a:r>
              <a:rPr lang="zh-CN" altLang="en-US" dirty="0"/>
              <a:t>主机通信网络</a:t>
            </a:r>
          </a:p>
        </p:txBody>
      </p:sp>
      <p:pic>
        <p:nvPicPr>
          <p:cNvPr id="4" name="Picture 5">
            <a:extLst>
              <a:ext uri="{FF2B5EF4-FFF2-40B4-BE49-F238E27FC236}">
                <a16:creationId xmlns:a16="http://schemas.microsoft.com/office/drawing/2014/main" id="{AD45113E-AA48-6371-F2A5-6875E8EDAB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502" r="53700"/>
          <a:stretch/>
        </p:blipFill>
        <p:spPr>
          <a:xfrm>
            <a:off x="1507502" y="1126205"/>
            <a:ext cx="3833812" cy="144554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图片 5">
            <a:extLst>
              <a:ext uri="{FF2B5EF4-FFF2-40B4-BE49-F238E27FC236}">
                <a16:creationId xmlns:a16="http://schemas.microsoft.com/office/drawing/2014/main" id="{92025E08-84AA-50B3-697D-1A50573F30EE}"/>
              </a:ext>
            </a:extLst>
          </p:cNvPr>
          <p:cNvPicPr>
            <a:picLocks noChangeAspect="1"/>
          </p:cNvPicPr>
          <p:nvPr/>
        </p:nvPicPr>
        <p:blipFill>
          <a:blip r:embed="rId3"/>
          <a:stretch>
            <a:fillRect/>
          </a:stretch>
        </p:blipFill>
        <p:spPr>
          <a:xfrm>
            <a:off x="1162635" y="2686159"/>
            <a:ext cx="4523545" cy="1841500"/>
          </a:xfrm>
          <a:prstGeom prst="rect">
            <a:avLst/>
          </a:prstGeom>
        </p:spPr>
      </p:pic>
    </p:spTree>
    <p:extLst>
      <p:ext uri="{BB962C8B-B14F-4D97-AF65-F5344CB8AC3E}">
        <p14:creationId xmlns:p14="http://schemas.microsoft.com/office/powerpoint/2010/main" val="88769251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732848079"/>
              </p:ext>
            </p:extLst>
          </p:nvPr>
        </p:nvGraphicFramePr>
        <p:xfrm>
          <a:off x="537120" y="1509988"/>
          <a:ext cx="5968786" cy="2088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占位符 4"/>
          <p:cNvSpPr>
            <a:spLocks noGrp="1"/>
          </p:cNvSpPr>
          <p:nvPr>
            <p:ph type="body" sz="quarter" idx="11"/>
          </p:nvPr>
        </p:nvSpPr>
        <p:spPr/>
        <p:txBody>
          <a:bodyPr/>
          <a:lstStyle/>
          <a:p>
            <a:r>
              <a:rPr lang="zh-CN" altLang="en-US" dirty="0"/>
              <a:t>注意：协议和服务在概念上是</a:t>
            </a:r>
            <a:r>
              <a:rPr lang="zh-CN" altLang="en-US" dirty="0">
                <a:solidFill>
                  <a:srgbClr val="FFFF00"/>
                </a:solidFill>
              </a:rPr>
              <a:t>不一样</a:t>
            </a:r>
            <a:r>
              <a:rPr lang="zh-CN" altLang="en-US" dirty="0"/>
              <a:t>的</a:t>
            </a:r>
          </a:p>
        </p:txBody>
      </p:sp>
    </p:spTree>
    <p:extLst>
      <p:ext uri="{BB962C8B-B14F-4D97-AF65-F5344CB8AC3E}">
        <p14:creationId xmlns:p14="http://schemas.microsoft.com/office/powerpoint/2010/main" val="38946736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166271"/>
            <a:ext cx="6096762" cy="3193229"/>
          </a:xfrm>
        </p:spPr>
        <p:txBody>
          <a:bodyPr/>
          <a:lstStyle/>
          <a:p>
            <a:pPr>
              <a:lnSpc>
                <a:spcPct val="150000"/>
              </a:lnSpc>
            </a:pPr>
            <a:r>
              <a:rPr lang="zh-CN" altLang="en-US" dirty="0"/>
              <a:t>在同一系统中相邻两层的实体进行交互（即交换信息）</a:t>
            </a:r>
            <a:r>
              <a:rPr lang="en-US" altLang="zh-CN" dirty="0"/>
              <a:t> </a:t>
            </a:r>
            <a:r>
              <a:rPr lang="zh-CN" altLang="en-US" dirty="0"/>
              <a:t>的地方，通常称为</a:t>
            </a:r>
            <a:r>
              <a:rPr lang="zh-CN" altLang="en-US" dirty="0">
                <a:solidFill>
                  <a:srgbClr val="C00000"/>
                </a:solidFill>
              </a:rPr>
              <a:t>服务访问点 </a:t>
            </a:r>
            <a:r>
              <a:rPr lang="en-US" altLang="zh-CN" dirty="0">
                <a:solidFill>
                  <a:srgbClr val="C00000"/>
                </a:solidFill>
              </a:rPr>
              <a:t>SAP </a:t>
            </a:r>
            <a:r>
              <a:rPr lang="en-US" altLang="zh-CN" dirty="0"/>
              <a:t>(Service Access Point)</a:t>
            </a:r>
            <a:r>
              <a:rPr lang="zh-CN" altLang="en-US" dirty="0"/>
              <a:t>。</a:t>
            </a:r>
            <a:endParaRPr lang="en-US" altLang="zh-CN" dirty="0"/>
          </a:p>
          <a:p>
            <a:pPr>
              <a:lnSpc>
                <a:spcPct val="150000"/>
              </a:lnSpc>
            </a:pPr>
            <a:r>
              <a:rPr lang="en-US" altLang="zh-CN" dirty="0"/>
              <a:t>SAP </a:t>
            </a:r>
            <a:r>
              <a:rPr lang="zh-CN" altLang="en-US" dirty="0"/>
              <a:t>是一个抽象的概念，它实际上就是一个</a:t>
            </a:r>
            <a:r>
              <a:rPr lang="zh-CN" altLang="en-US" dirty="0">
                <a:solidFill>
                  <a:srgbClr val="0000FF"/>
                </a:solidFill>
              </a:rPr>
              <a:t>逻辑接口。</a:t>
            </a:r>
            <a:endParaRPr lang="en-US" altLang="zh-CN" dirty="0">
              <a:solidFill>
                <a:srgbClr val="0000FF"/>
              </a:solidFill>
            </a:endParaRPr>
          </a:p>
          <a:p>
            <a:pPr>
              <a:lnSpc>
                <a:spcPct val="150000"/>
              </a:lnSpc>
            </a:pPr>
            <a:r>
              <a:rPr lang="en-US" altLang="zh-CN" dirty="0"/>
              <a:t>OSI </a:t>
            </a:r>
            <a:r>
              <a:rPr lang="zh-CN" altLang="en-US" dirty="0"/>
              <a:t>把层与层之间交换的数据的单位称为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p>
          <a:p>
            <a:pPr>
              <a:lnSpc>
                <a:spcPct val="150000"/>
              </a:lnSpc>
            </a:pPr>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lnSpc>
                <a:spcPct val="150000"/>
              </a:lnSpc>
            </a:pPr>
            <a:r>
              <a:rPr lang="zh-CN" altLang="en-US" dirty="0"/>
              <a:t>例如：可以是多个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p>
          <a:p>
            <a:pPr>
              <a:lnSpc>
                <a:spcPct val="150000"/>
              </a:lnSpc>
            </a:pPr>
            <a:endParaRPr lang="zh-CN" altLang="en-US" dirty="0"/>
          </a:p>
        </p:txBody>
      </p:sp>
      <p:sp>
        <p:nvSpPr>
          <p:cNvPr id="3" name="文本占位符 2"/>
          <p:cNvSpPr>
            <a:spLocks noGrp="1"/>
          </p:cNvSpPr>
          <p:nvPr>
            <p:ph type="body" sz="quarter" idx="11"/>
          </p:nvPr>
        </p:nvSpPr>
        <p:spPr/>
        <p:txBody>
          <a:bodyPr/>
          <a:lstStyle/>
          <a:p>
            <a:r>
              <a:rPr lang="zh-CN" altLang="en-US" dirty="0"/>
              <a:t>服务访问点 </a:t>
            </a:r>
            <a:r>
              <a:rPr lang="en-US" altLang="zh-CN" dirty="0"/>
              <a:t>SAP</a:t>
            </a:r>
            <a:endParaRPr lang="zh-CN" altLang="en-US" dirty="0"/>
          </a:p>
        </p:txBody>
      </p:sp>
    </p:spTree>
    <p:extLst>
      <p:ext uri="{BB962C8B-B14F-4D97-AF65-F5344CB8AC3E}">
        <p14:creationId xmlns:p14="http://schemas.microsoft.com/office/powerpoint/2010/main" val="30981003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372126" y="1485357"/>
            <a:ext cx="6040284" cy="240009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655721" y="2648452"/>
            <a:ext cx="5444289" cy="93441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05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412019" y="3007895"/>
            <a:ext cx="3600450" cy="428625"/>
          </a:xfrm>
          <a:prstGeom prst="rect">
            <a:avLst/>
          </a:prstGeom>
          <a:noFill/>
          <a:ln>
            <a:noFill/>
          </a:ln>
        </p:spPr>
        <p:txBody>
          <a:bodyPr wrap="none" anchor="ctr"/>
          <a:lstStyle/>
          <a:p>
            <a:pPr algn="ctr"/>
            <a:endParaRPr kumimoji="1" lang="zh-CN" altLang="zh-CN" sz="12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1945419" y="2929313"/>
            <a:ext cx="141684" cy="142875"/>
          </a:xfrm>
          <a:prstGeom prst="rect">
            <a:avLst/>
          </a:prstGeom>
          <a:solidFill>
            <a:srgbClr val="CC00CC"/>
          </a:solidFill>
          <a:ln w="19050">
            <a:noFill/>
            <a:miter lim="800000"/>
          </a:ln>
        </p:spPr>
        <p:txBody>
          <a:bodyPr wrap="none" anchor="ctr"/>
          <a:lstStyle/>
          <a:p>
            <a:endParaRPr lang="zh-CN" altLang="en-US" sz="12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2463340" y="1943476"/>
            <a:ext cx="1528763"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2787191" y="1804174"/>
            <a:ext cx="944166" cy="276999"/>
          </a:xfrm>
          <a:prstGeom prst="rect">
            <a:avLst/>
          </a:prstGeom>
          <a:solidFill>
            <a:srgbClr val="C3E3F9"/>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rgbClr val="0000FF"/>
                </a:solidFill>
                <a:latin typeface="微软雅黑" panose="020B0503020204020204" pitchFamily="34" charset="-122"/>
                <a:ea typeface="微软雅黑" panose="020B0503020204020204" pitchFamily="34" charset="-122"/>
              </a:rPr>
              <a:t>协议 </a:t>
            </a:r>
            <a:r>
              <a:rPr kumimoji="1" lang="en-US" altLang="zh-CN" sz="1200" b="1" dirty="0">
                <a:solidFill>
                  <a:srgbClr val="0000FF"/>
                </a:solidFill>
                <a:latin typeface="微软雅黑" panose="020B0503020204020204" pitchFamily="34" charset="-122"/>
                <a:ea typeface="微软雅黑" panose="020B0503020204020204" pitchFamily="34" charset="-122"/>
              </a:rPr>
              <a:t>(</a:t>
            </a:r>
            <a:r>
              <a:rPr kumimoji="1" lang="en-US" altLang="zh-CN" sz="1200" b="1" i="1" dirty="0">
                <a:solidFill>
                  <a:srgbClr val="0000FF"/>
                </a:solidFill>
                <a:latin typeface="微软雅黑" panose="020B0503020204020204" pitchFamily="34" charset="-122"/>
                <a:ea typeface="微软雅黑" panose="020B0503020204020204" pitchFamily="34" charset="-122"/>
              </a:rPr>
              <a:t>n</a:t>
            </a:r>
            <a:r>
              <a:rPr kumimoji="1" lang="en-US" altLang="zh-CN" sz="1200" b="1" dirty="0">
                <a:solidFill>
                  <a:srgbClr val="0000FF"/>
                </a:solidFill>
                <a:latin typeface="微软雅黑" panose="020B0503020204020204" pitchFamily="34" charset="-122"/>
                <a:ea typeface="微软雅黑" panose="020B0503020204020204" pitchFamily="34" charset="-122"/>
              </a:rPr>
              <a:t>+1)</a:t>
            </a:r>
          </a:p>
        </p:txBody>
      </p:sp>
      <p:sp>
        <p:nvSpPr>
          <p:cNvPr id="9" name="Text Box 39"/>
          <p:cNvSpPr txBox="1">
            <a:spLocks noChangeArrowheads="1"/>
          </p:cNvSpPr>
          <p:nvPr/>
        </p:nvSpPr>
        <p:spPr bwMode="auto">
          <a:xfrm>
            <a:off x="2047813" y="2694761"/>
            <a:ext cx="4940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solidFill>
                  <a:srgbClr val="CC00CC"/>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3933763" y="2709049"/>
            <a:ext cx="4940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CC00CC"/>
                </a:solidFill>
                <a:latin typeface="微软雅黑" panose="020B0503020204020204" pitchFamily="34" charset="-122"/>
                <a:ea typeface="微软雅黑" panose="020B0503020204020204" pitchFamily="34" charset="-122"/>
              </a:rPr>
              <a:t>SAP</a:t>
            </a:r>
          </a:p>
        </p:txBody>
      </p:sp>
      <p:sp>
        <p:nvSpPr>
          <p:cNvPr id="11" name="Text Box 41"/>
          <p:cNvSpPr txBox="1">
            <a:spLocks noChangeArrowheads="1"/>
          </p:cNvSpPr>
          <p:nvPr/>
        </p:nvSpPr>
        <p:spPr bwMode="auto">
          <a:xfrm>
            <a:off x="2025943" y="2156103"/>
            <a:ext cx="1107996" cy="276999"/>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rgbClr val="0000FF"/>
                </a:solidFill>
                <a:latin typeface="微软雅黑" panose="020B0503020204020204" pitchFamily="34" charset="-122"/>
                <a:ea typeface="微软雅黑" panose="020B0503020204020204" pitchFamily="34" charset="-122"/>
              </a:rPr>
              <a:t>交换服务原语</a:t>
            </a:r>
          </a:p>
        </p:txBody>
      </p:sp>
      <p:sp>
        <p:nvSpPr>
          <p:cNvPr id="12" name="AutoShape 42"/>
          <p:cNvSpPr>
            <a:spLocks noChangeArrowheads="1"/>
          </p:cNvSpPr>
          <p:nvPr/>
        </p:nvSpPr>
        <p:spPr bwMode="auto">
          <a:xfrm>
            <a:off x="1963278" y="2111355"/>
            <a:ext cx="96441" cy="806053"/>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4315953" y="2929313"/>
            <a:ext cx="144066" cy="142875"/>
          </a:xfrm>
          <a:prstGeom prst="rect">
            <a:avLst/>
          </a:prstGeom>
          <a:solidFill>
            <a:srgbClr val="CC00CC"/>
          </a:solidFill>
          <a:ln w="19050">
            <a:noFill/>
            <a:miter lim="800000"/>
          </a:ln>
        </p:spPr>
        <p:txBody>
          <a:bodyPr wrap="none" anchor="ctr"/>
          <a:lstStyle/>
          <a:p>
            <a:endParaRPr lang="zh-CN" altLang="en-US" sz="12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4332622" y="2111355"/>
            <a:ext cx="97631" cy="806053"/>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3328613" y="2156103"/>
            <a:ext cx="1107996"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rgbClr val="0000FF"/>
                </a:solidFill>
                <a:latin typeface="微软雅黑" panose="020B0503020204020204" pitchFamily="34" charset="-122"/>
                <a:ea typeface="微软雅黑" panose="020B0503020204020204" pitchFamily="34" charset="-122"/>
              </a:rPr>
              <a:t>交换服务原语</a:t>
            </a:r>
          </a:p>
        </p:txBody>
      </p:sp>
      <p:sp>
        <p:nvSpPr>
          <p:cNvPr id="16" name="Rectangle 46"/>
          <p:cNvSpPr>
            <a:spLocks noChangeArrowheads="1"/>
          </p:cNvSpPr>
          <p:nvPr/>
        </p:nvSpPr>
        <p:spPr bwMode="auto">
          <a:xfrm>
            <a:off x="1584659" y="1812507"/>
            <a:ext cx="863204" cy="296466"/>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2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1608472" y="1854179"/>
            <a:ext cx="95250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dirty="0">
                <a:latin typeface="微软雅黑" panose="020B0503020204020204" pitchFamily="34" charset="-122"/>
                <a:ea typeface="微软雅黑" panose="020B0503020204020204" pitchFamily="34" charset="-122"/>
              </a:rPr>
              <a:t>实体 </a:t>
            </a:r>
            <a:r>
              <a:rPr kumimoji="1" lang="en-US" altLang="zh-CN" sz="1050" b="1" dirty="0">
                <a:latin typeface="微软雅黑" panose="020B0503020204020204" pitchFamily="34" charset="-122"/>
                <a:ea typeface="微软雅黑" panose="020B0503020204020204" pitchFamily="34" charset="-122"/>
              </a:rPr>
              <a:t>(</a:t>
            </a:r>
            <a:r>
              <a:rPr kumimoji="1" lang="en-US" altLang="zh-CN" sz="1050" b="1" i="1" dirty="0">
                <a:latin typeface="微软雅黑" panose="020B0503020204020204" pitchFamily="34" charset="-122"/>
                <a:ea typeface="微软雅黑" panose="020B0503020204020204" pitchFamily="34" charset="-122"/>
              </a:rPr>
              <a:t>n</a:t>
            </a:r>
            <a:r>
              <a:rPr kumimoji="1" lang="en-US" altLang="zh-CN" sz="1050" b="1" dirty="0">
                <a:latin typeface="微软雅黑" panose="020B0503020204020204" pitchFamily="34" charset="-122"/>
                <a:ea typeface="微软雅黑" panose="020B0503020204020204" pitchFamily="34" charset="-122"/>
              </a:rPr>
              <a:t> + 1)</a:t>
            </a:r>
          </a:p>
        </p:txBody>
      </p:sp>
      <p:sp>
        <p:nvSpPr>
          <p:cNvPr id="18" name="Text Box 48"/>
          <p:cNvSpPr txBox="1">
            <a:spLocks noChangeArrowheads="1"/>
          </p:cNvSpPr>
          <p:nvPr/>
        </p:nvSpPr>
        <p:spPr bwMode="auto">
          <a:xfrm>
            <a:off x="775035" y="2950745"/>
            <a:ext cx="6369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服务</a:t>
            </a:r>
            <a:endParaRPr kumimoji="1" lang="en-US" altLang="zh-CN" sz="1200" b="1" dirty="0">
              <a:latin typeface="微软雅黑" panose="020B0503020204020204" pitchFamily="34" charset="-122"/>
              <a:ea typeface="微软雅黑" panose="020B0503020204020204" pitchFamily="34" charset="-122"/>
            </a:endParaRPr>
          </a:p>
          <a:p>
            <a:r>
              <a:rPr kumimoji="1" lang="zh-CN" altLang="en-US" sz="1200" b="1" dirty="0">
                <a:latin typeface="微软雅黑" panose="020B0503020204020204" pitchFamily="34" charset="-122"/>
                <a:ea typeface="微软雅黑" panose="020B0503020204020204" pitchFamily="34" charset="-122"/>
              </a:rPr>
              <a:t>提供者</a:t>
            </a:r>
          </a:p>
        </p:txBody>
      </p:sp>
      <p:sp>
        <p:nvSpPr>
          <p:cNvPr id="19" name="Line 49"/>
          <p:cNvSpPr>
            <a:spLocks noChangeShapeType="1"/>
          </p:cNvSpPr>
          <p:nvPr/>
        </p:nvSpPr>
        <p:spPr bwMode="auto">
          <a:xfrm>
            <a:off x="378804" y="2513911"/>
            <a:ext cx="6040284"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5231545" y="3060283"/>
            <a:ext cx="684803" cy="276999"/>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rgbClr val="0000FF"/>
                </a:solidFill>
                <a:latin typeface="微软雅黑" panose="020B0503020204020204" pitchFamily="34" charset="-122"/>
                <a:ea typeface="微软雅黑" panose="020B0503020204020204" pitchFamily="34" charset="-122"/>
              </a:rPr>
              <a:t>第 </a:t>
            </a:r>
            <a:r>
              <a:rPr kumimoji="1" lang="en-US" altLang="zh-CN" sz="1200" b="1" i="1" dirty="0">
                <a:solidFill>
                  <a:srgbClr val="0000FF"/>
                </a:solidFill>
                <a:latin typeface="微软雅黑" panose="020B0503020204020204" pitchFamily="34" charset="-122"/>
                <a:ea typeface="微软雅黑" panose="020B0503020204020204" pitchFamily="34" charset="-122"/>
              </a:rPr>
              <a:t>n </a:t>
            </a:r>
            <a:r>
              <a:rPr kumimoji="1" lang="zh-CN" altLang="en-US" sz="1200" b="1" dirty="0">
                <a:solidFill>
                  <a:srgbClr val="0000FF"/>
                </a:solidFill>
                <a:latin typeface="微软雅黑" panose="020B0503020204020204" pitchFamily="34" charset="-122"/>
                <a:ea typeface="微软雅黑" panose="020B0503020204020204" pitchFamily="34" charset="-122"/>
              </a:rPr>
              <a:t>层</a:t>
            </a:r>
          </a:p>
        </p:txBody>
      </p:sp>
      <p:sp>
        <p:nvSpPr>
          <p:cNvPr id="21" name="Text Box 51"/>
          <p:cNvSpPr txBox="1">
            <a:spLocks noChangeArrowheads="1"/>
          </p:cNvSpPr>
          <p:nvPr/>
        </p:nvSpPr>
        <p:spPr bwMode="auto">
          <a:xfrm>
            <a:off x="5056522" y="1825605"/>
            <a:ext cx="896399" cy="276999"/>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rgbClr val="0000FF"/>
                </a:solidFill>
                <a:latin typeface="微软雅黑" panose="020B0503020204020204" pitchFamily="34" charset="-122"/>
                <a:ea typeface="微软雅黑" panose="020B0503020204020204" pitchFamily="34" charset="-122"/>
              </a:rPr>
              <a:t>第 </a:t>
            </a:r>
            <a:r>
              <a:rPr kumimoji="1" lang="en-US" altLang="zh-CN" sz="1200" b="1" i="1" dirty="0">
                <a:solidFill>
                  <a:srgbClr val="0000FF"/>
                </a:solidFill>
                <a:latin typeface="微软雅黑" panose="020B0503020204020204" pitchFamily="34" charset="-122"/>
                <a:ea typeface="微软雅黑" panose="020B0503020204020204" pitchFamily="34" charset="-122"/>
              </a:rPr>
              <a:t>n</a:t>
            </a:r>
            <a:r>
              <a:rPr kumimoji="1" lang="en-US" altLang="zh-CN" sz="1200" b="1" dirty="0">
                <a:solidFill>
                  <a:srgbClr val="0000FF"/>
                </a:solidFill>
                <a:latin typeface="微软雅黑" panose="020B0503020204020204" pitchFamily="34" charset="-122"/>
                <a:ea typeface="微软雅黑" panose="020B0503020204020204" pitchFamily="34" charset="-122"/>
              </a:rPr>
              <a:t>+1 </a:t>
            </a:r>
            <a:r>
              <a:rPr kumimoji="1" lang="zh-CN" altLang="en-US" sz="1200" b="1" dirty="0">
                <a:solidFill>
                  <a:srgbClr val="0000FF"/>
                </a:solidFill>
                <a:latin typeface="微软雅黑" panose="020B0503020204020204" pitchFamily="34" charset="-122"/>
                <a:ea typeface="微软雅黑" panose="020B0503020204020204" pitchFamily="34" charset="-122"/>
              </a:rPr>
              <a:t>层</a:t>
            </a:r>
          </a:p>
        </p:txBody>
      </p:sp>
      <p:sp>
        <p:nvSpPr>
          <p:cNvPr id="22" name="Rectangle 52"/>
          <p:cNvSpPr>
            <a:spLocks noChangeArrowheads="1"/>
          </p:cNvSpPr>
          <p:nvPr/>
        </p:nvSpPr>
        <p:spPr bwMode="auto">
          <a:xfrm>
            <a:off x="3963528" y="1812507"/>
            <a:ext cx="862013" cy="296466"/>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2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3987341" y="1852988"/>
            <a:ext cx="95250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dirty="0">
                <a:latin typeface="微软雅黑" panose="020B0503020204020204" pitchFamily="34" charset="-122"/>
                <a:ea typeface="微软雅黑" panose="020B0503020204020204" pitchFamily="34" charset="-122"/>
              </a:rPr>
              <a:t>实体 </a:t>
            </a:r>
            <a:r>
              <a:rPr kumimoji="1" lang="en-US" altLang="zh-CN" sz="1050" b="1" dirty="0">
                <a:latin typeface="微软雅黑" panose="020B0503020204020204" pitchFamily="34" charset="-122"/>
                <a:ea typeface="微软雅黑" panose="020B0503020204020204" pitchFamily="34" charset="-122"/>
              </a:rPr>
              <a:t>(</a:t>
            </a:r>
            <a:r>
              <a:rPr kumimoji="1" lang="en-US" altLang="zh-CN" sz="1050" b="1" i="1" dirty="0">
                <a:latin typeface="微软雅黑" panose="020B0503020204020204" pitchFamily="34" charset="-122"/>
                <a:ea typeface="微软雅黑" panose="020B0503020204020204" pitchFamily="34" charset="-122"/>
              </a:rPr>
              <a:t>n</a:t>
            </a:r>
            <a:r>
              <a:rPr kumimoji="1" lang="en-US" altLang="zh-CN" sz="1050" b="1" dirty="0">
                <a:latin typeface="微软雅黑" panose="020B0503020204020204" pitchFamily="34" charset="-122"/>
                <a:ea typeface="微软雅黑" panose="020B0503020204020204" pitchFamily="34" charset="-122"/>
              </a:rPr>
              <a:t> + 1)</a:t>
            </a:r>
          </a:p>
        </p:txBody>
      </p:sp>
      <p:sp>
        <p:nvSpPr>
          <p:cNvPr id="24" name="Text Box 54"/>
          <p:cNvSpPr txBox="1">
            <a:spLocks noChangeArrowheads="1"/>
          </p:cNvSpPr>
          <p:nvPr/>
        </p:nvSpPr>
        <p:spPr bwMode="auto">
          <a:xfrm>
            <a:off x="4356434" y="1713686"/>
            <a:ext cx="936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2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775034" y="1754167"/>
            <a:ext cx="5060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服务用户</a:t>
            </a:r>
          </a:p>
        </p:txBody>
      </p:sp>
      <p:sp>
        <p:nvSpPr>
          <p:cNvPr id="26" name="Rectangle 56"/>
          <p:cNvSpPr>
            <a:spLocks noChangeArrowheads="1"/>
          </p:cNvSpPr>
          <p:nvPr/>
        </p:nvSpPr>
        <p:spPr bwMode="auto">
          <a:xfrm>
            <a:off x="1584659" y="3068617"/>
            <a:ext cx="863204" cy="296465"/>
          </a:xfrm>
          <a:prstGeom prst="rect">
            <a:avLst/>
          </a:prstGeom>
          <a:solidFill>
            <a:srgbClr val="FFFF99"/>
          </a:solidFill>
          <a:ln w="19050">
            <a:solidFill>
              <a:schemeClr val="tx1"/>
            </a:solidFill>
            <a:miter lim="800000"/>
          </a:ln>
        </p:spPr>
        <p:txBody>
          <a:bodyPr wrap="none" anchor="ctr"/>
          <a:lstStyle/>
          <a:p>
            <a:pPr algn="ctr"/>
            <a:endParaRPr kumimoji="1" lang="zh-CN" altLang="zh-CN" sz="12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3946859" y="3068617"/>
            <a:ext cx="863204" cy="296465"/>
          </a:xfrm>
          <a:prstGeom prst="rect">
            <a:avLst/>
          </a:prstGeom>
          <a:solidFill>
            <a:srgbClr val="FFFF99"/>
          </a:solidFill>
          <a:ln w="19050">
            <a:solidFill>
              <a:schemeClr val="tx1"/>
            </a:solidFill>
            <a:miter lim="800000"/>
          </a:ln>
        </p:spPr>
        <p:txBody>
          <a:bodyPr wrap="none" anchor="ctr"/>
          <a:lstStyle/>
          <a:p>
            <a:pPr algn="ctr"/>
            <a:endParaRPr kumimoji="1" lang="zh-CN" altLang="zh-CN" sz="12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1668003" y="3104461"/>
            <a:ext cx="6864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dirty="0">
                <a:latin typeface="微软雅黑" panose="020B0503020204020204" pitchFamily="34" charset="-122"/>
                <a:ea typeface="微软雅黑" panose="020B0503020204020204" pitchFamily="34" charset="-122"/>
              </a:rPr>
              <a:t>实体 </a:t>
            </a:r>
            <a:r>
              <a:rPr kumimoji="1" lang="en-US" altLang="zh-CN" sz="1050" b="1" dirty="0">
                <a:latin typeface="微软雅黑" panose="020B0503020204020204" pitchFamily="34" charset="-122"/>
                <a:ea typeface="微软雅黑" panose="020B0503020204020204" pitchFamily="34" charset="-122"/>
              </a:rPr>
              <a:t>(</a:t>
            </a:r>
            <a:r>
              <a:rPr kumimoji="1" lang="en-US" altLang="zh-CN" sz="1050" b="1" i="1" dirty="0">
                <a:latin typeface="微软雅黑" panose="020B0503020204020204" pitchFamily="34" charset="-122"/>
                <a:ea typeface="微软雅黑" panose="020B0503020204020204" pitchFamily="34" charset="-122"/>
              </a:rPr>
              <a:t>n</a:t>
            </a:r>
            <a:r>
              <a:rPr kumimoji="1" lang="en-US" altLang="zh-CN" sz="1050" b="1" dirty="0">
                <a:latin typeface="微软雅黑" panose="020B0503020204020204" pitchFamily="34" charset="-122"/>
                <a:ea typeface="微软雅黑" panose="020B0503020204020204" pitchFamily="34" charset="-122"/>
              </a:rPr>
              <a:t>)</a:t>
            </a:r>
          </a:p>
        </p:txBody>
      </p:sp>
      <p:sp>
        <p:nvSpPr>
          <p:cNvPr id="29" name="Text Box 59"/>
          <p:cNvSpPr txBox="1">
            <a:spLocks noChangeArrowheads="1"/>
          </p:cNvSpPr>
          <p:nvPr/>
        </p:nvSpPr>
        <p:spPr bwMode="auto">
          <a:xfrm>
            <a:off x="4075447" y="3104461"/>
            <a:ext cx="6864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dirty="0">
                <a:latin typeface="微软雅黑" panose="020B0503020204020204" pitchFamily="34" charset="-122"/>
                <a:ea typeface="微软雅黑" panose="020B0503020204020204" pitchFamily="34" charset="-122"/>
              </a:rPr>
              <a:t>实体 </a:t>
            </a:r>
            <a:r>
              <a:rPr kumimoji="1" lang="en-US" altLang="zh-CN" sz="1050" b="1" dirty="0">
                <a:latin typeface="微软雅黑" panose="020B0503020204020204" pitchFamily="34" charset="-122"/>
                <a:ea typeface="微软雅黑" panose="020B0503020204020204" pitchFamily="34" charset="-122"/>
              </a:rPr>
              <a:t>(</a:t>
            </a:r>
            <a:r>
              <a:rPr kumimoji="1" lang="en-US" altLang="zh-CN" sz="1050" b="1" i="1" dirty="0">
                <a:latin typeface="微软雅黑" panose="020B0503020204020204" pitchFamily="34" charset="-122"/>
                <a:ea typeface="微软雅黑" panose="020B0503020204020204" pitchFamily="34" charset="-122"/>
              </a:rPr>
              <a:t>n</a:t>
            </a:r>
            <a:r>
              <a:rPr kumimoji="1" lang="en-US" altLang="zh-CN" sz="1050" b="1" dirty="0">
                <a:latin typeface="微软雅黑" panose="020B0503020204020204" pitchFamily="34" charset="-122"/>
                <a:ea typeface="微软雅黑" panose="020B0503020204020204" pitchFamily="34" charset="-122"/>
              </a:rPr>
              <a:t>)</a:t>
            </a:r>
          </a:p>
        </p:txBody>
      </p:sp>
      <p:sp>
        <p:nvSpPr>
          <p:cNvPr id="30" name="Line 60"/>
          <p:cNvSpPr>
            <a:spLocks noChangeShapeType="1"/>
          </p:cNvSpPr>
          <p:nvPr/>
        </p:nvSpPr>
        <p:spPr bwMode="auto">
          <a:xfrm>
            <a:off x="2450245" y="3209111"/>
            <a:ext cx="1496615"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2900301" y="3085054"/>
            <a:ext cx="710451" cy="276999"/>
          </a:xfrm>
          <a:prstGeom prst="rect">
            <a:avLst/>
          </a:prstGeom>
          <a:solidFill>
            <a:schemeClr val="bg1"/>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协议</a:t>
            </a:r>
            <a:r>
              <a:rPr kumimoji="1" lang="en-US" altLang="zh-CN" sz="1200" b="1" dirty="0">
                <a:latin typeface="微软雅黑" panose="020B0503020204020204" pitchFamily="34" charset="-122"/>
                <a:ea typeface="微软雅黑" panose="020B0503020204020204" pitchFamily="34" charset="-122"/>
              </a:rPr>
              <a:t>(</a:t>
            </a:r>
            <a:r>
              <a:rPr kumimoji="1" lang="en-US" altLang="zh-CN" sz="1200" b="1" i="1" dirty="0">
                <a:latin typeface="微软雅黑" panose="020B0503020204020204" pitchFamily="34" charset="-122"/>
                <a:ea typeface="微软雅黑" panose="020B0503020204020204" pitchFamily="34" charset="-122"/>
              </a:rPr>
              <a:t>n</a:t>
            </a:r>
            <a:r>
              <a:rPr kumimoji="1" lang="en-US" altLang="zh-CN" sz="1200" b="1" dirty="0">
                <a:latin typeface="微软雅黑" panose="020B0503020204020204" pitchFamily="34" charset="-122"/>
                <a:ea typeface="微软雅黑" panose="020B0503020204020204" pitchFamily="34" charset="-122"/>
              </a:rPr>
              <a:t>)</a:t>
            </a:r>
          </a:p>
        </p:txBody>
      </p:sp>
      <p:sp>
        <p:nvSpPr>
          <p:cNvPr id="2" name="文本占位符 1"/>
          <p:cNvSpPr>
            <a:spLocks noGrp="1"/>
          </p:cNvSpPr>
          <p:nvPr>
            <p:ph type="body" sz="quarter" idx="11"/>
          </p:nvPr>
        </p:nvSpPr>
        <p:spPr/>
        <p:txBody>
          <a:bodyPr/>
          <a:lstStyle/>
          <a:p>
            <a:r>
              <a:rPr lang="zh-CN" altLang="en-US" dirty="0"/>
              <a:t>相邻两层之间的关系</a:t>
            </a:r>
          </a:p>
        </p:txBody>
      </p:sp>
    </p:spTree>
    <p:extLst>
      <p:ext uri="{BB962C8B-B14F-4D97-AF65-F5344CB8AC3E}">
        <p14:creationId xmlns:p14="http://schemas.microsoft.com/office/powerpoint/2010/main" val="31300141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014050" y="3176450"/>
            <a:ext cx="4709844" cy="947783"/>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734929" y="1431355"/>
            <a:ext cx="1531057" cy="377215"/>
            <a:chOff x="888" y="192"/>
            <a:chExt cx="1390"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90" cy="25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明日正午进攻，同意？</a:t>
              </a:r>
            </a:p>
          </p:txBody>
        </p:sp>
      </p:grpSp>
      <p:grpSp>
        <p:nvGrpSpPr>
          <p:cNvPr id="14" name="Group 12"/>
          <p:cNvGrpSpPr/>
          <p:nvPr/>
        </p:nvGrpSpPr>
        <p:grpSpPr bwMode="auto">
          <a:xfrm>
            <a:off x="5132643" y="1704852"/>
            <a:ext cx="1044761" cy="345631"/>
            <a:chOff x="4492" y="700"/>
            <a:chExt cx="1115"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84" cy="25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同意</a:t>
              </a:r>
            </a:p>
          </p:txBody>
        </p:sp>
      </p:grpSp>
      <p:grpSp>
        <p:nvGrpSpPr>
          <p:cNvPr id="17" name="Group 15"/>
          <p:cNvGrpSpPr/>
          <p:nvPr/>
        </p:nvGrpSpPr>
        <p:grpSpPr bwMode="auto">
          <a:xfrm>
            <a:off x="719778" y="1988677"/>
            <a:ext cx="1509878" cy="343067"/>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58" cy="2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你确认“同意”？</a:t>
              </a:r>
            </a:p>
          </p:txBody>
        </p:sp>
      </p:grpSp>
      <p:grpSp>
        <p:nvGrpSpPr>
          <p:cNvPr id="20" name="Group 18"/>
          <p:cNvGrpSpPr/>
          <p:nvPr/>
        </p:nvGrpSpPr>
        <p:grpSpPr bwMode="auto">
          <a:xfrm>
            <a:off x="4704423" y="2240574"/>
            <a:ext cx="1496396" cy="381344"/>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29" y="1662"/>
              <a:ext cx="1203" cy="204"/>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我确认“同意”</a:t>
              </a:r>
            </a:p>
          </p:txBody>
        </p:sp>
      </p:grpSp>
      <p:grpSp>
        <p:nvGrpSpPr>
          <p:cNvPr id="30" name="Group 15"/>
          <p:cNvGrpSpPr/>
          <p:nvPr/>
        </p:nvGrpSpPr>
        <p:grpSpPr bwMode="auto">
          <a:xfrm>
            <a:off x="719778" y="2566908"/>
            <a:ext cx="1531666" cy="343067"/>
            <a:chOff x="882" y="234"/>
            <a:chExt cx="1406"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406" cy="2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33" name="Group 18"/>
          <p:cNvGrpSpPr/>
          <p:nvPr/>
        </p:nvGrpSpPr>
        <p:grpSpPr bwMode="auto">
          <a:xfrm>
            <a:off x="4704423" y="2833061"/>
            <a:ext cx="1496396" cy="381344"/>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42" y="1662"/>
              <a:ext cx="1490" cy="204"/>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我真的确认“同意”</a:t>
              </a:r>
            </a:p>
          </p:txBody>
        </p:sp>
      </p:grpSp>
      <p:grpSp>
        <p:nvGrpSpPr>
          <p:cNvPr id="36" name="Group 15"/>
          <p:cNvGrpSpPr/>
          <p:nvPr/>
        </p:nvGrpSpPr>
        <p:grpSpPr bwMode="auto">
          <a:xfrm>
            <a:off x="716686" y="2569763"/>
            <a:ext cx="1531666" cy="343067"/>
            <a:chOff x="882" y="234"/>
            <a:chExt cx="1406"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406" cy="2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39" name="Group 18"/>
          <p:cNvGrpSpPr/>
          <p:nvPr/>
        </p:nvGrpSpPr>
        <p:grpSpPr bwMode="auto">
          <a:xfrm>
            <a:off x="4707347" y="2833163"/>
            <a:ext cx="1496396" cy="381344"/>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42" y="1662"/>
              <a:ext cx="1490" cy="204"/>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我真的确认“同意”</a:t>
              </a:r>
            </a:p>
          </p:txBody>
        </p:sp>
      </p:grpSp>
      <p:grpSp>
        <p:nvGrpSpPr>
          <p:cNvPr id="42" name="Group 15"/>
          <p:cNvGrpSpPr/>
          <p:nvPr/>
        </p:nvGrpSpPr>
        <p:grpSpPr bwMode="auto">
          <a:xfrm>
            <a:off x="719775" y="2569301"/>
            <a:ext cx="1531666" cy="343067"/>
            <a:chOff x="882" y="234"/>
            <a:chExt cx="1406"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406" cy="2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你真的确认“同意”？</a:t>
              </a:r>
            </a:p>
          </p:txBody>
        </p:sp>
      </p:grpSp>
      <p:grpSp>
        <p:nvGrpSpPr>
          <p:cNvPr id="45" name="Group 18"/>
          <p:cNvGrpSpPr/>
          <p:nvPr/>
        </p:nvGrpSpPr>
        <p:grpSpPr bwMode="auto">
          <a:xfrm>
            <a:off x="4704420" y="2833615"/>
            <a:ext cx="1496396" cy="381344"/>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42" y="1662"/>
              <a:ext cx="1490" cy="204"/>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050" b="1" dirty="0">
                  <a:solidFill>
                    <a:schemeClr val="bg1"/>
                  </a:solidFill>
                  <a:latin typeface="微软雅黑" panose="020B0503020204020204" pitchFamily="34" charset="-122"/>
                  <a:ea typeface="微软雅黑" panose="020B0503020204020204" pitchFamily="34" charset="-122"/>
                </a:rPr>
                <a:t>我真的确认“同意”</a:t>
              </a:r>
            </a:p>
          </p:txBody>
        </p:sp>
      </p:grpSp>
      <p:sp>
        <p:nvSpPr>
          <p:cNvPr id="29" name="Text Box 27"/>
          <p:cNvSpPr txBox="1">
            <a:spLocks noChangeArrowheads="1"/>
          </p:cNvSpPr>
          <p:nvPr/>
        </p:nvSpPr>
        <p:spPr bwMode="auto">
          <a:xfrm>
            <a:off x="2466618" y="2165722"/>
            <a:ext cx="2027167" cy="1477328"/>
          </a:xfrm>
          <a:prstGeom prst="rect">
            <a:avLst/>
          </a:prstGeom>
          <a:solidFill>
            <a:srgbClr val="CC6600"/>
          </a:solid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rgbClr val="000066"/>
                </a:solidFill>
                <a:latin typeface="微软雅黑" panose="020B0503020204020204" pitchFamily="34" charset="-122"/>
                <a:ea typeface="微软雅黑" panose="020B0503020204020204" pitchFamily="34" charset="-122"/>
              </a:rPr>
              <a:t>没有一种协议能够使蓝军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p>
        </p:txBody>
      </p:sp>
    </p:spTree>
    <p:extLst>
      <p:ext uri="{BB962C8B-B14F-4D97-AF65-F5344CB8AC3E}">
        <p14:creationId xmlns:p14="http://schemas.microsoft.com/office/powerpoint/2010/main" val="33921827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1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01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451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851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01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351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351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01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851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01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01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751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01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01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26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276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276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26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751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751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01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26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26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676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776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1.6.5  TCP/IP </a:t>
            </a:r>
            <a:r>
              <a:rPr lang="zh-CN" altLang="zh-CN" dirty="0"/>
              <a:t>的体系结构</a:t>
            </a:r>
            <a:endParaRPr lang="zh-CN" altLang="en-US" dirty="0"/>
          </a:p>
        </p:txBody>
      </p:sp>
      <p:sp>
        <p:nvSpPr>
          <p:cNvPr id="4" name="圆角矩形 3"/>
          <p:cNvSpPr/>
          <p:nvPr/>
        </p:nvSpPr>
        <p:spPr>
          <a:xfrm>
            <a:off x="378804" y="1974712"/>
            <a:ext cx="5743969" cy="216877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extLst>
              <p:ext uri="{D42A27DB-BD31-4B8C-83A1-F6EECF244321}">
                <p14:modId xmlns:p14="http://schemas.microsoft.com/office/powerpoint/2010/main" val="3147707979"/>
              </p:ext>
            </p:extLst>
          </p:nvPr>
        </p:nvGraphicFramePr>
        <p:xfrm>
          <a:off x="1748479" y="3388779"/>
          <a:ext cx="1050710" cy="516707"/>
        </p:xfrm>
        <a:graphic>
          <a:graphicData uri="http://schemas.openxmlformats.org/presentationml/2006/ole">
            <mc:AlternateContent xmlns:mc="http://schemas.openxmlformats.org/markup-compatibility/2006">
              <mc:Choice xmlns:v="urn:schemas-microsoft-com:vml" Requires="v">
                <p:oleObj name="VISIO" r:id="rId2" imgW="1687068" imgH="964692" progId="">
                  <p:embed/>
                </p:oleObj>
              </mc:Choice>
              <mc:Fallback>
                <p:oleObj name="VISIO" r:id="rId2" imgW="1687068" imgH="964692" progId="">
                  <p:embed/>
                  <p:pic>
                    <p:nvPicPr>
                      <p:cNvPr id="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479" y="3388779"/>
                        <a:ext cx="1050710" cy="516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4192345011"/>
              </p:ext>
            </p:extLst>
          </p:nvPr>
        </p:nvGraphicFramePr>
        <p:xfrm>
          <a:off x="3734800" y="3370758"/>
          <a:ext cx="1051739" cy="516707"/>
        </p:xfrm>
        <a:graphic>
          <a:graphicData uri="http://schemas.openxmlformats.org/presentationml/2006/ole">
            <mc:AlternateContent xmlns:mc="http://schemas.openxmlformats.org/markup-compatibility/2006">
              <mc:Choice xmlns:v="urn:schemas-microsoft-com:vml" Requires="v">
                <p:oleObj name="VISIO" r:id="rId4" imgW="1687068" imgH="964692" progId="">
                  <p:embed/>
                </p:oleObj>
              </mc:Choice>
              <mc:Fallback>
                <p:oleObj name="VISIO" r:id="rId4" imgW="1687068" imgH="964692" progId="">
                  <p:embed/>
                  <p:pic>
                    <p:nvPicPr>
                      <p:cNvPr id="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800" y="3370758"/>
                        <a:ext cx="1051739" cy="516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795178" y="2134566"/>
            <a:ext cx="994172" cy="1312069"/>
          </a:xfrm>
          <a:prstGeom prst="cube">
            <a:avLst>
              <a:gd name="adj" fmla="val 25301"/>
            </a:avLst>
          </a:prstGeom>
          <a:solidFill>
            <a:srgbClr val="0098F6"/>
          </a:solidFill>
          <a:ln w="12700">
            <a:solidFill>
              <a:schemeClr val="tx1"/>
            </a:solidFill>
            <a:miter lim="800000"/>
          </a:ln>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793988" y="2359594"/>
            <a:ext cx="992981" cy="211931"/>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903298" y="2333400"/>
            <a:ext cx="588624" cy="1154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05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05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150"/>
              </a:spcBef>
            </a:pPr>
            <a:r>
              <a:rPr kumimoji="1" lang="zh-CN" altLang="en-US" sz="105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150"/>
              </a:spcBef>
            </a:pPr>
            <a:r>
              <a:rPr kumimoji="1" lang="zh-CN" altLang="en-US" sz="105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150"/>
              </a:spcBef>
            </a:pPr>
            <a:r>
              <a:rPr kumimoji="1" lang="zh-CN" altLang="en-US" sz="1050" b="1">
                <a:solidFill>
                  <a:schemeClr val="bg1"/>
                </a:solidFill>
                <a:latin typeface="微软雅黑" panose="020B0503020204020204" pitchFamily="34" charset="-122"/>
                <a:ea typeface="微软雅黑" panose="020B0503020204020204" pitchFamily="34" charset="-122"/>
              </a:rPr>
              <a:t>接口层</a:t>
            </a:r>
          </a:p>
        </p:txBody>
      </p:sp>
      <p:sp>
        <p:nvSpPr>
          <p:cNvPr id="10" name="Freeform 8"/>
          <p:cNvSpPr/>
          <p:nvPr/>
        </p:nvSpPr>
        <p:spPr bwMode="auto">
          <a:xfrm>
            <a:off x="791606" y="2585812"/>
            <a:ext cx="995363" cy="223838"/>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791606" y="2810841"/>
            <a:ext cx="995363" cy="236935"/>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4880434" y="2134566"/>
            <a:ext cx="994172" cy="1312069"/>
          </a:xfrm>
          <a:prstGeom prst="cube">
            <a:avLst>
              <a:gd name="adj" fmla="val 25301"/>
            </a:avLst>
          </a:prstGeom>
          <a:solidFill>
            <a:srgbClr val="0098F6"/>
          </a:solidFill>
          <a:ln w="19050">
            <a:solidFill>
              <a:schemeClr val="tx1"/>
            </a:solidFill>
            <a:miter lim="800000"/>
          </a:ln>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4879244" y="2359594"/>
            <a:ext cx="998935" cy="211931"/>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4876863" y="2590575"/>
            <a:ext cx="989410" cy="219075"/>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4876863" y="2821557"/>
            <a:ext cx="989410" cy="226219"/>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2846785" y="2614388"/>
            <a:ext cx="987090" cy="835819"/>
          </a:xfrm>
          <a:prstGeom prst="cube">
            <a:avLst>
              <a:gd name="adj" fmla="val 25301"/>
            </a:avLst>
          </a:prstGeom>
          <a:solidFill>
            <a:srgbClr val="00CC00"/>
          </a:solidFill>
          <a:ln w="19050">
            <a:solidFill>
              <a:schemeClr val="tx1"/>
            </a:solidFill>
            <a:miter lim="800000"/>
          </a:ln>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2843212" y="2838226"/>
            <a:ext cx="996554" cy="211931"/>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360956" y="1542925"/>
            <a:ext cx="554960" cy="2539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dirty="0">
                <a:solidFill>
                  <a:srgbClr val="000099"/>
                </a:solidFill>
                <a:latin typeface="微软雅黑" panose="020B0503020204020204" pitchFamily="34" charset="-122"/>
                <a:ea typeface="微软雅黑" panose="020B0503020204020204" pitchFamily="34" charset="-122"/>
              </a:rPr>
              <a:t>主机</a:t>
            </a:r>
            <a:r>
              <a:rPr kumimoji="1" lang="en-US" altLang="zh-CN" sz="1050" b="1" dirty="0">
                <a:solidFill>
                  <a:srgbClr val="000099"/>
                </a:solidFill>
                <a:latin typeface="微软雅黑" panose="020B0503020204020204" pitchFamily="34" charset="-122"/>
                <a:ea typeface="微软雅黑" panose="020B0503020204020204" pitchFamily="34" charset="-122"/>
              </a:rPr>
              <a:t>A</a:t>
            </a:r>
          </a:p>
        </p:txBody>
      </p:sp>
      <p:sp>
        <p:nvSpPr>
          <p:cNvPr id="21" name="Text Box 19"/>
          <p:cNvSpPr txBox="1">
            <a:spLocks noChangeArrowheads="1"/>
          </p:cNvSpPr>
          <p:nvPr/>
        </p:nvSpPr>
        <p:spPr bwMode="auto">
          <a:xfrm>
            <a:off x="3995482" y="3511829"/>
            <a:ext cx="577402" cy="2539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latin typeface="微软雅黑" panose="020B0503020204020204" pitchFamily="34" charset="-122"/>
                <a:ea typeface="微软雅黑" panose="020B0503020204020204" pitchFamily="34" charset="-122"/>
              </a:rPr>
              <a:t>网络 </a:t>
            </a:r>
            <a:r>
              <a:rPr kumimoji="1" lang="en-US" altLang="zh-CN" sz="1050" b="1">
                <a:latin typeface="微软雅黑" panose="020B0503020204020204" pitchFamily="34" charset="-122"/>
                <a:ea typeface="微软雅黑" panose="020B0503020204020204" pitchFamily="34" charset="-122"/>
              </a:rPr>
              <a:t>2</a:t>
            </a:r>
          </a:p>
        </p:txBody>
      </p:sp>
      <p:sp>
        <p:nvSpPr>
          <p:cNvPr id="22" name="Text Box 20"/>
          <p:cNvSpPr txBox="1">
            <a:spLocks noChangeArrowheads="1"/>
          </p:cNvSpPr>
          <p:nvPr/>
        </p:nvSpPr>
        <p:spPr bwMode="auto">
          <a:xfrm>
            <a:off x="2023612" y="3533423"/>
            <a:ext cx="577402" cy="2539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dirty="0">
                <a:latin typeface="微软雅黑" panose="020B0503020204020204" pitchFamily="34" charset="-122"/>
                <a:ea typeface="微软雅黑" panose="020B0503020204020204" pitchFamily="34" charset="-122"/>
              </a:rPr>
              <a:t>网络 </a:t>
            </a:r>
            <a:r>
              <a:rPr kumimoji="1" lang="en-US" altLang="zh-CN" sz="1050" b="1" dirty="0">
                <a:latin typeface="微软雅黑" panose="020B0503020204020204" pitchFamily="34" charset="-122"/>
                <a:ea typeface="微软雅黑" panose="020B0503020204020204" pitchFamily="34" charset="-122"/>
              </a:rPr>
              <a:t>1</a:t>
            </a:r>
          </a:p>
        </p:txBody>
      </p:sp>
      <p:sp>
        <p:nvSpPr>
          <p:cNvPr id="23" name="Line 21"/>
          <p:cNvSpPr>
            <a:spLocks noChangeShapeType="1"/>
          </p:cNvSpPr>
          <p:nvPr/>
        </p:nvSpPr>
        <p:spPr bwMode="auto">
          <a:xfrm>
            <a:off x="1424051" y="3446634"/>
            <a:ext cx="572015" cy="198835"/>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2650640" y="3452288"/>
            <a:ext cx="370473" cy="195005"/>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3475805" y="3446634"/>
            <a:ext cx="451641" cy="195365"/>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4526809" y="3447825"/>
            <a:ext cx="522632" cy="199468"/>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4971886" y="2333400"/>
            <a:ext cx="588624" cy="112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050" b="1" dirty="0">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050" b="1" dirty="0">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150"/>
              </a:spcBef>
            </a:pPr>
            <a:r>
              <a:rPr kumimoji="1" lang="zh-CN" altLang="en-US" sz="1050" b="1" dirty="0">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150"/>
              </a:spcBef>
            </a:pPr>
            <a:r>
              <a:rPr kumimoji="1" lang="zh-CN" altLang="en-US" sz="1050" b="1" dirty="0">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050" b="1" dirty="0">
                <a:solidFill>
                  <a:schemeClr val="bg1"/>
                </a:solidFill>
                <a:latin typeface="微软雅黑" panose="020B0503020204020204" pitchFamily="34" charset="-122"/>
                <a:ea typeface="微软雅黑" panose="020B0503020204020204" pitchFamily="34" charset="-122"/>
              </a:rPr>
              <a:t>接口层</a:t>
            </a:r>
          </a:p>
        </p:txBody>
      </p:sp>
      <p:sp>
        <p:nvSpPr>
          <p:cNvPr id="28" name="Text Box 26"/>
          <p:cNvSpPr txBox="1">
            <a:spLocks noChangeArrowheads="1"/>
          </p:cNvSpPr>
          <p:nvPr/>
        </p:nvSpPr>
        <p:spPr bwMode="auto">
          <a:xfrm>
            <a:off x="2928711" y="2795363"/>
            <a:ext cx="588624" cy="65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05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05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050" b="1">
                <a:solidFill>
                  <a:schemeClr val="bg1"/>
                </a:solidFill>
                <a:latin typeface="微软雅黑" panose="020B0503020204020204" pitchFamily="34" charset="-122"/>
                <a:ea typeface="微软雅黑" panose="020B0503020204020204" pitchFamily="34" charset="-122"/>
              </a:rPr>
              <a:t>接口层</a:t>
            </a:r>
          </a:p>
        </p:txBody>
      </p:sp>
      <p:sp>
        <p:nvSpPr>
          <p:cNvPr id="29" name="Text Box 27"/>
          <p:cNvSpPr txBox="1">
            <a:spLocks noChangeArrowheads="1"/>
          </p:cNvSpPr>
          <p:nvPr/>
        </p:nvSpPr>
        <p:spPr bwMode="auto">
          <a:xfrm>
            <a:off x="490060" y="2317922"/>
            <a:ext cx="279244" cy="1063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2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2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2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200" b="1">
                <a:solidFill>
                  <a:srgbClr val="000099"/>
                </a:solidFill>
                <a:latin typeface="微软雅黑" panose="020B0503020204020204" pitchFamily="34" charset="-122"/>
                <a:ea typeface="微软雅黑" panose="020B0503020204020204" pitchFamily="34" charset="-122"/>
              </a:rPr>
              <a:t>1</a:t>
            </a:r>
          </a:p>
        </p:txBody>
      </p:sp>
      <p:sp>
        <p:nvSpPr>
          <p:cNvPr id="30" name="矩形 30"/>
          <p:cNvSpPr>
            <a:spLocks noChangeArrowheads="1"/>
          </p:cNvSpPr>
          <p:nvPr/>
        </p:nvSpPr>
        <p:spPr bwMode="auto">
          <a:xfrm>
            <a:off x="2045300" y="1968968"/>
            <a:ext cx="26506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p>
        </p:txBody>
      </p:sp>
      <p:sp>
        <p:nvSpPr>
          <p:cNvPr id="31" name="矩形 31"/>
          <p:cNvSpPr>
            <a:spLocks noChangeArrowheads="1"/>
          </p:cNvSpPr>
          <p:nvPr/>
        </p:nvSpPr>
        <p:spPr bwMode="auto">
          <a:xfrm>
            <a:off x="1113235" y="3890738"/>
            <a:ext cx="446246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05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050" b="1" dirty="0">
                <a:solidFill>
                  <a:srgbClr val="C00000"/>
                </a:solidFill>
                <a:latin typeface="微软雅黑" panose="020B0503020204020204" pitchFamily="34" charset="-122"/>
                <a:ea typeface="微软雅黑" panose="020B0503020204020204" pitchFamily="34" charset="-122"/>
              </a:rPr>
              <a:t>最高</a:t>
            </a:r>
            <a:r>
              <a:rPr lang="zh-CN" altLang="en-US" sz="1050" b="1" dirty="0">
                <a:solidFill>
                  <a:srgbClr val="000066"/>
                </a:solidFill>
                <a:latin typeface="微软雅黑" panose="020B0503020204020204" pitchFamily="34" charset="-122"/>
                <a:ea typeface="微软雅黑" panose="020B0503020204020204" pitchFamily="34" charset="-122"/>
              </a:rPr>
              <a:t>只用到</a:t>
            </a:r>
            <a:r>
              <a:rPr lang="zh-CN" altLang="en-US" sz="1050" b="1" dirty="0">
                <a:solidFill>
                  <a:srgbClr val="C00000"/>
                </a:solidFill>
                <a:latin typeface="微软雅黑" panose="020B0503020204020204" pitchFamily="34" charset="-122"/>
                <a:ea typeface="微软雅黑" panose="020B0503020204020204" pitchFamily="34" charset="-122"/>
              </a:rPr>
              <a:t>网际层，</a:t>
            </a:r>
            <a:r>
              <a:rPr lang="zh-CN" altLang="en-US" sz="1050" b="1" dirty="0">
                <a:solidFill>
                  <a:srgbClr val="000066"/>
                </a:solidFill>
                <a:latin typeface="微软雅黑" panose="020B0503020204020204" pitchFamily="34" charset="-122"/>
                <a:ea typeface="微软雅黑" panose="020B0503020204020204" pitchFamily="34" charset="-122"/>
              </a:rPr>
              <a:t>没有使用运输层和应用层。 </a:t>
            </a:r>
          </a:p>
        </p:txBody>
      </p:sp>
      <p:sp>
        <p:nvSpPr>
          <p:cNvPr id="32" name="Text Box 29"/>
          <p:cNvSpPr txBox="1">
            <a:spLocks noChangeArrowheads="1"/>
          </p:cNvSpPr>
          <p:nvPr/>
        </p:nvSpPr>
        <p:spPr bwMode="auto">
          <a:xfrm>
            <a:off x="1064952" y="1449263"/>
            <a:ext cx="53572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C00000"/>
                </a:solidFill>
                <a:latin typeface="微软雅黑" panose="020B0503020204020204" pitchFamily="34" charset="-122"/>
                <a:ea typeface="微软雅黑" panose="020B0503020204020204" pitchFamily="34" charset="-122"/>
              </a:rPr>
              <a:t>主机 </a:t>
            </a:r>
            <a:r>
              <a:rPr kumimoji="1" lang="en-US" altLang="zh-CN" sz="900" b="1" dirty="0">
                <a:solidFill>
                  <a:srgbClr val="C00000"/>
                </a:solidFill>
                <a:latin typeface="微软雅黑" panose="020B0503020204020204" pitchFamily="34" charset="-122"/>
                <a:ea typeface="微软雅黑" panose="020B0503020204020204" pitchFamily="34" charset="-122"/>
              </a:rPr>
              <a:t>A</a:t>
            </a:r>
          </a:p>
        </p:txBody>
      </p:sp>
      <p:sp>
        <p:nvSpPr>
          <p:cNvPr id="33" name="Text Box 29"/>
          <p:cNvSpPr txBox="1">
            <a:spLocks noChangeArrowheads="1"/>
          </p:cNvSpPr>
          <p:nvPr/>
        </p:nvSpPr>
        <p:spPr bwMode="auto">
          <a:xfrm>
            <a:off x="5175147" y="1449263"/>
            <a:ext cx="52770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C00000"/>
                </a:solidFill>
                <a:latin typeface="微软雅黑" panose="020B0503020204020204" pitchFamily="34" charset="-122"/>
                <a:ea typeface="微软雅黑" panose="020B0503020204020204" pitchFamily="34" charset="-122"/>
              </a:rPr>
              <a:t>主机 </a:t>
            </a:r>
            <a:r>
              <a:rPr kumimoji="1" lang="en-US" altLang="zh-CN" sz="900" b="1" dirty="0">
                <a:solidFill>
                  <a:srgbClr val="C00000"/>
                </a:solidFill>
                <a:latin typeface="微软雅黑" panose="020B0503020204020204" pitchFamily="34" charset="-122"/>
                <a:ea typeface="微软雅黑" panose="020B0503020204020204" pitchFamily="34" charset="-122"/>
              </a:rPr>
              <a:t>B</a:t>
            </a:r>
          </a:p>
        </p:txBody>
      </p:sp>
      <p:sp>
        <p:nvSpPr>
          <p:cNvPr id="34" name="Text Box 29"/>
          <p:cNvSpPr txBox="1">
            <a:spLocks noChangeArrowheads="1"/>
          </p:cNvSpPr>
          <p:nvPr/>
        </p:nvSpPr>
        <p:spPr bwMode="auto">
          <a:xfrm>
            <a:off x="3064554" y="1449263"/>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900" b="1" dirty="0">
                <a:solidFill>
                  <a:srgbClr val="C00000"/>
                </a:solidFill>
                <a:latin typeface="微软雅黑" panose="020B0503020204020204" pitchFamily="34" charset="-122"/>
                <a:ea typeface="微软雅黑" panose="020B0503020204020204" pitchFamily="34" charset="-122"/>
              </a:rPr>
              <a:t>路由器</a:t>
            </a:r>
            <a:endParaRPr kumimoji="1" lang="en-US" altLang="zh-CN" sz="9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277987" y="1773906"/>
            <a:ext cx="4165164"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6643"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4155" y="1627290"/>
            <a:ext cx="307667" cy="30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34987" y="1682037"/>
            <a:ext cx="340829" cy="19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1889356" y="1581152"/>
            <a:ext cx="733245" cy="336683"/>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dirty="0">
                  <a:solidFill>
                    <a:srgbClr val="368AD6"/>
                  </a:solidFill>
                  <a:latin typeface="+mn-lt"/>
                  <a:ea typeface="黑体" panose="02010609060101010101" pitchFamily="2" charset="-122"/>
                </a:endParaRPr>
              </a:p>
            </p:txBody>
          </p:sp>
        </p:grpSp>
        <p:sp>
          <p:nvSpPr>
            <p:cNvPr id="49" name="文本框 48"/>
            <p:cNvSpPr txBox="1"/>
            <p:nvPr/>
          </p:nvSpPr>
          <p:spPr>
            <a:xfrm>
              <a:off x="2702534" y="1377138"/>
              <a:ext cx="692925" cy="307776"/>
            </a:xfrm>
            <a:prstGeom prst="rect">
              <a:avLst/>
            </a:prstGeom>
            <a:noFill/>
          </p:spPr>
          <p:txBody>
            <a:bodyPr wrap="none" rtlCol="0">
              <a:spAutoFit/>
            </a:bodyPr>
            <a:lstStyle/>
            <a:p>
              <a:r>
                <a:rPr lang="zh-CN" altLang="en-US" sz="900" b="1" dirty="0">
                  <a:latin typeface="微软雅黑" panose="020B0503020204020204" pitchFamily="34" charset="-122"/>
                  <a:ea typeface="微软雅黑" panose="020B0503020204020204" pitchFamily="34" charset="-122"/>
                </a:rPr>
                <a:t>网络 </a:t>
              </a:r>
              <a:r>
                <a:rPr lang="en-US" altLang="zh-CN" sz="900" b="1" dirty="0">
                  <a:latin typeface="微软雅黑" panose="020B0503020204020204" pitchFamily="34" charset="-122"/>
                  <a:ea typeface="微软雅黑" panose="020B0503020204020204" pitchFamily="34" charset="-122"/>
                </a:rPr>
                <a:t>1</a:t>
              </a:r>
              <a:endParaRPr lang="zh-CN" altLang="en-US" sz="9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3933347" y="1581152"/>
            <a:ext cx="733245" cy="336683"/>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dirty="0">
                  <a:solidFill>
                    <a:srgbClr val="368AD6"/>
                  </a:solidFill>
                  <a:latin typeface="+mn-lt"/>
                  <a:ea typeface="黑体" panose="02010609060101010101" pitchFamily="2" charset="-122"/>
                </a:endParaRPr>
              </a:p>
            </p:txBody>
          </p:sp>
        </p:grpSp>
        <p:sp>
          <p:nvSpPr>
            <p:cNvPr id="53" name="文本框 52"/>
            <p:cNvSpPr txBox="1"/>
            <p:nvPr/>
          </p:nvSpPr>
          <p:spPr>
            <a:xfrm>
              <a:off x="2702534" y="1377138"/>
              <a:ext cx="692925" cy="307776"/>
            </a:xfrm>
            <a:prstGeom prst="rect">
              <a:avLst/>
            </a:prstGeom>
            <a:noFill/>
          </p:spPr>
          <p:txBody>
            <a:bodyPr wrap="none" rtlCol="0">
              <a:spAutoFit/>
            </a:bodyPr>
            <a:lstStyle/>
            <a:p>
              <a:r>
                <a:rPr lang="zh-CN" altLang="en-US" sz="900" b="1" dirty="0">
                  <a:latin typeface="微软雅黑" panose="020B0503020204020204" pitchFamily="34" charset="-122"/>
                  <a:ea typeface="微软雅黑" panose="020B0503020204020204" pitchFamily="34" charset="-122"/>
                </a:rPr>
                <a:t>网络 </a:t>
              </a:r>
              <a:r>
                <a:rPr lang="en-US" altLang="zh-CN" sz="900" b="1" dirty="0">
                  <a:latin typeface="微软雅黑" panose="020B0503020204020204" pitchFamily="34" charset="-122"/>
                  <a:ea typeface="微软雅黑" panose="020B0503020204020204" pitchFamily="34" charset="-122"/>
                </a:rPr>
                <a:t>2</a:t>
              </a:r>
              <a:endParaRPr lang="zh-CN" altLang="en-US" sz="9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497647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8" y="1127943"/>
            <a:ext cx="6096762" cy="3231557"/>
          </a:xfrm>
        </p:spPr>
        <p:txBody>
          <a:bodyPr/>
          <a:lstStyle/>
          <a:p>
            <a:pPr>
              <a:lnSpc>
                <a:spcPct val="150000"/>
              </a:lnSpc>
            </a:pPr>
            <a:r>
              <a:rPr lang="zh-CN" altLang="en-US" dirty="0"/>
              <a:t>现在互联网使用的 </a:t>
            </a:r>
            <a:r>
              <a:rPr lang="en-US" altLang="zh-CN" dirty="0"/>
              <a:t>TCP/IP </a:t>
            </a:r>
            <a:r>
              <a:rPr lang="zh-CN" altLang="en-US" dirty="0"/>
              <a:t>体系结构已经发生了演变，即某些应用程序可以直接使用 </a:t>
            </a:r>
            <a:r>
              <a:rPr lang="en-US" altLang="zh-CN" dirty="0"/>
              <a:t>IP </a:t>
            </a:r>
            <a:r>
              <a:rPr lang="zh-CN" altLang="en-US" dirty="0"/>
              <a:t>层，或甚至直接使用最下面的网络接口层。</a:t>
            </a:r>
          </a:p>
          <a:p>
            <a:pPr>
              <a:lnSpc>
                <a:spcPct val="150000"/>
              </a:lnSpc>
            </a:pPr>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体系结构的另一种表示方法</a:t>
            </a:r>
          </a:p>
        </p:txBody>
      </p:sp>
      <p:sp>
        <p:nvSpPr>
          <p:cNvPr id="5" name="圆角矩形 4"/>
          <p:cNvSpPr/>
          <p:nvPr/>
        </p:nvSpPr>
        <p:spPr>
          <a:xfrm>
            <a:off x="378804" y="2014537"/>
            <a:ext cx="5743969" cy="18062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135389" y="2170069"/>
            <a:ext cx="2664447" cy="1470990"/>
            <a:chOff x="2762931" y="3387907"/>
            <a:chExt cx="3771484" cy="2148359"/>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762931" y="3943966"/>
              <a:ext cx="1811953" cy="53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UDP</a:t>
              </a:r>
            </a:p>
          </p:txBody>
        </p:sp>
        <p:sp>
          <p:nvSpPr>
            <p:cNvPr id="13" name="Text Box 11"/>
            <p:cNvSpPr txBox="1">
              <a:spLocks noChangeArrowheads="1"/>
            </p:cNvSpPr>
            <p:nvPr/>
          </p:nvSpPr>
          <p:spPr bwMode="auto">
            <a:xfrm>
              <a:off x="3563352" y="4461823"/>
              <a:ext cx="585863" cy="53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IP</a:t>
              </a:r>
            </a:p>
          </p:txBody>
        </p:sp>
        <p:sp>
          <p:nvSpPr>
            <p:cNvPr id="14" name="Text Box 4"/>
            <p:cNvSpPr txBox="1">
              <a:spLocks noChangeArrowheads="1"/>
            </p:cNvSpPr>
            <p:nvPr/>
          </p:nvSpPr>
          <p:spPr bwMode="auto">
            <a:xfrm>
              <a:off x="4018406" y="3387907"/>
              <a:ext cx="1241611" cy="53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p>
          </p:txBody>
        </p:sp>
        <p:sp>
          <p:nvSpPr>
            <p:cNvPr id="15" name="Text Box 12"/>
            <p:cNvSpPr txBox="1">
              <a:spLocks noChangeArrowheads="1"/>
            </p:cNvSpPr>
            <p:nvPr/>
          </p:nvSpPr>
          <p:spPr bwMode="auto">
            <a:xfrm>
              <a:off x="3005626" y="4996862"/>
              <a:ext cx="3528789" cy="53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p>
          </p:txBody>
        </p:sp>
      </p:grpSp>
    </p:spTree>
    <p:extLst>
      <p:ext uri="{BB962C8B-B14F-4D97-AF65-F5344CB8AC3E}">
        <p14:creationId xmlns:p14="http://schemas.microsoft.com/office/powerpoint/2010/main" val="22428513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943907" y="2478611"/>
            <a:ext cx="3733122" cy="1568510"/>
            <a:chOff x="1166919" y="2653839"/>
            <a:chExt cx="4977696" cy="2090752"/>
          </a:xfrm>
        </p:grpSpPr>
        <p:sp>
          <p:nvSpPr>
            <p:cNvPr id="5" name="Text Box 37"/>
            <p:cNvSpPr txBox="1">
              <a:spLocks noChangeArrowheads="1"/>
            </p:cNvSpPr>
            <p:nvPr/>
          </p:nvSpPr>
          <p:spPr bwMode="auto">
            <a:xfrm>
              <a:off x="1166919" y="4384937"/>
              <a:ext cx="4977696" cy="359654"/>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050" b="1" dirty="0">
                  <a:latin typeface="微软雅黑" panose="020B0503020204020204" pitchFamily="34" charset="-122"/>
                  <a:ea typeface="微软雅黑" panose="020B0503020204020204" pitchFamily="34" charset="-122"/>
                </a:rPr>
                <a:t>IP over Everything</a:t>
              </a:r>
              <a:r>
                <a:rPr lang="zh-CN" altLang="en-US" sz="1050" b="1" dirty="0">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IP </a:t>
              </a:r>
              <a:r>
                <a:rPr lang="zh-CN" altLang="en-US" sz="1050" b="1" dirty="0">
                  <a:latin typeface="微软雅黑" panose="020B0503020204020204" pitchFamily="34" charset="-122"/>
                  <a:ea typeface="微软雅黑" panose="020B0503020204020204" pitchFamily="34" charset="-122"/>
                </a:rPr>
                <a:t>协议可以在多种类型的网络上运行</a:t>
              </a: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943907" y="1509649"/>
            <a:ext cx="3733123" cy="1685117"/>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99899"/>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050" b="1" dirty="0">
                  <a:latin typeface="微软雅黑" panose="020B0503020204020204" pitchFamily="34" charset="-122"/>
                  <a:ea typeface="微软雅黑" panose="020B0503020204020204" pitchFamily="34" charset="-122"/>
                </a:rPr>
                <a:t>Everything over IP </a:t>
              </a:r>
              <a:r>
                <a:rPr lang="zh-CN" altLang="en-US" sz="1050" b="1" dirty="0">
                  <a:latin typeface="微软雅黑" panose="020B0503020204020204" pitchFamily="34" charset="-122"/>
                  <a:ea typeface="微软雅黑" panose="020B0503020204020204" pitchFamily="34" charset="-122"/>
                </a:rPr>
                <a:t>：</a:t>
              </a:r>
              <a:r>
                <a:rPr lang="en-US" altLang="zh-CN" sz="1050" b="1" dirty="0">
                  <a:latin typeface="微软雅黑" panose="020B0503020204020204" pitchFamily="34" charset="-122"/>
                  <a:ea typeface="微软雅黑" panose="020B0503020204020204" pitchFamily="34" charset="-122"/>
                </a:rPr>
                <a:t>IP </a:t>
              </a:r>
              <a:r>
                <a:rPr lang="zh-CN" altLang="en-US" sz="1050" b="1" dirty="0">
                  <a:latin typeface="微软雅黑" panose="020B0503020204020204" pitchFamily="34" charset="-122"/>
                  <a:ea typeface="微软雅黑" panose="020B0503020204020204" pitchFamily="34" charset="-122"/>
                </a:rPr>
                <a:t>层可以支持多种的运输层协议</a:t>
              </a:r>
            </a:p>
          </p:txBody>
        </p:sp>
      </p:grpSp>
      <p:sp>
        <p:nvSpPr>
          <p:cNvPr id="10" name="Rectangle 5"/>
          <p:cNvSpPr>
            <a:spLocks noChangeArrowheads="1"/>
          </p:cNvSpPr>
          <p:nvPr/>
        </p:nvSpPr>
        <p:spPr bwMode="auto">
          <a:xfrm>
            <a:off x="1565963" y="1881507"/>
            <a:ext cx="398859" cy="178594"/>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050" b="1" dirty="0">
                <a:solidFill>
                  <a:schemeClr val="bg1"/>
                </a:solidFill>
                <a:latin typeface="微软雅黑" panose="020B0503020204020204" pitchFamily="34" charset="-122"/>
                <a:ea typeface="微软雅黑" panose="020B0503020204020204" pitchFamily="34" charset="-122"/>
              </a:rPr>
              <a:t>HTTP</a:t>
            </a:r>
          </a:p>
        </p:txBody>
      </p:sp>
      <p:sp>
        <p:nvSpPr>
          <p:cNvPr id="11" name="Rectangle 6"/>
          <p:cNvSpPr>
            <a:spLocks noChangeArrowheads="1"/>
          </p:cNvSpPr>
          <p:nvPr/>
        </p:nvSpPr>
        <p:spPr bwMode="auto">
          <a:xfrm>
            <a:off x="2323200" y="1881507"/>
            <a:ext cx="400050" cy="178594"/>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050" b="1">
                <a:solidFill>
                  <a:schemeClr val="bg1"/>
                </a:solidFill>
                <a:latin typeface="微软雅黑" panose="020B0503020204020204" pitchFamily="34" charset="-122"/>
                <a:ea typeface="微软雅黑" panose="020B0503020204020204" pitchFamily="34" charset="-122"/>
              </a:rPr>
              <a:t>SMTP</a:t>
            </a:r>
          </a:p>
        </p:txBody>
      </p:sp>
      <p:sp>
        <p:nvSpPr>
          <p:cNvPr id="12" name="Rectangle 7"/>
          <p:cNvSpPr>
            <a:spLocks noChangeArrowheads="1"/>
          </p:cNvSpPr>
          <p:nvPr/>
        </p:nvSpPr>
        <p:spPr bwMode="auto">
          <a:xfrm>
            <a:off x="2882794" y="1881507"/>
            <a:ext cx="398859" cy="178594"/>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050" b="1">
                <a:solidFill>
                  <a:schemeClr val="bg1"/>
                </a:solidFill>
                <a:latin typeface="微软雅黑" panose="020B0503020204020204" pitchFamily="34" charset="-122"/>
                <a:ea typeface="微软雅黑" panose="020B0503020204020204" pitchFamily="34" charset="-122"/>
              </a:rPr>
              <a:t>DNS</a:t>
            </a:r>
          </a:p>
        </p:txBody>
      </p:sp>
      <p:sp>
        <p:nvSpPr>
          <p:cNvPr id="13" name="Rectangle 8"/>
          <p:cNvSpPr>
            <a:spLocks noChangeArrowheads="1"/>
          </p:cNvSpPr>
          <p:nvPr/>
        </p:nvSpPr>
        <p:spPr bwMode="auto">
          <a:xfrm>
            <a:off x="3640031" y="1881507"/>
            <a:ext cx="400050" cy="178594"/>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050" b="1">
                <a:solidFill>
                  <a:schemeClr val="bg1"/>
                </a:solidFill>
                <a:latin typeface="微软雅黑" panose="020B0503020204020204" pitchFamily="34" charset="-122"/>
                <a:ea typeface="微软雅黑" panose="020B0503020204020204" pitchFamily="34" charset="-122"/>
              </a:rPr>
              <a:t>RTP</a:t>
            </a:r>
          </a:p>
        </p:txBody>
      </p:sp>
      <p:sp>
        <p:nvSpPr>
          <p:cNvPr id="14" name="Rectangle 9"/>
          <p:cNvSpPr>
            <a:spLocks noChangeArrowheads="1"/>
          </p:cNvSpPr>
          <p:nvPr/>
        </p:nvSpPr>
        <p:spPr bwMode="auto">
          <a:xfrm>
            <a:off x="1924341" y="2308941"/>
            <a:ext cx="398860" cy="177403"/>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050" b="1" dirty="0">
                <a:solidFill>
                  <a:schemeClr val="bg1"/>
                </a:solidFill>
                <a:latin typeface="微软雅黑" panose="020B0503020204020204" pitchFamily="34" charset="-122"/>
                <a:ea typeface="微软雅黑" panose="020B0503020204020204" pitchFamily="34" charset="-122"/>
              </a:rPr>
              <a:t>TCP</a:t>
            </a:r>
          </a:p>
        </p:txBody>
      </p:sp>
      <p:sp>
        <p:nvSpPr>
          <p:cNvPr id="15" name="Rectangle 10"/>
          <p:cNvSpPr>
            <a:spLocks noChangeArrowheads="1"/>
          </p:cNvSpPr>
          <p:nvPr/>
        </p:nvSpPr>
        <p:spPr bwMode="auto">
          <a:xfrm>
            <a:off x="3281653" y="2308941"/>
            <a:ext cx="398860" cy="177403"/>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050" b="1" dirty="0">
                <a:solidFill>
                  <a:schemeClr val="bg1"/>
                </a:solidFill>
                <a:latin typeface="微软雅黑" panose="020B0503020204020204" pitchFamily="34" charset="-122"/>
                <a:ea typeface="微软雅黑" panose="020B0503020204020204" pitchFamily="34" charset="-122"/>
              </a:rPr>
              <a:t>UDP</a:t>
            </a:r>
          </a:p>
        </p:txBody>
      </p:sp>
      <p:sp>
        <p:nvSpPr>
          <p:cNvPr id="16" name="Rectangle 12"/>
          <p:cNvSpPr>
            <a:spLocks noChangeArrowheads="1"/>
          </p:cNvSpPr>
          <p:nvPr/>
        </p:nvSpPr>
        <p:spPr bwMode="auto">
          <a:xfrm>
            <a:off x="1565963" y="3404317"/>
            <a:ext cx="638175" cy="172640"/>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200" b="1">
              <a:solidFill>
                <a:srgbClr val="000099"/>
              </a:solidFill>
              <a:ea typeface="黑体" panose="02010609060101010101" pitchFamily="49" charset="-122"/>
            </a:endParaRPr>
          </a:p>
        </p:txBody>
      </p:sp>
      <p:sp>
        <p:nvSpPr>
          <p:cNvPr id="17" name="Rectangle 13"/>
          <p:cNvSpPr>
            <a:spLocks noChangeArrowheads="1"/>
          </p:cNvSpPr>
          <p:nvPr/>
        </p:nvSpPr>
        <p:spPr bwMode="auto">
          <a:xfrm>
            <a:off x="2404163" y="3404317"/>
            <a:ext cx="638175" cy="172640"/>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200" b="1">
              <a:solidFill>
                <a:srgbClr val="000099"/>
              </a:solidFill>
              <a:ea typeface="黑体" panose="02010609060101010101" pitchFamily="49" charset="-122"/>
            </a:endParaRPr>
          </a:p>
        </p:txBody>
      </p:sp>
      <p:sp>
        <p:nvSpPr>
          <p:cNvPr id="18" name="Rectangle 14"/>
          <p:cNvSpPr>
            <a:spLocks noChangeArrowheads="1"/>
          </p:cNvSpPr>
          <p:nvPr/>
        </p:nvSpPr>
        <p:spPr bwMode="auto">
          <a:xfrm>
            <a:off x="3401906" y="3404317"/>
            <a:ext cx="638175" cy="172640"/>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200" b="1">
              <a:solidFill>
                <a:srgbClr val="000099"/>
              </a:solidFill>
              <a:ea typeface="黑体" panose="02010609060101010101" pitchFamily="49" charset="-122"/>
            </a:endParaRPr>
          </a:p>
        </p:txBody>
      </p:sp>
      <p:sp>
        <p:nvSpPr>
          <p:cNvPr id="19" name="Line 15"/>
          <p:cNvSpPr>
            <a:spLocks noChangeShapeType="1"/>
          </p:cNvSpPr>
          <p:nvPr/>
        </p:nvSpPr>
        <p:spPr bwMode="auto">
          <a:xfrm>
            <a:off x="992082" y="3129281"/>
            <a:ext cx="3592115"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992082" y="2666129"/>
            <a:ext cx="3592115"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992082" y="2201785"/>
            <a:ext cx="3592115"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710866" y="2755425"/>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微软雅黑" panose="020B0503020204020204" pitchFamily="34" charset="-122"/>
                <a:ea typeface="微软雅黑" panose="020B0503020204020204" pitchFamily="34" charset="-122"/>
              </a:rPr>
              <a:t>网际层</a:t>
            </a:r>
          </a:p>
        </p:txBody>
      </p:sp>
      <p:sp>
        <p:nvSpPr>
          <p:cNvPr id="23" name="Text Box 19"/>
          <p:cNvSpPr txBox="1">
            <a:spLocks noChangeArrowheads="1"/>
          </p:cNvSpPr>
          <p:nvPr/>
        </p:nvSpPr>
        <p:spPr bwMode="auto">
          <a:xfrm>
            <a:off x="633476" y="3325734"/>
            <a:ext cx="761747"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微软雅黑" panose="020B0503020204020204" pitchFamily="34" charset="-122"/>
                <a:ea typeface="微软雅黑" panose="020B0503020204020204" pitchFamily="34" charset="-122"/>
              </a:rPr>
              <a:t>网络接口层</a:t>
            </a:r>
          </a:p>
        </p:txBody>
      </p:sp>
      <p:sp>
        <p:nvSpPr>
          <p:cNvPr id="24" name="Text Box 20"/>
          <p:cNvSpPr txBox="1">
            <a:spLocks noChangeArrowheads="1"/>
          </p:cNvSpPr>
          <p:nvPr/>
        </p:nvSpPr>
        <p:spPr bwMode="auto">
          <a:xfrm>
            <a:off x="710866" y="2300606"/>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微软雅黑" panose="020B0503020204020204" pitchFamily="34" charset="-122"/>
                <a:ea typeface="微软雅黑" panose="020B0503020204020204" pitchFamily="34" charset="-122"/>
              </a:rPr>
              <a:t>运输层</a:t>
            </a:r>
          </a:p>
        </p:txBody>
      </p:sp>
      <p:sp>
        <p:nvSpPr>
          <p:cNvPr id="25" name="Text Box 21"/>
          <p:cNvSpPr txBox="1">
            <a:spLocks noChangeArrowheads="1"/>
          </p:cNvSpPr>
          <p:nvPr/>
        </p:nvSpPr>
        <p:spPr bwMode="auto">
          <a:xfrm>
            <a:off x="710866" y="1876744"/>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微软雅黑" panose="020B0503020204020204" pitchFamily="34" charset="-122"/>
                <a:ea typeface="微软雅黑" panose="020B0503020204020204" pitchFamily="34" charset="-122"/>
              </a:rPr>
              <a:t>应用层</a:t>
            </a:r>
          </a:p>
        </p:txBody>
      </p:sp>
      <p:sp>
        <p:nvSpPr>
          <p:cNvPr id="26" name="Text Box 22"/>
          <p:cNvSpPr txBox="1">
            <a:spLocks noChangeArrowheads="1"/>
          </p:cNvSpPr>
          <p:nvPr/>
        </p:nvSpPr>
        <p:spPr bwMode="auto">
          <a:xfrm>
            <a:off x="2026734" y="1843407"/>
            <a:ext cx="32092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500" b="1">
                <a:solidFill>
                  <a:srgbClr val="000099"/>
                </a:solidFill>
                <a:ea typeface="黑体" panose="02010609060101010101" pitchFamily="49" charset="-122"/>
              </a:rPr>
              <a:t>…</a:t>
            </a:r>
          </a:p>
        </p:txBody>
      </p:sp>
      <p:sp>
        <p:nvSpPr>
          <p:cNvPr id="27" name="Text Box 23"/>
          <p:cNvSpPr txBox="1">
            <a:spLocks noChangeArrowheads="1"/>
          </p:cNvSpPr>
          <p:nvPr/>
        </p:nvSpPr>
        <p:spPr bwMode="auto">
          <a:xfrm>
            <a:off x="3347137" y="1843407"/>
            <a:ext cx="32092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500" b="1">
                <a:solidFill>
                  <a:srgbClr val="000099"/>
                </a:solidFill>
                <a:ea typeface="黑体" panose="02010609060101010101" pitchFamily="49" charset="-122"/>
              </a:rPr>
              <a:t>…</a:t>
            </a:r>
          </a:p>
        </p:txBody>
      </p:sp>
      <p:sp>
        <p:nvSpPr>
          <p:cNvPr id="28" name="Text Box 24"/>
          <p:cNvSpPr txBox="1">
            <a:spLocks noChangeArrowheads="1"/>
          </p:cNvSpPr>
          <p:nvPr/>
        </p:nvSpPr>
        <p:spPr bwMode="auto">
          <a:xfrm>
            <a:off x="3124490" y="3379313"/>
            <a:ext cx="29367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000099"/>
                </a:solidFill>
                <a:ea typeface="黑体" panose="02010609060101010101" pitchFamily="49" charset="-122"/>
              </a:rPr>
              <a:t>…</a:t>
            </a:r>
          </a:p>
        </p:txBody>
      </p:sp>
      <p:sp>
        <p:nvSpPr>
          <p:cNvPr id="29" name="Line 25"/>
          <p:cNvSpPr>
            <a:spLocks noChangeShapeType="1"/>
          </p:cNvSpPr>
          <p:nvPr/>
        </p:nvSpPr>
        <p:spPr bwMode="auto">
          <a:xfrm>
            <a:off x="1758844" y="2072006"/>
            <a:ext cx="250031" cy="2476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3073294" y="2080341"/>
            <a:ext cx="288131" cy="223838"/>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230331" y="2073198"/>
            <a:ext cx="285750" cy="23455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3560260" y="2073197"/>
            <a:ext cx="279797" cy="2381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121984" y="2500631"/>
            <a:ext cx="563166" cy="300038"/>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2922085" y="2507775"/>
            <a:ext cx="564356" cy="292894"/>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2943516" y="3010219"/>
            <a:ext cx="797719" cy="37981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1837425" y="3006648"/>
            <a:ext cx="806053" cy="383381"/>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2683959" y="2986407"/>
            <a:ext cx="119063" cy="403622"/>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1515145" y="3386456"/>
            <a:ext cx="750526" cy="23083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a:solidFill>
                  <a:schemeClr val="bg1"/>
                </a:solidFill>
                <a:latin typeface="微软雅黑" panose="020B0503020204020204" pitchFamily="34" charset="-122"/>
                <a:ea typeface="微软雅黑" panose="020B0503020204020204" pitchFamily="34" charset="-122"/>
              </a:rPr>
              <a:t>网络接口 </a:t>
            </a:r>
            <a:r>
              <a:rPr kumimoji="1" lang="en-US" altLang="zh-CN" sz="900" b="1">
                <a:solidFill>
                  <a:schemeClr val="bg1"/>
                </a:solidFill>
                <a:latin typeface="微软雅黑" panose="020B0503020204020204" pitchFamily="34" charset="-122"/>
                <a:ea typeface="微软雅黑" panose="020B0503020204020204" pitchFamily="34" charset="-122"/>
              </a:rPr>
              <a:t>1</a:t>
            </a:r>
          </a:p>
        </p:txBody>
      </p:sp>
      <p:sp>
        <p:nvSpPr>
          <p:cNvPr id="39" name="Text Box 35"/>
          <p:cNvSpPr txBox="1">
            <a:spLocks noChangeArrowheads="1"/>
          </p:cNvSpPr>
          <p:nvPr/>
        </p:nvSpPr>
        <p:spPr bwMode="auto">
          <a:xfrm>
            <a:off x="2355726" y="3386456"/>
            <a:ext cx="750526" cy="23083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a:solidFill>
                  <a:schemeClr val="bg1"/>
                </a:solidFill>
                <a:latin typeface="微软雅黑" panose="020B0503020204020204" pitchFamily="34" charset="-122"/>
                <a:ea typeface="微软雅黑" panose="020B0503020204020204" pitchFamily="34" charset="-122"/>
              </a:rPr>
              <a:t>网络接口 </a:t>
            </a:r>
            <a:r>
              <a:rPr kumimoji="1" lang="en-US" altLang="zh-CN" sz="900" b="1">
                <a:solidFill>
                  <a:schemeClr val="bg1"/>
                </a:solidFill>
                <a:latin typeface="微软雅黑" panose="020B0503020204020204" pitchFamily="34" charset="-122"/>
                <a:ea typeface="微软雅黑" panose="020B0503020204020204" pitchFamily="34" charset="-122"/>
              </a:rPr>
              <a:t>2</a:t>
            </a:r>
          </a:p>
        </p:txBody>
      </p:sp>
      <p:sp>
        <p:nvSpPr>
          <p:cNvPr id="40" name="Text Box 36"/>
          <p:cNvSpPr txBox="1">
            <a:spLocks noChangeArrowheads="1"/>
          </p:cNvSpPr>
          <p:nvPr/>
        </p:nvSpPr>
        <p:spPr bwMode="auto">
          <a:xfrm>
            <a:off x="3360614" y="3386456"/>
            <a:ext cx="750526" cy="230832"/>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a:solidFill>
                  <a:schemeClr val="bg1"/>
                </a:solidFill>
                <a:latin typeface="微软雅黑" panose="020B0503020204020204" pitchFamily="34" charset="-122"/>
                <a:ea typeface="微软雅黑" panose="020B0503020204020204" pitchFamily="34" charset="-122"/>
              </a:rPr>
              <a:t>网络接口 </a:t>
            </a:r>
            <a:r>
              <a:rPr kumimoji="1" lang="en-US" altLang="zh-CN" sz="900" b="1">
                <a:solidFill>
                  <a:schemeClr val="bg1"/>
                </a:solidFill>
                <a:latin typeface="微软雅黑" panose="020B0503020204020204" pitchFamily="34" charset="-122"/>
                <a:ea typeface="微软雅黑" panose="020B0503020204020204" pitchFamily="34" charset="-122"/>
              </a:rPr>
              <a:t>3</a:t>
            </a:r>
          </a:p>
        </p:txBody>
      </p:sp>
      <p:sp>
        <p:nvSpPr>
          <p:cNvPr id="41" name="Rectangle 11"/>
          <p:cNvSpPr>
            <a:spLocks noChangeArrowheads="1"/>
          </p:cNvSpPr>
          <p:nvPr/>
        </p:nvSpPr>
        <p:spPr bwMode="auto">
          <a:xfrm>
            <a:off x="2543465" y="2780428"/>
            <a:ext cx="477441" cy="21312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500" b="1">
                <a:solidFill>
                  <a:schemeClr val="bg1"/>
                </a:solidFill>
                <a:ea typeface="黑体" panose="02010609060101010101" pitchFamily="49" charset="-122"/>
              </a:rPr>
              <a:t>IP</a:t>
            </a:r>
          </a:p>
        </p:txBody>
      </p:sp>
      <p:sp>
        <p:nvSpPr>
          <p:cNvPr id="81" name="矩形 80"/>
          <p:cNvSpPr/>
          <p:nvPr/>
        </p:nvSpPr>
        <p:spPr>
          <a:xfrm>
            <a:off x="4707986" y="2602180"/>
            <a:ext cx="1742239" cy="10613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p>
        </p:txBody>
      </p:sp>
    </p:spTree>
    <p:extLst>
      <p:ext uri="{BB962C8B-B14F-4D97-AF65-F5344CB8AC3E}">
        <p14:creationId xmlns:p14="http://schemas.microsoft.com/office/powerpoint/2010/main" val="21651153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44843" y="1399248"/>
            <a:ext cx="5850925" cy="252572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870347" y="1707899"/>
            <a:ext cx="1203722" cy="1851675"/>
            <a:chOff x="961895" y="2010459"/>
            <a:chExt cx="1695715" cy="2871289"/>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76330"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数据链路层</a:t>
              </a: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69856"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物理层</a:t>
              </a:r>
            </a:p>
          </p:txBody>
        </p:sp>
        <p:sp>
          <p:nvSpPr>
            <p:cNvPr id="13" name="Text Box 21"/>
            <p:cNvSpPr txBox="1">
              <a:spLocks noChangeArrowheads="1"/>
            </p:cNvSpPr>
            <p:nvPr/>
          </p:nvSpPr>
          <p:spPr bwMode="auto">
            <a:xfrm>
              <a:off x="1393516" y="3155670"/>
              <a:ext cx="869856"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运输层</a:t>
              </a:r>
            </a:p>
          </p:txBody>
        </p:sp>
        <p:sp>
          <p:nvSpPr>
            <p:cNvPr id="14" name="Text Box 22"/>
            <p:cNvSpPr txBox="1">
              <a:spLocks noChangeArrowheads="1"/>
            </p:cNvSpPr>
            <p:nvPr/>
          </p:nvSpPr>
          <p:spPr bwMode="auto">
            <a:xfrm>
              <a:off x="1393516" y="3598584"/>
              <a:ext cx="869856"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网络层</a:t>
              </a: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30"/>
              <a:ext cx="869856"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应用层</a:t>
              </a:r>
            </a:p>
          </p:txBody>
        </p:sp>
      </p:grpSp>
      <p:grpSp>
        <p:nvGrpSpPr>
          <p:cNvPr id="17" name="组合 45"/>
          <p:cNvGrpSpPr/>
          <p:nvPr/>
        </p:nvGrpSpPr>
        <p:grpSpPr bwMode="auto">
          <a:xfrm>
            <a:off x="4675585" y="1707899"/>
            <a:ext cx="1203722" cy="1840247"/>
            <a:chOff x="961895" y="2010459"/>
            <a:chExt cx="1695715" cy="2853568"/>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76330"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数据链路层</a:t>
              </a: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5" y="4452398"/>
              <a:ext cx="869856"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物理层</a:t>
              </a:r>
            </a:p>
          </p:txBody>
        </p:sp>
        <p:sp>
          <p:nvSpPr>
            <p:cNvPr id="25" name="Text Box 21"/>
            <p:cNvSpPr txBox="1">
              <a:spLocks noChangeArrowheads="1"/>
            </p:cNvSpPr>
            <p:nvPr/>
          </p:nvSpPr>
          <p:spPr bwMode="auto">
            <a:xfrm>
              <a:off x="1428955" y="3137949"/>
              <a:ext cx="869856"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运输层</a:t>
              </a:r>
            </a:p>
          </p:txBody>
        </p:sp>
        <p:sp>
          <p:nvSpPr>
            <p:cNvPr id="26" name="Text Box 22"/>
            <p:cNvSpPr txBox="1">
              <a:spLocks noChangeArrowheads="1"/>
            </p:cNvSpPr>
            <p:nvPr/>
          </p:nvSpPr>
          <p:spPr bwMode="auto">
            <a:xfrm>
              <a:off x="1428955" y="3580863"/>
              <a:ext cx="869856"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网络层</a:t>
              </a: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8"/>
              <a:ext cx="869856" cy="41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25" b="1">
                  <a:solidFill>
                    <a:schemeClr val="bg1"/>
                  </a:solidFill>
                  <a:latin typeface="微软雅黑" panose="020B0503020204020204" pitchFamily="34" charset="-122"/>
                  <a:ea typeface="微软雅黑" panose="020B0503020204020204" pitchFamily="34" charset="-122"/>
                </a:rPr>
                <a:t>应用层</a:t>
              </a:r>
            </a:p>
          </p:txBody>
        </p:sp>
      </p:grpSp>
      <p:sp>
        <p:nvSpPr>
          <p:cNvPr id="29" name="Freeform 3"/>
          <p:cNvSpPr/>
          <p:nvPr/>
        </p:nvSpPr>
        <p:spPr bwMode="auto">
          <a:xfrm>
            <a:off x="1387078" y="3539838"/>
            <a:ext cx="3889772" cy="18189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extLst>
              <p:ext uri="{D42A27DB-BD31-4B8C-83A1-F6EECF244321}">
                <p14:modId xmlns:p14="http://schemas.microsoft.com/office/powerpoint/2010/main" val="1744239413"/>
              </p:ext>
            </p:extLst>
          </p:nvPr>
        </p:nvGraphicFramePr>
        <p:xfrm>
          <a:off x="2949179" y="3369784"/>
          <a:ext cx="1063228" cy="539354"/>
        </p:xfrm>
        <a:graphic>
          <a:graphicData uri="http://schemas.openxmlformats.org/presentationml/2006/ole">
            <mc:AlternateContent xmlns:mc="http://schemas.openxmlformats.org/markup-compatibility/2006">
              <mc:Choice xmlns:v="urn:schemas-microsoft-com:vml" Requires="v">
                <p:oleObj name="VISIO" r:id="rId2" imgW="1687068" imgH="964692" progId="">
                  <p:embed/>
                </p:oleObj>
              </mc:Choice>
              <mc:Fallback>
                <p:oleObj name="VISIO" r:id="rId2" imgW="1687068" imgH="964692" progId="">
                  <p:embed/>
                  <p:pic>
                    <p:nvPicPr>
                      <p:cNvPr id="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9179" y="3369784"/>
                        <a:ext cx="1063228" cy="539354"/>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1" name="Group 25"/>
          <p:cNvGrpSpPr/>
          <p:nvPr/>
        </p:nvGrpSpPr>
        <p:grpSpPr bwMode="auto">
          <a:xfrm>
            <a:off x="1921154" y="1789624"/>
            <a:ext cx="2845798" cy="254093"/>
            <a:chOff x="1438" y="1436"/>
            <a:chExt cx="2712" cy="23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26"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050" b="1">
                  <a:solidFill>
                    <a:srgbClr val="0000FF"/>
                  </a:solidFill>
                  <a:latin typeface="微软雅黑" panose="020B0503020204020204" pitchFamily="34" charset="-122"/>
                  <a:ea typeface="微软雅黑" panose="020B0503020204020204" pitchFamily="34" charset="-122"/>
                </a:rPr>
                <a:t>① </a:t>
              </a:r>
              <a:r>
                <a:rPr kumimoji="1" lang="zh-CN" altLang="en-US" sz="105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34" name="Group 28"/>
          <p:cNvGrpSpPr/>
          <p:nvPr/>
        </p:nvGrpSpPr>
        <p:grpSpPr bwMode="auto">
          <a:xfrm>
            <a:off x="1906082" y="2199737"/>
            <a:ext cx="2864238" cy="261663"/>
            <a:chOff x="1521" y="1752"/>
            <a:chExt cx="2755" cy="242"/>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70"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050" b="1" dirty="0">
                  <a:solidFill>
                    <a:srgbClr val="0000FF"/>
                  </a:solidFill>
                  <a:latin typeface="微软雅黑" panose="020B0503020204020204" pitchFamily="34" charset="-122"/>
                  <a:ea typeface="微软雅黑" panose="020B0503020204020204" pitchFamily="34" charset="-122"/>
                </a:rPr>
                <a:t>② </a:t>
              </a:r>
              <a:r>
                <a:rPr kumimoji="1" lang="zh-CN" altLang="en-US" sz="1050" b="1" dirty="0">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37" name="Text Box 33"/>
          <p:cNvSpPr txBox="1">
            <a:spLocks noChangeArrowheads="1"/>
          </p:cNvSpPr>
          <p:nvPr/>
        </p:nvSpPr>
        <p:spPr bwMode="auto">
          <a:xfrm>
            <a:off x="3153459" y="3498662"/>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33CC"/>
                </a:solidFill>
                <a:latin typeface="微软雅黑" panose="020B0503020204020204" pitchFamily="34" charset="-122"/>
                <a:ea typeface="微软雅黑" panose="020B0503020204020204" pitchFamily="34" charset="-122"/>
              </a:rPr>
              <a:t>互联网</a:t>
            </a:r>
          </a:p>
        </p:txBody>
      </p:sp>
      <p:grpSp>
        <p:nvGrpSpPr>
          <p:cNvPr id="38" name="Group 34"/>
          <p:cNvGrpSpPr/>
          <p:nvPr/>
        </p:nvGrpSpPr>
        <p:grpSpPr bwMode="auto">
          <a:xfrm>
            <a:off x="1029892" y="1968514"/>
            <a:ext cx="859631" cy="375196"/>
            <a:chOff x="835" y="1519"/>
            <a:chExt cx="812" cy="442"/>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919" y="1526"/>
              <a:ext cx="713" cy="43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41" name="Group 37"/>
          <p:cNvGrpSpPr/>
          <p:nvPr/>
        </p:nvGrpSpPr>
        <p:grpSpPr bwMode="auto">
          <a:xfrm>
            <a:off x="4842573" y="1947706"/>
            <a:ext cx="985441" cy="369788"/>
            <a:chOff x="4142" y="1536"/>
            <a:chExt cx="764" cy="342"/>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680" cy="342"/>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44" name="Text Box 40"/>
          <p:cNvSpPr txBox="1">
            <a:spLocks noChangeArrowheads="1"/>
          </p:cNvSpPr>
          <p:nvPr/>
        </p:nvSpPr>
        <p:spPr bwMode="auto">
          <a:xfrm>
            <a:off x="2201169" y="2596030"/>
            <a:ext cx="2369214" cy="532903"/>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1800"/>
              </a:lnSpc>
              <a:spcBef>
                <a:spcPts val="0"/>
              </a:spcBef>
              <a:spcAft>
                <a:spcPts val="0"/>
              </a:spcAft>
              <a:defRPr/>
            </a:pPr>
            <a:r>
              <a:rPr lang="zh-CN" altLang="en-US" sz="1200" b="1" dirty="0">
                <a:solidFill>
                  <a:schemeClr val="tx1"/>
                </a:solidFill>
                <a:latin typeface="微软雅黑" panose="020B0503020204020204" pitchFamily="34" charset="-122"/>
                <a:ea typeface="微软雅黑" panose="020B0503020204020204" pitchFamily="34" charset="-122"/>
              </a:rPr>
              <a:t>所有这些通信实际上都需要使用下面各层所提供的服务。</a:t>
            </a:r>
          </a:p>
        </p:txBody>
      </p:sp>
      <p:sp>
        <p:nvSpPr>
          <p:cNvPr id="46" name="Text Box 38"/>
          <p:cNvSpPr txBox="1">
            <a:spLocks noChangeArrowheads="1"/>
          </p:cNvSpPr>
          <p:nvPr/>
        </p:nvSpPr>
        <p:spPr bwMode="auto">
          <a:xfrm>
            <a:off x="1118839" y="1475944"/>
            <a:ext cx="8082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rgbClr val="0000FF"/>
                </a:solidFill>
                <a:latin typeface="微软雅黑" panose="020B0503020204020204" pitchFamily="34" charset="-122"/>
                <a:ea typeface="微软雅黑" panose="020B0503020204020204" pitchFamily="34" charset="-122"/>
              </a:rPr>
              <a:t>计算机 </a:t>
            </a:r>
            <a:r>
              <a:rPr kumimoji="1" lang="en-US" altLang="zh-CN" sz="1200" b="1" dirty="0">
                <a:solidFill>
                  <a:srgbClr val="0000FF"/>
                </a:solidFill>
                <a:latin typeface="微软雅黑" panose="020B0503020204020204" pitchFamily="34" charset="-122"/>
                <a:ea typeface="微软雅黑" panose="020B0503020204020204" pitchFamily="34" charset="-122"/>
              </a:rPr>
              <a:t>A</a:t>
            </a:r>
          </a:p>
        </p:txBody>
      </p:sp>
      <p:sp>
        <p:nvSpPr>
          <p:cNvPr id="47" name="Text Box 53"/>
          <p:cNvSpPr txBox="1">
            <a:spLocks noChangeArrowheads="1"/>
          </p:cNvSpPr>
          <p:nvPr/>
        </p:nvSpPr>
        <p:spPr bwMode="auto">
          <a:xfrm>
            <a:off x="4938973" y="1483250"/>
            <a:ext cx="79861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rgbClr val="0000FF"/>
                </a:solidFill>
                <a:latin typeface="微软雅黑" panose="020B0503020204020204" pitchFamily="34" charset="-122"/>
                <a:ea typeface="微软雅黑" panose="020B0503020204020204" pitchFamily="34" charset="-122"/>
              </a:rPr>
              <a:t>计算机 </a:t>
            </a:r>
            <a:r>
              <a:rPr kumimoji="1" lang="en-US" altLang="zh-CN" sz="1200" b="1" dirty="0">
                <a:solidFill>
                  <a:srgbClr val="0000FF"/>
                </a:solidFill>
                <a:latin typeface="微软雅黑" panose="020B0503020204020204" pitchFamily="34" charset="-122"/>
                <a:ea typeface="微软雅黑" panose="020B0503020204020204" pitchFamily="34" charset="-122"/>
              </a:rPr>
              <a:t>B</a:t>
            </a: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p>
        </p:txBody>
      </p:sp>
    </p:spTree>
    <p:extLst>
      <p:ext uri="{BB962C8B-B14F-4D97-AF65-F5344CB8AC3E}">
        <p14:creationId xmlns:p14="http://schemas.microsoft.com/office/powerpoint/2010/main" val="306503313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444843" y="1399248"/>
            <a:ext cx="5850925" cy="252572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3402806" y="3260636"/>
            <a:ext cx="0" cy="187215"/>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2524125" y="1710729"/>
            <a:ext cx="1807369" cy="1550194"/>
          </a:xfrm>
          <a:prstGeom prst="rect">
            <a:avLst/>
          </a:prstGeom>
          <a:solidFill>
            <a:srgbClr val="339933"/>
          </a:solidFill>
          <a:ln w="19050">
            <a:solidFill>
              <a:schemeClr val="tx1"/>
            </a:solidFill>
            <a:miter lim="800000"/>
          </a:ln>
          <a:effectLst/>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3007519" y="2795388"/>
            <a:ext cx="857927"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数据链路层</a:t>
            </a:r>
          </a:p>
        </p:txBody>
      </p:sp>
      <p:sp>
        <p:nvSpPr>
          <p:cNvPr id="7" name="Line 6"/>
          <p:cNvSpPr>
            <a:spLocks noChangeShapeType="1"/>
          </p:cNvSpPr>
          <p:nvPr/>
        </p:nvSpPr>
        <p:spPr bwMode="auto">
          <a:xfrm>
            <a:off x="2524125" y="3026369"/>
            <a:ext cx="18073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2524125" y="2790626"/>
            <a:ext cx="18073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2524125" y="2556072"/>
            <a:ext cx="18073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2524125" y="2321519"/>
            <a:ext cx="1807369"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3153967" y="3031132"/>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物理层</a:t>
            </a:r>
          </a:p>
        </p:txBody>
      </p:sp>
      <p:sp>
        <p:nvSpPr>
          <p:cNvPr id="12" name="Text Box 11"/>
          <p:cNvSpPr txBox="1">
            <a:spLocks noChangeArrowheads="1"/>
          </p:cNvSpPr>
          <p:nvPr/>
        </p:nvSpPr>
        <p:spPr bwMode="auto">
          <a:xfrm>
            <a:off x="3153967" y="2333426"/>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运输层</a:t>
            </a:r>
          </a:p>
        </p:txBody>
      </p:sp>
      <p:sp>
        <p:nvSpPr>
          <p:cNvPr id="13" name="Text Box 12"/>
          <p:cNvSpPr txBox="1">
            <a:spLocks noChangeArrowheads="1"/>
          </p:cNvSpPr>
          <p:nvPr/>
        </p:nvSpPr>
        <p:spPr bwMode="auto">
          <a:xfrm>
            <a:off x="3153967" y="2567978"/>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网络层</a:t>
            </a:r>
          </a:p>
        </p:txBody>
      </p:sp>
      <p:sp>
        <p:nvSpPr>
          <p:cNvPr id="14" name="Text Box 13"/>
          <p:cNvSpPr txBox="1">
            <a:spLocks noChangeArrowheads="1"/>
          </p:cNvSpPr>
          <p:nvPr/>
        </p:nvSpPr>
        <p:spPr bwMode="auto">
          <a:xfrm>
            <a:off x="3134917" y="170715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应用层</a:t>
            </a:r>
          </a:p>
        </p:txBody>
      </p:sp>
      <p:sp>
        <p:nvSpPr>
          <p:cNvPr id="15" name="Text Box 14"/>
          <p:cNvSpPr txBox="1">
            <a:spLocks noChangeArrowheads="1"/>
          </p:cNvSpPr>
          <p:nvPr/>
        </p:nvSpPr>
        <p:spPr bwMode="auto">
          <a:xfrm>
            <a:off x="3108723" y="1486891"/>
            <a:ext cx="72006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dirty="0">
                <a:solidFill>
                  <a:srgbClr val="0000FF"/>
                </a:solidFill>
                <a:latin typeface="微软雅黑" panose="020B0503020204020204" pitchFamily="34" charset="-122"/>
                <a:ea typeface="微软雅黑" panose="020B0503020204020204" pitchFamily="34" charset="-122"/>
              </a:rPr>
              <a:t>计算机 </a:t>
            </a:r>
            <a:r>
              <a:rPr kumimoji="1" lang="en-US" altLang="zh-CN" sz="1050" b="1" dirty="0">
                <a:solidFill>
                  <a:srgbClr val="0000FF"/>
                </a:solidFill>
                <a:latin typeface="微软雅黑" panose="020B0503020204020204" pitchFamily="34" charset="-122"/>
                <a:ea typeface="微软雅黑" panose="020B0503020204020204" pitchFamily="34" charset="-122"/>
              </a:rPr>
              <a:t>C</a:t>
            </a:r>
          </a:p>
        </p:txBody>
      </p:sp>
      <p:grpSp>
        <p:nvGrpSpPr>
          <p:cNvPr id="16" name="Group 15"/>
          <p:cNvGrpSpPr/>
          <p:nvPr/>
        </p:nvGrpSpPr>
        <p:grpSpPr bwMode="auto">
          <a:xfrm>
            <a:off x="2633663" y="1898846"/>
            <a:ext cx="711994" cy="451424"/>
            <a:chOff x="2100" y="1727"/>
            <a:chExt cx="720" cy="495"/>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2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42" y="1756"/>
              <a:ext cx="654" cy="466"/>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2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200" b="1" dirty="0">
                  <a:solidFill>
                    <a:schemeClr val="tx1"/>
                  </a:solidFill>
                  <a:latin typeface="微软雅黑" panose="020B0503020204020204" pitchFamily="34" charset="-122"/>
                  <a:ea typeface="微软雅黑" panose="020B0503020204020204" pitchFamily="34" charset="-122"/>
                </a:rPr>
                <a:t>1</a:t>
              </a:r>
            </a:p>
          </p:txBody>
        </p:sp>
      </p:grpSp>
      <p:grpSp>
        <p:nvGrpSpPr>
          <p:cNvPr id="20" name="Group 19"/>
          <p:cNvGrpSpPr/>
          <p:nvPr/>
        </p:nvGrpSpPr>
        <p:grpSpPr bwMode="auto">
          <a:xfrm>
            <a:off x="3509963" y="1913135"/>
            <a:ext cx="711994" cy="447906"/>
            <a:chOff x="2986" y="1727"/>
            <a:chExt cx="719" cy="490"/>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2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29" y="1752"/>
              <a:ext cx="653" cy="465"/>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2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200" b="1" dirty="0">
                  <a:solidFill>
                    <a:schemeClr val="tx1"/>
                  </a:solidFill>
                  <a:latin typeface="微软雅黑" panose="020B0503020204020204" pitchFamily="34" charset="-122"/>
                  <a:ea typeface="微软雅黑" panose="020B0503020204020204" pitchFamily="34" charset="-122"/>
                </a:rPr>
                <a:t>2</a:t>
              </a:r>
            </a:p>
          </p:txBody>
        </p:sp>
      </p:grpSp>
      <p:grpSp>
        <p:nvGrpSpPr>
          <p:cNvPr id="24" name="组合 23"/>
          <p:cNvGrpSpPr/>
          <p:nvPr/>
        </p:nvGrpSpPr>
        <p:grpSpPr bwMode="auto">
          <a:xfrm>
            <a:off x="937023" y="1488082"/>
            <a:ext cx="4926806" cy="2147888"/>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95547"/>
              <a:chOff x="385" y="1278"/>
              <a:chExt cx="941" cy="1967"/>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6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数据链路层</a:t>
                </a: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9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物理层</a:t>
                </a:r>
              </a:p>
            </p:txBody>
          </p:sp>
          <p:sp>
            <p:nvSpPr>
              <p:cNvPr id="49" name="Text Box 33"/>
              <p:cNvSpPr txBox="1">
                <a:spLocks noChangeArrowheads="1"/>
              </p:cNvSpPr>
              <p:nvPr/>
            </p:nvSpPr>
            <p:spPr bwMode="auto">
              <a:xfrm>
                <a:off x="578" y="2204"/>
                <a:ext cx="59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运输层</a:t>
                </a:r>
              </a:p>
            </p:txBody>
          </p:sp>
          <p:sp>
            <p:nvSpPr>
              <p:cNvPr id="50" name="Text Box 34"/>
              <p:cNvSpPr txBox="1">
                <a:spLocks noChangeArrowheads="1"/>
              </p:cNvSpPr>
              <p:nvPr/>
            </p:nvSpPr>
            <p:spPr bwMode="auto">
              <a:xfrm>
                <a:off x="578" y="2461"/>
                <a:ext cx="59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网络层</a:t>
                </a: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2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9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应用层</a:t>
                </a:r>
              </a:p>
            </p:txBody>
          </p:sp>
          <p:sp>
            <p:nvSpPr>
              <p:cNvPr id="54" name="Text Box 38"/>
              <p:cNvSpPr txBox="1">
                <a:spLocks noChangeArrowheads="1"/>
              </p:cNvSpPr>
              <p:nvPr/>
            </p:nvSpPr>
            <p:spPr bwMode="auto">
              <a:xfrm>
                <a:off x="537" y="1278"/>
                <a:ext cx="738"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dirty="0">
                    <a:solidFill>
                      <a:srgbClr val="0000FF"/>
                    </a:solidFill>
                    <a:latin typeface="微软雅黑" panose="020B0503020204020204" pitchFamily="34" charset="-122"/>
                    <a:ea typeface="微软雅黑" panose="020B0503020204020204" pitchFamily="34" charset="-122"/>
                  </a:rPr>
                  <a:t>计算机 </a:t>
                </a:r>
                <a:r>
                  <a:rPr kumimoji="1" lang="en-US" altLang="zh-CN" sz="1050" b="1" dirty="0">
                    <a:solidFill>
                      <a:srgbClr val="0000FF"/>
                    </a:solidFill>
                    <a:latin typeface="微软雅黑" panose="020B0503020204020204" pitchFamily="34" charset="-122"/>
                    <a:ea typeface="微软雅黑" panose="020B0503020204020204" pitchFamily="34" charset="-122"/>
                  </a:rPr>
                  <a:t>A</a:t>
                </a:r>
              </a:p>
            </p:txBody>
          </p:sp>
          <p:sp>
            <p:nvSpPr>
              <p:cNvPr id="55" name="Text Box 39"/>
              <p:cNvSpPr txBox="1">
                <a:spLocks noChangeArrowheads="1"/>
              </p:cNvSpPr>
              <p:nvPr/>
            </p:nvSpPr>
            <p:spPr bwMode="auto">
              <a:xfrm>
                <a:off x="585" y="1803"/>
                <a:ext cx="640"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客户 </a:t>
                </a:r>
                <a:r>
                  <a:rPr kumimoji="1" lang="en-US" altLang="zh-CN" sz="1200" b="1">
                    <a:solidFill>
                      <a:srgbClr val="0000FF"/>
                    </a:solidFill>
                    <a:latin typeface="微软雅黑" panose="020B0503020204020204" pitchFamily="34" charset="-122"/>
                    <a:ea typeface="微软雅黑" panose="020B0503020204020204" pitchFamily="34" charset="-122"/>
                  </a:rPr>
                  <a:t>1</a:t>
                </a:r>
              </a:p>
            </p:txBody>
          </p:sp>
        </p:grpSp>
        <p:grpSp>
          <p:nvGrpSpPr>
            <p:cNvPr id="27" name="Group 40"/>
            <p:cNvGrpSpPr/>
            <p:nvPr/>
          </p:nvGrpSpPr>
          <p:grpSpPr bwMode="auto">
            <a:xfrm>
              <a:off x="6577509" y="2169135"/>
              <a:ext cx="1241515" cy="2385804"/>
              <a:chOff x="4424" y="1286"/>
              <a:chExt cx="941" cy="1959"/>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67"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数据链路层</a:t>
                </a: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9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物理层</a:t>
                </a:r>
              </a:p>
            </p:txBody>
          </p:sp>
          <p:sp>
            <p:nvSpPr>
              <p:cNvPr id="35" name="Text Box 48"/>
              <p:cNvSpPr txBox="1">
                <a:spLocks noChangeArrowheads="1"/>
              </p:cNvSpPr>
              <p:nvPr/>
            </p:nvSpPr>
            <p:spPr bwMode="auto">
              <a:xfrm>
                <a:off x="4642" y="2204"/>
                <a:ext cx="59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运输层</a:t>
                </a:r>
              </a:p>
            </p:txBody>
          </p:sp>
          <p:sp>
            <p:nvSpPr>
              <p:cNvPr id="36" name="Text Box 49"/>
              <p:cNvSpPr txBox="1">
                <a:spLocks noChangeArrowheads="1"/>
              </p:cNvSpPr>
              <p:nvPr/>
            </p:nvSpPr>
            <p:spPr bwMode="auto">
              <a:xfrm>
                <a:off x="4642" y="2461"/>
                <a:ext cx="59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网络层</a:t>
                </a: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2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95"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chemeClr val="bg1"/>
                    </a:solidFill>
                    <a:latin typeface="微软雅黑" panose="020B0503020204020204" pitchFamily="34" charset="-122"/>
                    <a:ea typeface="微软雅黑" panose="020B0503020204020204" pitchFamily="34" charset="-122"/>
                  </a:rPr>
                  <a:t>应用层</a:t>
                </a:r>
              </a:p>
            </p:txBody>
          </p:sp>
          <p:sp>
            <p:nvSpPr>
              <p:cNvPr id="40" name="Text Box 53"/>
              <p:cNvSpPr txBox="1">
                <a:spLocks noChangeArrowheads="1"/>
              </p:cNvSpPr>
              <p:nvPr/>
            </p:nvSpPr>
            <p:spPr bwMode="auto">
              <a:xfrm>
                <a:off x="4567" y="1286"/>
                <a:ext cx="728"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dirty="0">
                    <a:solidFill>
                      <a:srgbClr val="0000FF"/>
                    </a:solidFill>
                    <a:latin typeface="微软雅黑" panose="020B0503020204020204" pitchFamily="34" charset="-122"/>
                    <a:ea typeface="微软雅黑" panose="020B0503020204020204" pitchFamily="34" charset="-122"/>
                  </a:rPr>
                  <a:t>计算机 </a:t>
                </a:r>
                <a:r>
                  <a:rPr kumimoji="1" lang="en-US" altLang="zh-CN" sz="1050" b="1" dirty="0">
                    <a:solidFill>
                      <a:srgbClr val="0000FF"/>
                    </a:solidFill>
                    <a:latin typeface="微软雅黑" panose="020B0503020204020204" pitchFamily="34" charset="-122"/>
                    <a:ea typeface="微软雅黑" panose="020B0503020204020204" pitchFamily="34" charset="-122"/>
                  </a:rPr>
                  <a:t>B</a:t>
                </a:r>
              </a:p>
            </p:txBody>
          </p:sp>
          <p:sp>
            <p:nvSpPr>
              <p:cNvPr id="41" name="Text Box 54"/>
              <p:cNvSpPr txBox="1">
                <a:spLocks noChangeArrowheads="1"/>
              </p:cNvSpPr>
              <p:nvPr/>
            </p:nvSpPr>
            <p:spPr bwMode="auto">
              <a:xfrm>
                <a:off x="4625" y="1789"/>
                <a:ext cx="640" cy="303"/>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200" b="1" dirty="0">
                    <a:solidFill>
                      <a:srgbClr val="0000FF"/>
                    </a:solidFill>
                    <a:latin typeface="微软雅黑" panose="020B0503020204020204" pitchFamily="34" charset="-122"/>
                    <a:ea typeface="微软雅黑" panose="020B0503020204020204" pitchFamily="34" charset="-122"/>
                  </a:rPr>
                  <a:t>客户 </a:t>
                </a:r>
                <a:r>
                  <a:rPr kumimoji="1" lang="en-US" altLang="zh-CN" sz="12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56" name="Group 55"/>
          <p:cNvGrpSpPr/>
          <p:nvPr/>
        </p:nvGrpSpPr>
        <p:grpSpPr bwMode="auto">
          <a:xfrm>
            <a:off x="2893219" y="3347838"/>
            <a:ext cx="987029" cy="500063"/>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name="VISIO" r:id="rId2" imgW="1687068" imgH="964692" progId="">
                    <p:embed/>
                  </p:oleObj>
                </mc:Choice>
                <mc:Fallback>
                  <p:oleObj name="VISIO" r:id="rId2" imgW="1687068" imgH="964692" progId="">
                    <p:embed/>
                    <p:pic>
                      <p:nvPicPr>
                        <p:cNvPr id="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Text Box 57"/>
            <p:cNvSpPr txBox="1">
              <a:spLocks noChangeArrowheads="1"/>
            </p:cNvSpPr>
            <p:nvPr/>
          </p:nvSpPr>
          <p:spPr bwMode="auto">
            <a:xfrm>
              <a:off x="2513" y="3501"/>
              <a:ext cx="842" cy="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srgbClr val="0033CC"/>
                  </a:solidFill>
                  <a:latin typeface="微软雅黑" panose="020B0503020204020204" pitchFamily="34" charset="-122"/>
                  <a:ea typeface="微软雅黑" panose="020B0503020204020204" pitchFamily="34" charset="-122"/>
                </a:rPr>
                <a:t>互联网</a:t>
              </a:r>
            </a:p>
          </p:txBody>
        </p:sp>
      </p:grpSp>
      <p:grpSp>
        <p:nvGrpSpPr>
          <p:cNvPr id="59" name="Group 58"/>
          <p:cNvGrpSpPr/>
          <p:nvPr/>
        </p:nvGrpSpPr>
        <p:grpSpPr bwMode="auto">
          <a:xfrm>
            <a:off x="1812132" y="2114351"/>
            <a:ext cx="3231356"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p>
        </p:txBody>
      </p:sp>
    </p:spTree>
    <p:extLst>
      <p:ext uri="{BB962C8B-B14F-4D97-AF65-F5344CB8AC3E}">
        <p14:creationId xmlns:p14="http://schemas.microsoft.com/office/powerpoint/2010/main" val="108789347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1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3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t>计算机网络</a:t>
            </a:r>
          </a:p>
        </p:txBody>
      </p:sp>
      <p:sp>
        <p:nvSpPr>
          <p:cNvPr id="7" name="Text Box 1185"/>
          <p:cNvSpPr txBox="1">
            <a:spLocks noChangeArrowheads="1"/>
          </p:cNvSpPr>
          <p:nvPr/>
        </p:nvSpPr>
        <p:spPr bwMode="auto">
          <a:xfrm>
            <a:off x="2239200" y="3880306"/>
            <a:ext cx="21932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latin typeface="Times New Roman" pitchFamily="18" charset="0"/>
                <a:ea typeface="微软雅黑" pitchFamily="34" charset="-122"/>
              </a:rPr>
              <a:t>图</a:t>
            </a:r>
            <a:r>
              <a:rPr kumimoji="1" lang="en-US" altLang="zh-CN" sz="1200" b="1" dirty="0">
                <a:latin typeface="Times New Roman" pitchFamily="18" charset="0"/>
                <a:ea typeface="微软雅黑" pitchFamily="34" charset="-122"/>
              </a:rPr>
              <a:t>1-1 (b) </a:t>
            </a:r>
            <a:r>
              <a:rPr kumimoji="1" lang="zh-CN" altLang="en-US" sz="1200" b="1" dirty="0">
                <a:latin typeface="Times New Roman" pitchFamily="18" charset="0"/>
                <a:ea typeface="微软雅黑" pitchFamily="34" charset="-122"/>
              </a:rPr>
              <a:t>由网络构成的互连网</a:t>
            </a:r>
          </a:p>
        </p:txBody>
      </p:sp>
      <p:grpSp>
        <p:nvGrpSpPr>
          <p:cNvPr id="5" name="组合 4"/>
          <p:cNvGrpSpPr/>
          <p:nvPr/>
        </p:nvGrpSpPr>
        <p:grpSpPr>
          <a:xfrm>
            <a:off x="724617" y="1190257"/>
            <a:ext cx="4719617" cy="2574109"/>
            <a:chOff x="2133597" y="1913604"/>
            <a:chExt cx="4408248" cy="2462968"/>
          </a:xfrm>
        </p:grpSpPr>
        <p:grpSp>
          <p:nvGrpSpPr>
            <p:cNvPr id="61"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a:grpSpLocks/>
              </p:cNvGrpSpPr>
              <p:nvPr/>
            </p:nvGrpSpPr>
            <p:grpSpPr bwMode="auto">
              <a:xfrm>
                <a:off x="109" y="1226"/>
                <a:ext cx="2516" cy="1675"/>
                <a:chOff x="109" y="1226"/>
                <a:chExt cx="2516" cy="1675"/>
              </a:xfrm>
            </p:grpSpPr>
            <p:grpSp>
              <p:nvGrpSpPr>
                <p:cNvPr id="64" name="Group 1506"/>
                <p:cNvGrpSpPr>
                  <a:grpSpLocks/>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sp>
            <p:nvSpPr>
              <p:cNvPr id="63"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88" name="Group 1320"/>
              <p:cNvGrpSpPr>
                <a:grpSpLocks/>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03"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5"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pic>
            <p:nvPicPr>
              <p:cNvPr id="90"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a:grpSpLocks/>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92"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7" name="Text Box 1524"/>
              <p:cNvSpPr txBox="1">
                <a:spLocks noChangeArrowheads="1"/>
              </p:cNvSpPr>
              <p:nvPr/>
            </p:nvSpPr>
            <p:spPr bwMode="auto">
              <a:xfrm>
                <a:off x="3932486" y="2939270"/>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sp>
            <p:nvSpPr>
              <p:cNvPr id="98" name="Text Box 1524"/>
              <p:cNvSpPr txBox="1">
                <a:spLocks noChangeArrowheads="1"/>
              </p:cNvSpPr>
              <p:nvPr/>
            </p:nvSpPr>
            <p:spPr bwMode="auto">
              <a:xfrm>
                <a:off x="3469982" y="2249727"/>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a:latin typeface="Times New Roman" pitchFamily="18" charset="0"/>
                    <a:ea typeface="微软雅黑" pitchFamily="34" charset="-122"/>
                  </a:rPr>
                  <a:t>网络</a:t>
                </a: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100" name="Group 1428"/>
              <p:cNvGrpSpPr>
                <a:grpSpLocks/>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1500" b="1">
                    <a:solidFill>
                      <a:srgbClr val="000000"/>
                    </a:solidFill>
                  </a:endParaRPr>
                </a:p>
              </p:txBody>
            </p:sp>
            <p:sp>
              <p:nvSpPr>
                <p:cNvPr id="1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1" name="Text Box 1524"/>
              <p:cNvSpPr txBox="1">
                <a:spLocks noChangeArrowheads="1"/>
              </p:cNvSpPr>
              <p:nvPr/>
            </p:nvSpPr>
            <p:spPr bwMode="auto">
              <a:xfrm>
                <a:off x="3381469" y="3208298"/>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102" name="Group 198"/>
              <p:cNvGrpSpPr>
                <a:grpSpLocks/>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17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104" name="Group 1356"/>
              <p:cNvGrpSpPr>
                <a:grpSpLocks/>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1500" b="1">
                    <a:solidFill>
                      <a:srgbClr val="000000"/>
                    </a:solidFill>
                  </a:endParaRPr>
                </a:p>
              </p:txBody>
            </p:sp>
            <p:sp>
              <p:nvSpPr>
                <p:cNvPr id="16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5" name="Text Box 1524"/>
              <p:cNvSpPr txBox="1">
                <a:spLocks noChangeArrowheads="1"/>
              </p:cNvSpPr>
              <p:nvPr/>
            </p:nvSpPr>
            <p:spPr bwMode="auto">
              <a:xfrm>
                <a:off x="2942965" y="2712386"/>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106" name="Group 198"/>
              <p:cNvGrpSpPr>
                <a:grpSpLocks/>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159"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108" name="Group 1416"/>
              <p:cNvGrpSpPr>
                <a:grpSpLocks/>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5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9" name="Text Box 1524"/>
              <p:cNvSpPr txBox="1">
                <a:spLocks noChangeArrowheads="1"/>
              </p:cNvSpPr>
              <p:nvPr/>
            </p:nvSpPr>
            <p:spPr bwMode="auto">
              <a:xfrm>
                <a:off x="5118805" y="2934470"/>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110" name="Group 198"/>
              <p:cNvGrpSpPr>
                <a:grpSpLocks/>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146"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112" name="Group 1344"/>
              <p:cNvGrpSpPr>
                <a:grpSpLocks/>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42"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3"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4"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3" name="Text Box 1524"/>
              <p:cNvSpPr txBox="1">
                <a:spLocks noChangeArrowheads="1"/>
              </p:cNvSpPr>
              <p:nvPr/>
            </p:nvSpPr>
            <p:spPr bwMode="auto">
              <a:xfrm>
                <a:off x="4405848" y="2319427"/>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114" name="Group 198"/>
              <p:cNvGrpSpPr>
                <a:grpSpLocks/>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13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116" name="Group 198"/>
              <p:cNvGrpSpPr>
                <a:grpSpLocks/>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13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a:grpSpLocks/>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127"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8"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9"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18" name="Text Box 1524"/>
              <p:cNvSpPr txBox="1">
                <a:spLocks noChangeArrowheads="1"/>
              </p:cNvSpPr>
              <p:nvPr/>
            </p:nvSpPr>
            <p:spPr bwMode="auto">
              <a:xfrm>
                <a:off x="4398550" y="3431090"/>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grpSp>
      <p:grpSp>
        <p:nvGrpSpPr>
          <p:cNvPr id="209" name="组合 208"/>
          <p:cNvGrpSpPr/>
          <p:nvPr/>
        </p:nvGrpSpPr>
        <p:grpSpPr>
          <a:xfrm>
            <a:off x="5416853" y="3195014"/>
            <a:ext cx="1188484" cy="960778"/>
            <a:chOff x="178755" y="3409311"/>
            <a:chExt cx="1599163" cy="1482352"/>
          </a:xfrm>
        </p:grpSpPr>
        <p:sp>
          <p:nvSpPr>
            <p:cNvPr id="210" name="Text Box 1482"/>
            <p:cNvSpPr txBox="1">
              <a:spLocks noChangeArrowheads="1"/>
            </p:cNvSpPr>
            <p:nvPr/>
          </p:nvSpPr>
          <p:spPr bwMode="auto">
            <a:xfrm>
              <a:off x="178755" y="3409311"/>
              <a:ext cx="578210" cy="38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675" b="1">
                  <a:latin typeface="Times New Roman" pitchFamily="18" charset="0"/>
                  <a:ea typeface="微软雅黑" pitchFamily="34" charset="-122"/>
                </a:rPr>
                <a:t>图例</a:t>
              </a:r>
            </a:p>
          </p:txBody>
        </p:sp>
        <p:sp>
          <p:nvSpPr>
            <p:cNvPr id="211" name="Text Box 1484"/>
            <p:cNvSpPr txBox="1">
              <a:spLocks noChangeArrowheads="1"/>
            </p:cNvSpPr>
            <p:nvPr/>
          </p:nvSpPr>
          <p:spPr bwMode="auto">
            <a:xfrm>
              <a:off x="1059818" y="3491863"/>
              <a:ext cx="718100" cy="38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675" b="1" dirty="0">
                  <a:latin typeface="Times New Roman" pitchFamily="18" charset="0"/>
                  <a:ea typeface="微软雅黑" pitchFamily="34" charset="-122"/>
                </a:rPr>
                <a:t>计算机</a:t>
              </a:r>
            </a:p>
          </p:txBody>
        </p:sp>
        <p:pic>
          <p:nvPicPr>
            <p:cNvPr id="212" name="Picture 148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718100" cy="38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675" b="1" dirty="0">
                  <a:latin typeface="Times New Roman" pitchFamily="18" charset="0"/>
                  <a:ea typeface="微软雅黑" pitchFamily="34" charset="-122"/>
                </a:rPr>
                <a:t>集线器</a:t>
              </a:r>
            </a:p>
          </p:txBody>
        </p:sp>
        <p:pic>
          <p:nvPicPr>
            <p:cNvPr id="214" name="Picture 148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2"/>
              <a:ext cx="718100" cy="38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675" b="1" dirty="0">
                  <a:latin typeface="Times New Roman" pitchFamily="18" charset="0"/>
                  <a:ea typeface="微软雅黑" pitchFamily="34" charset="-122"/>
                </a:rPr>
                <a:t>路由器</a:t>
              </a:r>
            </a:p>
          </p:txBody>
        </p:sp>
        <p:pic>
          <p:nvPicPr>
            <p:cNvPr id="216" name="Picture 239"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p>
          </p:txBody>
        </p:sp>
        <p:grpSp>
          <p:nvGrpSpPr>
            <p:cNvPr id="218" name="Group 1356"/>
            <p:cNvGrpSpPr>
              <a:grpSpLocks/>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headEnd/>
                <a:tailEnd/>
              </a:ln>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headEnd/>
                <a:tailEnd/>
              </a:ln>
            </p:spPr>
            <p:txBody>
              <a:bodyPr vert="eaVert" wrap="none" anchor="ctr"/>
              <a:lstStyle/>
              <a:p>
                <a:endParaRPr lang="zh-CN" altLang="en-US" b="1">
                  <a:solidFill>
                    <a:srgbClr val="000000"/>
                  </a:solidFill>
                </a:endParaRPr>
              </a:p>
            </p:txBody>
          </p:sp>
          <p:sp>
            <p:nvSpPr>
              <p:cNvPr id="228"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headEnd/>
                <a:tailEnd/>
              </a:ln>
            </p:spPr>
            <p:txBody>
              <a:bodyPr/>
              <a:lstStyle/>
              <a:p>
                <a:endParaRPr lang="zh-CN" altLang="en-US" sz="1200"/>
              </a:p>
            </p:txBody>
          </p:sp>
          <p:sp>
            <p:nvSpPr>
              <p:cNvPr id="229"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headEnd/>
                <a:tailEnd/>
              </a:ln>
            </p:spPr>
            <p:txBody>
              <a:bodyPr/>
              <a:lstStyle/>
              <a:p>
                <a:endParaRPr lang="zh-CN" altLang="en-US" sz="1200"/>
              </a:p>
            </p:txBody>
          </p:sp>
          <p:sp>
            <p:nvSpPr>
              <p:cNvPr id="23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headEnd/>
                <a:tailEnd/>
              </a:ln>
            </p:spPr>
            <p:txBody>
              <a:bodyPr/>
              <a:lstStyle/>
              <a:p>
                <a:endParaRPr lang="zh-CN" altLang="en-US" sz="1200"/>
              </a:p>
            </p:txBody>
          </p:sp>
        </p:grpSp>
        <p:sp>
          <p:nvSpPr>
            <p:cNvPr id="219" name="Text Box 1488"/>
            <p:cNvSpPr txBox="1">
              <a:spLocks noChangeArrowheads="1"/>
            </p:cNvSpPr>
            <p:nvPr/>
          </p:nvSpPr>
          <p:spPr bwMode="auto">
            <a:xfrm>
              <a:off x="1059818" y="4503078"/>
              <a:ext cx="578210" cy="38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675" b="1" dirty="0">
                  <a:latin typeface="Times New Roman" pitchFamily="18" charset="0"/>
                  <a:ea typeface="微软雅黑" pitchFamily="34" charset="-122"/>
                </a:rPr>
                <a:t>网络</a:t>
              </a:r>
            </a:p>
          </p:txBody>
        </p:sp>
      </p:grpSp>
    </p:spTree>
    <p:extLst>
      <p:ext uri="{BB962C8B-B14F-4D97-AF65-F5344CB8AC3E}">
        <p14:creationId xmlns:p14="http://schemas.microsoft.com/office/powerpoint/2010/main" val="258882414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425621" y="1675499"/>
            <a:ext cx="2520740" cy="1724883"/>
            <a:chOff x="1998820" y="1760370"/>
            <a:chExt cx="3360987" cy="2299844"/>
          </a:xfrm>
        </p:grpSpPr>
        <p:grpSp>
          <p:nvGrpSpPr>
            <p:cNvPr id="231" name="Group 1282"/>
            <p:cNvGrpSpPr>
              <a:grpSpLocks/>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238" name="Group 204"/>
              <p:cNvGrpSpPr>
                <a:grpSpLocks/>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249" name="Picture 146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a:grpSpLocks/>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247" name="Picture 193"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a:grpSpLocks/>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245" name="Picture 19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a:grpSpLocks/>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243"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itchFamily="18" charset="0"/>
                  <a:ea typeface="微软雅黑"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sz="1050" dirty="0"/>
                <a:t>节点</a:t>
              </a:r>
            </a:p>
          </p:txBody>
        </p:sp>
        <p:sp>
          <p:nvSpPr>
            <p:cNvPr id="234" name="Text Box 1524"/>
            <p:cNvSpPr txBox="1">
              <a:spLocks noChangeArrowheads="1"/>
            </p:cNvSpPr>
            <p:nvPr/>
          </p:nvSpPr>
          <p:spPr bwMode="auto">
            <a:xfrm>
              <a:off x="4333023" y="2548614"/>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50" b="1" dirty="0">
                  <a:solidFill>
                    <a:srgbClr val="0000FF"/>
                  </a:solidFill>
                  <a:latin typeface="Times New Roman" pitchFamily="18" charset="0"/>
                  <a:ea typeface="微软雅黑" pitchFamily="34" charset="-122"/>
                </a:rPr>
                <a:t>链路</a:t>
              </a:r>
            </a:p>
          </p:txBody>
        </p:sp>
      </p:grpSp>
      <p:grpSp>
        <p:nvGrpSpPr>
          <p:cNvPr id="283" name="组合 282"/>
          <p:cNvGrpSpPr/>
          <p:nvPr/>
        </p:nvGrpSpPr>
        <p:grpSpPr>
          <a:xfrm>
            <a:off x="3056720" y="1692788"/>
            <a:ext cx="3306186" cy="1847226"/>
            <a:chOff x="2133597" y="1913604"/>
            <a:chExt cx="4408248" cy="2462968"/>
          </a:xfrm>
        </p:grpSpPr>
        <p:grpSp>
          <p:nvGrpSpPr>
            <p:cNvPr id="284" name="Group 1504"/>
            <p:cNvGrpSpPr>
              <a:grpSpLocks/>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a:grpSpLocks/>
              </p:cNvGrpSpPr>
              <p:nvPr/>
            </p:nvGrpSpPr>
            <p:grpSpPr bwMode="auto">
              <a:xfrm>
                <a:off x="109" y="1226"/>
                <a:ext cx="2516" cy="1675"/>
                <a:chOff x="109" y="1226"/>
                <a:chExt cx="2516" cy="1675"/>
              </a:xfrm>
            </p:grpSpPr>
            <p:grpSp>
              <p:nvGrpSpPr>
                <p:cNvPr id="420" name="Group 1506"/>
                <p:cNvGrpSpPr>
                  <a:grpSpLocks/>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sp>
            <p:nvSpPr>
              <p:cNvPr id="419"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300" name="Group 1320"/>
              <p:cNvGrpSpPr>
                <a:grpSpLocks/>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1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pic>
            <p:nvPicPr>
              <p:cNvPr id="302"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a:grpSpLocks/>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40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9" name="Text Box 1524"/>
              <p:cNvSpPr txBox="1">
                <a:spLocks noChangeArrowheads="1"/>
              </p:cNvSpPr>
              <p:nvPr/>
            </p:nvSpPr>
            <p:spPr bwMode="auto">
              <a:xfrm>
                <a:off x="3932486" y="2939270"/>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sp>
            <p:nvSpPr>
              <p:cNvPr id="310" name="Text Box 1524"/>
              <p:cNvSpPr txBox="1">
                <a:spLocks noChangeArrowheads="1"/>
              </p:cNvSpPr>
              <p:nvPr/>
            </p:nvSpPr>
            <p:spPr bwMode="auto">
              <a:xfrm>
                <a:off x="3469982" y="2249727"/>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a:latin typeface="Times New Roman" pitchFamily="18" charset="0"/>
                    <a:ea typeface="微软雅黑" pitchFamily="34" charset="-122"/>
                  </a:rPr>
                  <a:t>网络</a:t>
                </a: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312" name="Group 1428"/>
              <p:cNvGrpSpPr>
                <a:grpSpLocks/>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1500" b="1">
                    <a:solidFill>
                      <a:srgbClr val="000000"/>
                    </a:solidFill>
                  </a:endParaRPr>
                </a:p>
              </p:txBody>
            </p:sp>
            <p:sp>
              <p:nvSpPr>
                <p:cNvPr id="39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3" name="Text Box 1524"/>
              <p:cNvSpPr txBox="1">
                <a:spLocks noChangeArrowheads="1"/>
              </p:cNvSpPr>
              <p:nvPr/>
            </p:nvSpPr>
            <p:spPr bwMode="auto">
              <a:xfrm>
                <a:off x="3381469" y="3208298"/>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314" name="Group 198"/>
              <p:cNvGrpSpPr>
                <a:grpSpLocks/>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384"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316" name="Group 1356"/>
              <p:cNvGrpSpPr>
                <a:grpSpLocks/>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1500" b="1">
                    <a:solidFill>
                      <a:srgbClr val="000000"/>
                    </a:solidFill>
                  </a:endParaRPr>
                </a:p>
              </p:txBody>
            </p:sp>
            <p:sp>
              <p:nvSpPr>
                <p:cNvPr id="38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17" name="Text Box 1524"/>
              <p:cNvSpPr txBox="1">
                <a:spLocks noChangeArrowheads="1"/>
              </p:cNvSpPr>
              <p:nvPr/>
            </p:nvSpPr>
            <p:spPr bwMode="auto">
              <a:xfrm>
                <a:off x="2942965" y="2712386"/>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318" name="Group 198"/>
              <p:cNvGrpSpPr>
                <a:grpSpLocks/>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371"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320" name="Group 1416"/>
              <p:cNvGrpSpPr>
                <a:grpSpLocks/>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6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1" name="Text Box 1524"/>
              <p:cNvSpPr txBox="1">
                <a:spLocks noChangeArrowheads="1"/>
              </p:cNvSpPr>
              <p:nvPr/>
            </p:nvSpPr>
            <p:spPr bwMode="auto">
              <a:xfrm>
                <a:off x="5118805" y="2934470"/>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322" name="Group 198"/>
              <p:cNvGrpSpPr>
                <a:grpSpLocks/>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358"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324" name="Group 1344"/>
              <p:cNvGrpSpPr>
                <a:grpSpLocks/>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54"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5"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6"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5" name="Text Box 1524"/>
              <p:cNvSpPr txBox="1">
                <a:spLocks noChangeArrowheads="1"/>
              </p:cNvSpPr>
              <p:nvPr/>
            </p:nvSpPr>
            <p:spPr bwMode="auto">
              <a:xfrm>
                <a:off x="4405848" y="2319427"/>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326" name="Group 198"/>
              <p:cNvGrpSpPr>
                <a:grpSpLocks/>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345"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328" name="Group 198"/>
              <p:cNvGrpSpPr>
                <a:grpSpLocks/>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343" name="Picture 200" descr="jisuanji"/>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a:grpSpLocks/>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339"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0"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1"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0" name="Text Box 1524"/>
              <p:cNvSpPr txBox="1">
                <a:spLocks noChangeArrowheads="1"/>
              </p:cNvSpPr>
              <p:nvPr/>
            </p:nvSpPr>
            <p:spPr bwMode="auto">
              <a:xfrm>
                <a:off x="4398550" y="3431090"/>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主机在“云”里</a:t>
            </a:r>
          </a:p>
        </p:txBody>
      </p:sp>
    </p:spTree>
    <p:extLst>
      <p:ext uri="{BB962C8B-B14F-4D97-AF65-F5344CB8AC3E}">
        <p14:creationId xmlns:p14="http://schemas.microsoft.com/office/powerpoint/2010/main" val="570861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77919" y="1744883"/>
            <a:ext cx="3934280" cy="2091923"/>
            <a:chOff x="1944797" y="1469260"/>
            <a:chExt cx="5245707" cy="2789231"/>
          </a:xfrm>
        </p:grpSpPr>
        <p:grpSp>
          <p:nvGrpSpPr>
            <p:cNvPr id="15" name="Group 1504"/>
            <p:cNvGrpSpPr>
              <a:grpSpLocks/>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a:grpSpLocks/>
              </p:cNvGrpSpPr>
              <p:nvPr/>
            </p:nvGrpSpPr>
            <p:grpSpPr bwMode="auto">
              <a:xfrm>
                <a:off x="109" y="1226"/>
                <a:ext cx="2516" cy="1675"/>
                <a:chOff x="109" y="1226"/>
                <a:chExt cx="2516" cy="1675"/>
              </a:xfrm>
            </p:grpSpPr>
            <p:grpSp>
              <p:nvGrpSpPr>
                <p:cNvPr id="18" name="Group 1506"/>
                <p:cNvGrpSpPr>
                  <a:grpSpLocks/>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sp>
            <p:nvSpPr>
              <p:cNvPr id="1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5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2" name="组合 1"/>
            <p:cNvGrpSpPr/>
            <p:nvPr/>
          </p:nvGrpSpPr>
          <p:grpSpPr>
            <a:xfrm>
              <a:off x="2668371" y="1727739"/>
              <a:ext cx="3397371" cy="1889284"/>
              <a:chOff x="2826813" y="1437329"/>
              <a:chExt cx="4088320"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headEnd/>
                <a:tailEnd/>
              </a:ln>
            </p:spPr>
            <p:txBody>
              <a:bodyPr wrap="none" anchor="ct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pic>
            <p:nvPicPr>
              <p:cNvPr id="27684"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a:grpSpLocks/>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26"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2" name="Text Box 1524"/>
              <p:cNvSpPr txBox="1">
                <a:spLocks noChangeArrowheads="1"/>
              </p:cNvSpPr>
              <p:nvPr/>
            </p:nvSpPr>
            <p:spPr bwMode="auto">
              <a:xfrm>
                <a:off x="4527121" y="2626829"/>
                <a:ext cx="728396" cy="43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27679" name="Group 1356"/>
              <p:cNvGrpSpPr>
                <a:grpSpLocks/>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1500" b="1">
                    <a:solidFill>
                      <a:srgbClr val="000000"/>
                    </a:solidFill>
                  </a:endParaRPr>
                </a:p>
              </p:txBody>
            </p:sp>
            <p:sp>
              <p:nvSpPr>
                <p:cNvPr id="27770"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1"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72"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6" name="Text Box 1524"/>
              <p:cNvSpPr txBox="1">
                <a:spLocks noChangeArrowheads="1"/>
              </p:cNvSpPr>
              <p:nvPr/>
            </p:nvSpPr>
            <p:spPr bwMode="auto">
              <a:xfrm>
                <a:off x="3142817" y="2337449"/>
                <a:ext cx="728396" cy="43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a:latin typeface="Times New Roman" pitchFamily="18" charset="0"/>
                    <a:ea typeface="微软雅黑" pitchFamily="34" charset="-122"/>
                  </a:rPr>
                  <a:t>网络</a:t>
                </a:r>
              </a:p>
            </p:txBody>
          </p:sp>
          <p:grpSp>
            <p:nvGrpSpPr>
              <p:cNvPr id="27678" name="Group 1344"/>
              <p:cNvGrpSpPr>
                <a:grpSpLocks/>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81"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2"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83"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5" name="Text Box 1524"/>
              <p:cNvSpPr txBox="1">
                <a:spLocks noChangeArrowheads="1"/>
              </p:cNvSpPr>
              <p:nvPr/>
            </p:nvSpPr>
            <p:spPr bwMode="auto">
              <a:xfrm>
                <a:off x="5189338" y="1836250"/>
                <a:ext cx="728396" cy="43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27682" name="Group 1404"/>
              <p:cNvGrpSpPr>
                <a:grpSpLocks/>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48"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9"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8" name="Text Box 1524"/>
              <p:cNvSpPr txBox="1">
                <a:spLocks noChangeArrowheads="1"/>
              </p:cNvSpPr>
              <p:nvPr/>
            </p:nvSpPr>
            <p:spPr bwMode="auto">
              <a:xfrm>
                <a:off x="5179130" y="3254118"/>
                <a:ext cx="728396" cy="43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27683" name="Group 1416"/>
              <p:cNvGrpSpPr>
                <a:grpSpLocks/>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37"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8"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3" name="Text Box 1524"/>
              <p:cNvSpPr txBox="1">
                <a:spLocks noChangeArrowheads="1"/>
              </p:cNvSpPr>
              <p:nvPr/>
            </p:nvSpPr>
            <p:spPr bwMode="auto">
              <a:xfrm>
                <a:off x="6186737" y="2620706"/>
                <a:ext cx="728396" cy="43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headEnd/>
                <a:tailEnd/>
              </a:ln>
            </p:spPr>
            <p:txBody>
              <a:bodyPr/>
              <a:lstStyle/>
              <a:p>
                <a:pPr fontAlgn="auto">
                  <a:spcBef>
                    <a:spcPts val="0"/>
                  </a:spcBef>
                  <a:spcAft>
                    <a:spcPts val="0"/>
                  </a:spcAft>
                  <a:defRPr/>
                </a:pPr>
                <a:endParaRPr lang="zh-CN" altLang="en-US" sz="1500" b="1" kern="0">
                  <a:solidFill>
                    <a:sysClr val="windowText" lastClr="000000"/>
                  </a:solidFill>
                  <a:latin typeface="+mn-lt"/>
                  <a:ea typeface="+mn-ea"/>
                </a:endParaRPr>
              </a:p>
            </p:txBody>
          </p:sp>
          <p:grpSp>
            <p:nvGrpSpPr>
              <p:cNvPr id="27677" name="Group 1320"/>
              <p:cNvGrpSpPr>
                <a:grpSpLocks/>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92"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3"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4"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7" name="Text Box 1524"/>
              <p:cNvSpPr txBox="1">
                <a:spLocks noChangeArrowheads="1"/>
              </p:cNvSpPr>
              <p:nvPr/>
            </p:nvSpPr>
            <p:spPr bwMode="auto">
              <a:xfrm>
                <a:off x="3880097" y="1747351"/>
                <a:ext cx="728396" cy="43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nvGrpSpPr>
              <p:cNvPr id="27680" name="Group 1428"/>
              <p:cNvGrpSpPr>
                <a:grpSpLocks/>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15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1500" b="1">
                    <a:solidFill>
                      <a:srgbClr val="000000"/>
                    </a:solidFill>
                  </a:endParaRPr>
                </a:p>
              </p:txBody>
            </p:sp>
            <p:sp>
              <p:nvSpPr>
                <p:cNvPr id="27759"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1"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94" name="Text Box 1524"/>
              <p:cNvSpPr txBox="1">
                <a:spLocks noChangeArrowheads="1"/>
              </p:cNvSpPr>
              <p:nvPr/>
            </p:nvSpPr>
            <p:spPr bwMode="auto">
              <a:xfrm>
                <a:off x="3756268" y="2969958"/>
                <a:ext cx="728396" cy="43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latin typeface="Times New Roman" pitchFamily="18" charset="0"/>
                    <a:ea typeface="微软雅黑" pitchFamily="34" charset="-122"/>
                  </a:rPr>
                  <a:t>网络</a:t>
                </a:r>
              </a:p>
            </p:txBody>
          </p:sp>
        </p:grpSp>
        <p:sp>
          <p:nvSpPr>
            <p:cNvPr id="197" name="Text Box 1524"/>
            <p:cNvSpPr txBox="1">
              <a:spLocks noChangeArrowheads="1"/>
            </p:cNvSpPr>
            <p:nvPr/>
          </p:nvSpPr>
          <p:spPr bwMode="auto">
            <a:xfrm>
              <a:off x="6585211" y="2857687"/>
              <a:ext cx="605293" cy="338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50" b="1" dirty="0">
                  <a:solidFill>
                    <a:srgbClr val="0000FF"/>
                  </a:solidFill>
                  <a:latin typeface="Times New Roman" pitchFamily="18" charset="0"/>
                  <a:ea typeface="微软雅黑" pitchFamily="34" charset="-122"/>
                </a:rPr>
                <a:t>主机</a:t>
              </a:r>
            </a:p>
          </p:txBody>
        </p:sp>
        <p:grpSp>
          <p:nvGrpSpPr>
            <p:cNvPr id="200" name="Group 198"/>
            <p:cNvGrpSpPr>
              <a:grpSpLocks/>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20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a:grpSpLocks/>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190"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a:grpSpLocks/>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208"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a:grpSpLocks/>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217"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a:grpSpLocks/>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194"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a:grpSpLocks/>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205"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a:grpSpLocks/>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headEnd/>
                <a:tailEnd/>
              </a:ln>
            </p:spPr>
            <p:txBody>
              <a:bodyPr wrap="none" anchor="ctr"/>
              <a:lstStyle/>
              <a:p>
                <a:endParaRPr lang="zh-CN" altLang="en-US" sz="1500" b="1">
                  <a:solidFill>
                    <a:srgbClr val="000000"/>
                  </a:solidFill>
                </a:endParaRPr>
              </a:p>
            </p:txBody>
          </p:sp>
          <p:pic>
            <p:nvPicPr>
              <p:cNvPr id="19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p>
        </p:txBody>
      </p:sp>
    </p:spTree>
    <p:extLst>
      <p:ext uri="{BB962C8B-B14F-4D97-AF65-F5344CB8AC3E}">
        <p14:creationId xmlns:p14="http://schemas.microsoft.com/office/powerpoint/2010/main" val="29987229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互联网基础结构发展的三个阶段</a:t>
            </a:r>
          </a:p>
        </p:txBody>
      </p:sp>
      <p:graphicFrame>
        <p:nvGraphicFramePr>
          <p:cNvPr id="7" name="图示 6"/>
          <p:cNvGraphicFramePr/>
          <p:nvPr>
            <p:extLst>
              <p:ext uri="{D42A27DB-BD31-4B8C-83A1-F6EECF244321}">
                <p14:modId xmlns:p14="http://schemas.microsoft.com/office/powerpoint/2010/main" val="1302312913"/>
              </p:ext>
            </p:extLst>
          </p:nvPr>
        </p:nvGraphicFramePr>
        <p:xfrm>
          <a:off x="393827" y="1550808"/>
          <a:ext cx="5993910" cy="2057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rotWithShape="1">
          <a:blip r:embed="rId3">
            <a:extLst>
              <a:ext uri="{28A0092B-C50C-407E-A947-70E740481C1C}">
                <a14:useLocalDpi xmlns:a14="http://schemas.microsoft.com/office/drawing/2010/main" val="0"/>
              </a:ext>
            </a:extLst>
          </a:blip>
          <a:srcRect r="25050"/>
          <a:stretch/>
        </p:blipFill>
        <p:spPr bwMode="auto">
          <a:xfrm>
            <a:off x="0" y="0"/>
            <a:ext cx="6850274"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497440" y="2580692"/>
            <a:ext cx="904875" cy="230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900" b="1" dirty="0">
                <a:solidFill>
                  <a:srgbClr val="00B0F0"/>
                </a:solidFill>
                <a:latin typeface="微软雅黑" pitchFamily="34" charset="-122"/>
                <a:ea typeface="微软雅黑" pitchFamily="34" charset="-122"/>
              </a:rPr>
              <a:t>谢希仁  编著</a:t>
            </a:r>
          </a:p>
        </p:txBody>
      </p:sp>
      <p:sp>
        <p:nvSpPr>
          <p:cNvPr id="12" name="Rectangle 6"/>
          <p:cNvSpPr>
            <a:spLocks noChangeArrowheads="1"/>
          </p:cNvSpPr>
          <p:nvPr/>
        </p:nvSpPr>
        <p:spPr bwMode="auto">
          <a:xfrm>
            <a:off x="7727" y="2322910"/>
            <a:ext cx="188430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750"/>
              </a:spcBef>
            </a:pPr>
            <a:r>
              <a:rPr lang="fr-FR" sz="1200" b="1" dirty="0">
                <a:solidFill>
                  <a:srgbClr val="00B0F0"/>
                </a:solidFill>
                <a:latin typeface="微软雅黑" pitchFamily="34" charset="-122"/>
                <a:ea typeface="微软雅黑" pitchFamily="34" charset="-122"/>
              </a:rPr>
              <a:t>计算机网络（第 8 版）</a:t>
            </a:r>
          </a:p>
        </p:txBody>
      </p:sp>
      <p:sp>
        <p:nvSpPr>
          <p:cNvPr id="13" name="矩形 6"/>
          <p:cNvSpPr>
            <a:spLocks noChangeArrowheads="1"/>
          </p:cNvSpPr>
          <p:nvPr/>
        </p:nvSpPr>
        <p:spPr bwMode="auto">
          <a:xfrm>
            <a:off x="3897166" y="2307431"/>
            <a:ext cx="1556836" cy="727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4125" b="1" dirty="0">
                <a:solidFill>
                  <a:schemeClr val="bg1"/>
                </a:solidFill>
                <a:latin typeface="微软雅黑" pitchFamily="34" charset="-122"/>
                <a:ea typeface="微软雅黑" pitchFamily="34" charset="-122"/>
              </a:rPr>
              <a:t>概  述</a:t>
            </a:r>
          </a:p>
        </p:txBody>
      </p:sp>
      <p:sp>
        <p:nvSpPr>
          <p:cNvPr id="14" name="矩形 7"/>
          <p:cNvSpPr>
            <a:spLocks noChangeArrowheads="1"/>
          </p:cNvSpPr>
          <p:nvPr/>
        </p:nvSpPr>
        <p:spPr bwMode="auto">
          <a:xfrm>
            <a:off x="4150440" y="1765007"/>
            <a:ext cx="10502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100" b="1" dirty="0">
                <a:solidFill>
                  <a:schemeClr val="bg1"/>
                </a:solidFill>
                <a:latin typeface="微软雅黑" pitchFamily="34" charset="-122"/>
                <a:ea typeface="微软雅黑" pitchFamily="34" charset="-122"/>
              </a:rPr>
              <a:t>第 1 章</a:t>
            </a:r>
          </a:p>
        </p:txBody>
      </p:sp>
      <p:cxnSp>
        <p:nvCxnSpPr>
          <p:cNvPr id="15" name="直接连接符 14"/>
          <p:cNvCxnSpPr/>
          <p:nvPr/>
        </p:nvCxnSpPr>
        <p:spPr>
          <a:xfrm>
            <a:off x="0" y="2320529"/>
            <a:ext cx="2062264" cy="2381"/>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417" y="2859298"/>
            <a:ext cx="898922"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49758" y="1373037"/>
            <a:ext cx="3902205" cy="2379518"/>
          </a:xfrm>
        </p:spPr>
        <p:txBody>
          <a:bodyPr/>
          <a:lstStyle/>
          <a:p>
            <a:pPr fontAlgn="auto">
              <a:lnSpc>
                <a:spcPts val="2400"/>
              </a:lnSpc>
              <a:defRPr/>
            </a:pPr>
            <a:r>
              <a:rPr lang="en-US" altLang="zh-CN" dirty="0">
                <a:solidFill>
                  <a:srgbClr val="C00000"/>
                </a:solidFill>
              </a:rPr>
              <a:t>ARPANET</a:t>
            </a:r>
            <a:r>
              <a:rPr lang="zh-CN" altLang="en-US" dirty="0">
                <a:solidFill>
                  <a:srgbClr val="C00000"/>
                </a:solidFill>
              </a:rPr>
              <a:t>：</a:t>
            </a:r>
            <a:r>
              <a:rPr lang="zh-CN" altLang="en-US" dirty="0"/>
              <a:t>最初只是一个单个的分组交换网，</a:t>
            </a:r>
            <a:r>
              <a:rPr lang="zh-CN" altLang="en-US" dirty="0">
                <a:solidFill>
                  <a:srgbClr val="0000CC"/>
                </a:solidFill>
              </a:rPr>
              <a:t>不是</a:t>
            </a:r>
            <a:r>
              <a:rPr lang="zh-CN" altLang="en-US" dirty="0"/>
              <a:t>一个互连网。 </a:t>
            </a:r>
          </a:p>
          <a:p>
            <a:pPr marL="267891" indent="-267891" fontAlgn="auto">
              <a:lnSpc>
                <a:spcPts val="24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marL="267891" indent="-267891" fontAlgn="auto">
              <a:lnSpc>
                <a:spcPts val="24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267891" indent="-267891" fontAlgn="auto">
              <a:lnSpc>
                <a:spcPts val="2400"/>
              </a:lnSpc>
              <a:buClr>
                <a:srgbClr val="0070C0"/>
              </a:buClr>
              <a:defRPr/>
            </a:pPr>
            <a:r>
              <a:rPr lang="en-US" altLang="zh-CN" dirty="0"/>
              <a:t>1990 </a:t>
            </a:r>
            <a:r>
              <a:rPr lang="zh-CN" altLang="zh-CN" dirty="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24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4322260" y="1566703"/>
            <a:ext cx="1777229" cy="1679834"/>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54000" rIns="54000" anchor="ctr">
              <a:noAutofit/>
            </a:bodyPr>
            <a:lstStyle/>
            <a:p>
              <a:pPr algn="ctr" fontAlgn="auto">
                <a:spcBef>
                  <a:spcPts val="0"/>
                </a:spcBef>
                <a:spcAft>
                  <a:spcPts val="0"/>
                </a:spcAft>
              </a:pPr>
              <a:r>
                <a:rPr lang="en-US" altLang="zh-CN" sz="1200" b="1" dirty="0">
                  <a:solidFill>
                    <a:schemeClr val="tx1"/>
                  </a:solidFill>
                </a:rPr>
                <a:t>SRI</a:t>
              </a:r>
              <a:endParaRPr lang="zh-CN" altLang="en-US" sz="12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54000" rIns="54000" anchor="ctr">
              <a:noAutofit/>
            </a:bodyPr>
            <a:lstStyle/>
            <a:p>
              <a:pPr algn="ctr" fontAlgn="auto">
                <a:spcBef>
                  <a:spcPts val="0"/>
                </a:spcBef>
                <a:spcAft>
                  <a:spcPts val="0"/>
                </a:spcAft>
              </a:pPr>
              <a:r>
                <a:rPr lang="en-US" altLang="zh-CN" sz="1200" b="1" dirty="0">
                  <a:solidFill>
                    <a:schemeClr val="tx1"/>
                  </a:solidFill>
                </a:rPr>
                <a:t>UCSB</a:t>
              </a:r>
              <a:endParaRPr lang="zh-CN" altLang="en-US" sz="12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54000" rIns="54000" anchor="ctr">
              <a:noAutofit/>
            </a:bodyPr>
            <a:lstStyle/>
            <a:p>
              <a:pPr algn="ctr" fontAlgn="auto">
                <a:spcBef>
                  <a:spcPts val="0"/>
                </a:spcBef>
                <a:spcAft>
                  <a:spcPts val="0"/>
                </a:spcAft>
              </a:pPr>
              <a:r>
                <a:rPr lang="en-US" altLang="zh-CN" sz="1200" b="1" dirty="0">
                  <a:solidFill>
                    <a:schemeClr val="tx1"/>
                  </a:solidFill>
                </a:rPr>
                <a:t>UCLA</a:t>
              </a:r>
              <a:endParaRPr lang="zh-CN" altLang="en-US" sz="12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54000" rIns="54000" anchor="ctr">
              <a:noAutofit/>
            </a:bodyPr>
            <a:lstStyle/>
            <a:p>
              <a:pPr algn="ctr" fontAlgn="auto">
                <a:spcBef>
                  <a:spcPts val="0"/>
                </a:spcBef>
                <a:spcAft>
                  <a:spcPts val="0"/>
                </a:spcAft>
              </a:pPr>
              <a:r>
                <a:rPr lang="en-US" altLang="zh-CN" sz="1200" b="1" dirty="0">
                  <a:solidFill>
                    <a:schemeClr val="tx1"/>
                  </a:solidFill>
                </a:rPr>
                <a:t>UTAH</a:t>
              </a:r>
              <a:endParaRPr lang="zh-CN" altLang="en-US" sz="1200" b="1" dirty="0">
                <a:solidFill>
                  <a:schemeClr val="tx1"/>
                </a:solidFill>
              </a:endParaRPr>
            </a:p>
          </p:txBody>
        </p:sp>
      </p:grpSp>
      <p:sp>
        <p:nvSpPr>
          <p:cNvPr id="37" name="矩形 36"/>
          <p:cNvSpPr/>
          <p:nvPr/>
        </p:nvSpPr>
        <p:spPr>
          <a:xfrm>
            <a:off x="4551190" y="3241624"/>
            <a:ext cx="17547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200" b="1" dirty="0">
                <a:latin typeface="微软雅黑" panose="020B0503020204020204" pitchFamily="34" charset="-122"/>
                <a:ea typeface="微软雅黑" panose="020B0503020204020204" pitchFamily="34" charset="-122"/>
              </a:rPr>
              <a:t>1969 </a:t>
            </a:r>
            <a:r>
              <a:rPr kumimoji="1" lang="zh-CN" altLang="en-US" sz="1200" b="1" dirty="0">
                <a:latin typeface="微软雅黑" panose="020B0503020204020204" pitchFamily="34" charset="-122"/>
                <a:ea typeface="微软雅黑" panose="020B0503020204020204" pitchFamily="34" charset="-122"/>
              </a:rPr>
              <a:t>年的 </a:t>
            </a:r>
            <a:r>
              <a:rPr kumimoji="1" lang="en-US" altLang="zh-CN" sz="1200" b="1" dirty="0">
                <a:latin typeface="微软雅黑" panose="020B0503020204020204" pitchFamily="34" charset="-122"/>
                <a:ea typeface="微软雅黑" panose="020B0503020204020204" pitchFamily="34" charset="-122"/>
              </a:rPr>
              <a:t>ARPANET </a:t>
            </a:r>
            <a:endParaRPr kumimoji="1" lang="zh-CN" altLang="en-US" sz="1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0282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49759" y="1365604"/>
            <a:ext cx="2992805" cy="2379518"/>
          </a:xfrm>
        </p:spPr>
        <p:txBody>
          <a:bodyPr/>
          <a:lstStyle/>
          <a:p>
            <a:pPr fontAlgn="auto">
              <a:lnSpc>
                <a:spcPts val="2400"/>
              </a:lnSpc>
              <a:defRPr/>
            </a:pPr>
            <a:r>
              <a:rPr lang="zh-CN" altLang="en-US" dirty="0"/>
              <a:t>国家科学基金网 </a:t>
            </a:r>
            <a:r>
              <a:rPr lang="en-US" altLang="zh-CN" dirty="0"/>
              <a:t>NSFNET</a:t>
            </a:r>
            <a:r>
              <a:rPr lang="zh-CN" altLang="en-US" dirty="0"/>
              <a:t>。</a:t>
            </a:r>
            <a:endParaRPr lang="en-US" altLang="zh-CN" dirty="0"/>
          </a:p>
          <a:p>
            <a:pPr fontAlgn="auto">
              <a:lnSpc>
                <a:spcPts val="24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2400"/>
              </a:lnSpc>
              <a:defRPr/>
            </a:pPr>
            <a:r>
              <a:rPr lang="zh-CN" altLang="en-US" dirty="0"/>
              <a:t>覆盖了全美国主要的大学和研究所，并且成为互联网中的主要组成部分。</a:t>
            </a:r>
            <a:endParaRPr lang="en-US" altLang="zh-CN" dirty="0"/>
          </a:p>
          <a:p>
            <a:pPr>
              <a:lnSpc>
                <a:spcPts val="24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a:grpSpLocks/>
          </p:cNvGrpSpPr>
          <p:nvPr/>
        </p:nvGrpSpPr>
        <p:grpSpPr bwMode="auto">
          <a:xfrm>
            <a:off x="3200958" y="1582437"/>
            <a:ext cx="3357325" cy="1739764"/>
            <a:chOff x="1483338" y="3062631"/>
            <a:chExt cx="6323087"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4" name="Group 194"/>
            <p:cNvGrpSpPr>
              <a:grpSpLocks/>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95"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96"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97"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200">
                <a:latin typeface="+mn-lt"/>
                <a:ea typeface="+mn-ea"/>
              </a:endParaRPr>
            </a:p>
          </p:txBody>
        </p:sp>
        <p:sp>
          <p:nvSpPr>
            <p:cNvPr id="16" name="Text Box 1524"/>
            <p:cNvSpPr txBox="1">
              <a:spLocks noChangeArrowheads="1"/>
            </p:cNvSpPr>
            <p:nvPr/>
          </p:nvSpPr>
          <p:spPr bwMode="auto">
            <a:xfrm>
              <a:off x="4038844" y="3124067"/>
              <a:ext cx="1108597" cy="401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chemeClr val="bg1"/>
                  </a:solidFill>
                  <a:latin typeface="Times New Roman" pitchFamily="18" charset="0"/>
                  <a:ea typeface="微软雅黑" pitchFamily="34" charset="-122"/>
                </a:rPr>
                <a:t>主干网</a:t>
              </a:r>
            </a:p>
          </p:txBody>
        </p:sp>
        <p:pic>
          <p:nvPicPr>
            <p:cNvPr id="1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a:grpSpLocks/>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84"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85"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86"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grpSp>
        <p:grpSp>
          <p:nvGrpSpPr>
            <p:cNvPr id="20" name="Group 207"/>
            <p:cNvGrpSpPr>
              <a:grpSpLocks/>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73"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74"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75"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grpSp>
        <p:grpSp>
          <p:nvGrpSpPr>
            <p:cNvPr id="21"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grpSp>
        <p:pic>
          <p:nvPicPr>
            <p:cNvPr id="2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a:grpSpLocks/>
            </p:cNvGrpSpPr>
            <p:nvPr/>
          </p:nvGrpSpPr>
          <p:grpSpPr bwMode="auto">
            <a:xfrm>
              <a:off x="3702050" y="4195573"/>
              <a:ext cx="1108075" cy="479425"/>
              <a:chOff x="638" y="2212"/>
              <a:chExt cx="698"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200">
                  <a:latin typeface="+mn-lt"/>
                  <a:ea typeface="+mn-ea"/>
                </a:endParaRPr>
              </a:p>
            </p:txBody>
          </p:sp>
          <p:sp>
            <p:nvSpPr>
              <p:cNvPr id="53" name="Text Box 1524"/>
              <p:cNvSpPr txBox="1">
                <a:spLocks noChangeArrowheads="1"/>
              </p:cNvSpPr>
              <p:nvPr/>
            </p:nvSpPr>
            <p:spPr bwMode="auto">
              <a:xfrm>
                <a:off x="638" y="2240"/>
                <a:ext cx="698" cy="253"/>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050" b="1" dirty="0">
                    <a:solidFill>
                      <a:schemeClr val="bg1"/>
                    </a:solidFill>
                    <a:latin typeface="Times New Roman" pitchFamily="18" charset="0"/>
                    <a:ea typeface="微软雅黑" pitchFamily="34" charset="-122"/>
                  </a:rPr>
                  <a:t>地区网</a:t>
                </a:r>
              </a:p>
            </p:txBody>
          </p:sp>
        </p:grpSp>
        <p:grpSp>
          <p:nvGrpSpPr>
            <p:cNvPr id="27" name="Group 251"/>
            <p:cNvGrpSpPr>
              <a:grpSpLocks/>
            </p:cNvGrpSpPr>
            <p:nvPr/>
          </p:nvGrpSpPr>
          <p:grpSpPr bwMode="auto">
            <a:xfrm>
              <a:off x="6011863" y="4039998"/>
              <a:ext cx="1111250" cy="479425"/>
              <a:chOff x="642" y="2212"/>
              <a:chExt cx="700"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200">
                  <a:latin typeface="+mn-lt"/>
                  <a:ea typeface="+mn-ea"/>
                </a:endParaRPr>
              </a:p>
            </p:txBody>
          </p:sp>
          <p:sp>
            <p:nvSpPr>
              <p:cNvPr id="51" name="Text Box 1524"/>
              <p:cNvSpPr txBox="1">
                <a:spLocks noChangeArrowheads="1"/>
              </p:cNvSpPr>
              <p:nvPr/>
            </p:nvSpPr>
            <p:spPr bwMode="auto">
              <a:xfrm>
                <a:off x="644" y="2240"/>
                <a:ext cx="698" cy="253"/>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050" b="1" dirty="0">
                    <a:solidFill>
                      <a:schemeClr val="bg1"/>
                    </a:solidFill>
                    <a:latin typeface="Times New Roman" pitchFamily="18" charset="0"/>
                    <a:ea typeface="微软雅黑" pitchFamily="34" charset="-122"/>
                  </a:rPr>
                  <a:t>地区网</a:t>
                </a: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a:grpSpLocks/>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sz="1200">
                  <a:latin typeface="+mn-lt"/>
                  <a:ea typeface="+mn-ea"/>
                </a:endParaRPr>
              </a:p>
            </p:txBody>
          </p:sp>
          <p:sp>
            <p:nvSpPr>
              <p:cNvPr id="47"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48"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sp>
            <p:nvSpPr>
              <p:cNvPr id="49"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sz="1200">
                  <a:latin typeface="+mn-lt"/>
                  <a:ea typeface="+mn-ea"/>
                </a:endParaRPr>
              </a:p>
            </p:txBody>
          </p:sp>
        </p:grpSp>
        <p:grpSp>
          <p:nvGrpSpPr>
            <p:cNvPr id="31" name="Group 190"/>
            <p:cNvGrpSpPr>
              <a:grpSpLocks/>
            </p:cNvGrpSpPr>
            <p:nvPr/>
          </p:nvGrpSpPr>
          <p:grpSpPr bwMode="auto">
            <a:xfrm>
              <a:off x="2206626" y="4095561"/>
              <a:ext cx="1108075" cy="479425"/>
              <a:chOff x="631" y="2212"/>
              <a:chExt cx="698"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sz="1200">
                  <a:latin typeface="+mn-lt"/>
                  <a:ea typeface="+mn-ea"/>
                </a:endParaRPr>
              </a:p>
            </p:txBody>
          </p:sp>
          <p:sp>
            <p:nvSpPr>
              <p:cNvPr id="38" name="Text Box 1524"/>
              <p:cNvSpPr txBox="1">
                <a:spLocks noChangeArrowheads="1"/>
              </p:cNvSpPr>
              <p:nvPr/>
            </p:nvSpPr>
            <p:spPr bwMode="auto">
              <a:xfrm>
                <a:off x="631" y="2236"/>
                <a:ext cx="698" cy="253"/>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050" b="1" dirty="0">
                    <a:solidFill>
                      <a:schemeClr val="bg1"/>
                    </a:solidFill>
                    <a:latin typeface="Times New Roman" pitchFamily="18" charset="0"/>
                    <a:ea typeface="微软雅黑" pitchFamily="34" charset="-122"/>
                  </a:rPr>
                  <a:t>地区网</a:t>
                </a:r>
              </a:p>
            </p:txBody>
          </p:sp>
        </p:grpSp>
        <p:sp>
          <p:nvSpPr>
            <p:cNvPr id="32" name="Text Box 1524"/>
            <p:cNvSpPr txBox="1">
              <a:spLocks noChangeArrowheads="1"/>
            </p:cNvSpPr>
            <p:nvPr/>
          </p:nvSpPr>
          <p:spPr bwMode="auto">
            <a:xfrm>
              <a:off x="1483338" y="5387000"/>
              <a:ext cx="999910" cy="36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900" b="1" dirty="0">
                  <a:solidFill>
                    <a:schemeClr val="bg1"/>
                  </a:solidFill>
                  <a:latin typeface="Times New Roman" pitchFamily="18" charset="0"/>
                  <a:ea typeface="微软雅黑" pitchFamily="34" charset="-122"/>
                </a:rPr>
                <a:t>校园网</a:t>
              </a:r>
            </a:p>
          </p:txBody>
        </p:sp>
        <p:sp>
          <p:nvSpPr>
            <p:cNvPr id="33" name="Text Box 1524"/>
            <p:cNvSpPr txBox="1">
              <a:spLocks noChangeArrowheads="1"/>
            </p:cNvSpPr>
            <p:nvPr/>
          </p:nvSpPr>
          <p:spPr bwMode="auto">
            <a:xfrm>
              <a:off x="2629802" y="5405471"/>
              <a:ext cx="999910" cy="36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900" b="1">
                  <a:solidFill>
                    <a:schemeClr val="bg1"/>
                  </a:solidFill>
                  <a:latin typeface="Times New Roman" pitchFamily="18" charset="0"/>
                  <a:ea typeface="微软雅黑" pitchFamily="34" charset="-122"/>
                </a:rPr>
                <a:t>校园网</a:t>
              </a:r>
            </a:p>
          </p:txBody>
        </p:sp>
        <p:sp>
          <p:nvSpPr>
            <p:cNvPr id="34" name="Text Box 1524"/>
            <p:cNvSpPr txBox="1">
              <a:spLocks noChangeArrowheads="1"/>
            </p:cNvSpPr>
            <p:nvPr/>
          </p:nvSpPr>
          <p:spPr bwMode="auto">
            <a:xfrm>
              <a:off x="3925201" y="5405471"/>
              <a:ext cx="999910" cy="36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900" b="1">
                  <a:solidFill>
                    <a:schemeClr val="bg1"/>
                  </a:solidFill>
                  <a:latin typeface="Times New Roman" pitchFamily="18" charset="0"/>
                  <a:ea typeface="微软雅黑" pitchFamily="34" charset="-122"/>
                </a:rPr>
                <a:t>校园网</a:t>
              </a:r>
            </a:p>
          </p:txBody>
        </p:sp>
        <p:sp>
          <p:nvSpPr>
            <p:cNvPr id="35" name="Text Box 1524"/>
            <p:cNvSpPr txBox="1">
              <a:spLocks noChangeArrowheads="1"/>
            </p:cNvSpPr>
            <p:nvPr/>
          </p:nvSpPr>
          <p:spPr bwMode="auto">
            <a:xfrm>
              <a:off x="5725431" y="5405471"/>
              <a:ext cx="999910" cy="36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900" b="1">
                  <a:solidFill>
                    <a:schemeClr val="bg1"/>
                  </a:solidFill>
                  <a:latin typeface="Times New Roman" pitchFamily="18" charset="0"/>
                  <a:ea typeface="微软雅黑" pitchFamily="34" charset="-122"/>
                </a:rPr>
                <a:t>校园网</a:t>
              </a:r>
            </a:p>
          </p:txBody>
        </p:sp>
        <p:sp>
          <p:nvSpPr>
            <p:cNvPr id="36" name="Text Box 1524"/>
            <p:cNvSpPr txBox="1">
              <a:spLocks noChangeArrowheads="1"/>
            </p:cNvSpPr>
            <p:nvPr/>
          </p:nvSpPr>
          <p:spPr bwMode="auto">
            <a:xfrm>
              <a:off x="6806515" y="5405471"/>
              <a:ext cx="999910" cy="36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900" b="1">
                  <a:solidFill>
                    <a:schemeClr val="bg1"/>
                  </a:solidFill>
                  <a:latin typeface="Times New Roman" pitchFamily="18" charset="0"/>
                  <a:ea typeface="微软雅黑" pitchFamily="34" charset="-122"/>
                </a:rPr>
                <a:t>校园网</a:t>
              </a:r>
            </a:p>
          </p:txBody>
        </p:sp>
      </p:grpSp>
    </p:spTree>
    <p:extLst>
      <p:ext uri="{BB962C8B-B14F-4D97-AF65-F5344CB8AC3E}">
        <p14:creationId xmlns:p14="http://schemas.microsoft.com/office/powerpoint/2010/main" val="319601894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088858"/>
            <a:ext cx="6096762" cy="3270642"/>
          </a:xfrm>
        </p:spPr>
        <p:txBody>
          <a:bodyPr/>
          <a:lstStyle/>
          <a:p>
            <a:pPr>
              <a:lnSpc>
                <a:spcPct val="150000"/>
              </a:lnSpc>
            </a:pPr>
            <a:r>
              <a:rPr lang="zh-CN" altLang="en-US" sz="2000" dirty="0"/>
              <a:t>出现了</a:t>
            </a:r>
            <a:r>
              <a:rPr lang="zh-CN" altLang="en-US" sz="2000" dirty="0">
                <a:solidFill>
                  <a:srgbClr val="C00000"/>
                </a:solidFill>
              </a:rPr>
              <a:t>互联网服务提供者 </a:t>
            </a:r>
            <a:r>
              <a:rPr lang="en-US" altLang="zh-CN" sz="2000" dirty="0">
                <a:solidFill>
                  <a:srgbClr val="C00000"/>
                </a:solidFill>
              </a:rPr>
              <a:t>ISP </a:t>
            </a:r>
            <a:r>
              <a:rPr lang="en-US" altLang="zh-CN" sz="2000" dirty="0"/>
              <a:t>(Internet Service Provider)</a:t>
            </a:r>
            <a:r>
              <a:rPr lang="zh-CN" altLang="en-US" sz="2000" dirty="0"/>
              <a:t>：</a:t>
            </a:r>
            <a:endParaRPr lang="en-US" altLang="zh-CN" sz="2000" dirty="0"/>
          </a:p>
          <a:p>
            <a:pPr lvl="1">
              <a:lnSpc>
                <a:spcPct val="150000"/>
              </a:lnSpc>
            </a:pPr>
            <a:r>
              <a:rPr lang="zh-CN" altLang="en-US" sz="1800" dirty="0"/>
              <a:t>提供</a:t>
            </a:r>
            <a:r>
              <a:rPr lang="zh-CN" altLang="en-US" sz="1800" dirty="0">
                <a:solidFill>
                  <a:srgbClr val="0000FF"/>
                </a:solidFill>
              </a:rPr>
              <a:t>接入</a:t>
            </a:r>
            <a:r>
              <a:rPr lang="zh-CN" altLang="en-US" sz="1800" dirty="0"/>
              <a:t>到互联网的服务。</a:t>
            </a:r>
            <a:endParaRPr lang="en-US" altLang="zh-CN" sz="1800" dirty="0"/>
          </a:p>
          <a:p>
            <a:pPr lvl="1">
              <a:lnSpc>
                <a:spcPct val="150000"/>
              </a:lnSpc>
            </a:pPr>
            <a:r>
              <a:rPr lang="zh-CN" altLang="en-US" sz="1800" dirty="0"/>
              <a:t>需要收取一定的费用。</a:t>
            </a:r>
          </a:p>
          <a:p>
            <a:pPr>
              <a:lnSpc>
                <a:spcPct val="150000"/>
              </a:lnSpc>
            </a:pPr>
            <a:r>
              <a:rPr lang="zh-CN" altLang="en-US" sz="2000" dirty="0">
                <a:solidFill>
                  <a:srgbClr val="C00000"/>
                </a:solidFill>
              </a:rPr>
              <a:t>多层次 </a:t>
            </a:r>
            <a:r>
              <a:rPr lang="en-US" altLang="zh-CN" sz="2000" dirty="0">
                <a:solidFill>
                  <a:srgbClr val="C00000"/>
                </a:solidFill>
              </a:rPr>
              <a:t>ISP </a:t>
            </a:r>
            <a:r>
              <a:rPr lang="zh-CN" altLang="en-US" sz="2000" dirty="0">
                <a:solidFill>
                  <a:srgbClr val="C00000"/>
                </a:solidFill>
              </a:rPr>
              <a:t>结构：</a:t>
            </a:r>
            <a:endParaRPr lang="en-US" altLang="zh-CN" sz="2000" dirty="0">
              <a:solidFill>
                <a:srgbClr val="C00000"/>
              </a:solidFill>
            </a:endParaRPr>
          </a:p>
          <a:p>
            <a:pPr lvl="1">
              <a:lnSpc>
                <a:spcPct val="150000"/>
              </a:lnSpc>
            </a:pPr>
            <a:r>
              <a:rPr lang="zh-CN" altLang="en-US" sz="1800" dirty="0"/>
              <a:t>主干 </a:t>
            </a:r>
            <a:r>
              <a:rPr lang="en-US" altLang="zh-CN" sz="1800" dirty="0"/>
              <a:t>ISP</a:t>
            </a:r>
            <a:r>
              <a:rPr lang="zh-CN" altLang="en-US" sz="1800" dirty="0"/>
              <a:t>、地区 </a:t>
            </a:r>
            <a:r>
              <a:rPr lang="en-US" altLang="zh-CN" sz="1800" dirty="0"/>
              <a:t>ISP </a:t>
            </a:r>
            <a:r>
              <a:rPr lang="zh-CN" altLang="en-US" sz="1800" dirty="0"/>
              <a:t>和本地 </a:t>
            </a:r>
            <a:r>
              <a:rPr lang="en-US" altLang="zh-CN" sz="1800" dirty="0"/>
              <a:t>ISP</a:t>
            </a:r>
            <a:r>
              <a:rPr lang="zh-CN" altLang="en-US" sz="1800" dirty="0"/>
              <a:t>。</a:t>
            </a:r>
            <a:endParaRPr lang="en-US" altLang="zh-CN" sz="1800" dirty="0"/>
          </a:p>
          <a:p>
            <a:pPr lvl="1">
              <a:lnSpc>
                <a:spcPct val="150000"/>
              </a:lnSpc>
            </a:pPr>
            <a:r>
              <a:rPr lang="zh-CN" altLang="en-US" sz="1800" dirty="0"/>
              <a:t>覆盖面积大小和所拥有的 </a:t>
            </a:r>
            <a:r>
              <a:rPr lang="en-US" altLang="zh-CN" sz="1800" dirty="0"/>
              <a:t>IP </a:t>
            </a:r>
            <a:r>
              <a:rPr lang="zh-CN" altLang="en-US" sz="1800" dirty="0"/>
              <a:t>地址数目的不同</a:t>
            </a:r>
          </a:p>
          <a:p>
            <a:pPr>
              <a:lnSpc>
                <a:spcPct val="150000"/>
              </a:lnSpc>
            </a:pPr>
            <a:endParaRPr lang="en-US" altLang="zh-CN" sz="2000" dirty="0"/>
          </a:p>
          <a:p>
            <a:pPr lvl="1">
              <a:lnSpc>
                <a:spcPct val="150000"/>
              </a:lnSpc>
            </a:pPr>
            <a:endParaRPr lang="zh-CN" altLang="en-US" sz="1800"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235072549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862148" y="3739482"/>
            <a:ext cx="5159829" cy="256563"/>
            <a:chOff x="1776552" y="4257054"/>
            <a:chExt cx="6387156" cy="342083"/>
          </a:xfrm>
        </p:grpSpPr>
        <p:sp>
          <p:nvSpPr>
            <p:cNvPr id="45" name="Text Box 273"/>
            <p:cNvSpPr txBox="1">
              <a:spLocks noChangeArrowheads="1"/>
            </p:cNvSpPr>
            <p:nvPr/>
          </p:nvSpPr>
          <p:spPr bwMode="auto">
            <a:xfrm>
              <a:off x="1785262" y="4291361"/>
              <a:ext cx="6364920"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defTabSz="685800" eaLnBrk="1" fontAlgn="auto" hangingPunct="1">
                <a:spcBef>
                  <a:spcPct val="15000"/>
                </a:spcBef>
                <a:spcAft>
                  <a:spcPct val="15000"/>
                </a:spcAft>
                <a:defRPr/>
              </a:pPr>
              <a:r>
                <a:rPr lang="zh-CN" altLang="en-US" sz="900" b="1" kern="0" dirty="0">
                  <a:solidFill>
                    <a:srgbClr val="000000"/>
                  </a:solidFill>
                  <a:latin typeface="微软雅黑" panose="020B0503020204020204" pitchFamily="34" charset="-122"/>
                  <a:ea typeface="微软雅黑" panose="020B0503020204020204" pitchFamily="34" charset="-122"/>
                </a:rPr>
                <a:t>通信举例：主机</a:t>
              </a:r>
              <a:r>
                <a:rPr lang="en-US" altLang="zh-CN" sz="900" b="1" kern="0" dirty="0">
                  <a:solidFill>
                    <a:srgbClr val="000000"/>
                  </a:solidFill>
                  <a:latin typeface="微软雅黑" panose="020B0503020204020204" pitchFamily="34" charset="-122"/>
                  <a:ea typeface="微软雅黑" panose="020B0503020204020204" pitchFamily="34" charset="-122"/>
                </a:rPr>
                <a:t>A → </a:t>
              </a:r>
              <a:r>
                <a:rPr lang="zh-CN" altLang="en-US" sz="900" b="1" kern="0" dirty="0">
                  <a:solidFill>
                    <a:srgbClr val="000000"/>
                  </a:solidFill>
                  <a:latin typeface="微软雅黑" panose="020B0503020204020204" pitchFamily="34" charset="-122"/>
                  <a:ea typeface="微软雅黑" panose="020B0503020204020204" pitchFamily="34" charset="-122"/>
                </a:rPr>
                <a:t>本地 </a:t>
              </a:r>
              <a:r>
                <a:rPr lang="en-US" altLang="zh-CN" sz="900" b="1" kern="0" dirty="0">
                  <a:solidFill>
                    <a:srgbClr val="000000"/>
                  </a:solidFill>
                  <a:latin typeface="微软雅黑" panose="020B0503020204020204" pitchFamily="34" charset="-122"/>
                  <a:ea typeface="微软雅黑" panose="020B0503020204020204" pitchFamily="34" charset="-122"/>
                </a:rPr>
                <a:t>ISP → </a:t>
              </a:r>
              <a:r>
                <a:rPr lang="zh-CN" altLang="en-US" sz="900" b="1" kern="0" dirty="0">
                  <a:solidFill>
                    <a:srgbClr val="000000"/>
                  </a:solidFill>
                  <a:latin typeface="微软雅黑" panose="020B0503020204020204" pitchFamily="34" charset="-122"/>
                  <a:ea typeface="微软雅黑" panose="020B0503020204020204" pitchFamily="34" charset="-122"/>
                </a:rPr>
                <a:t>地区 </a:t>
              </a:r>
              <a:r>
                <a:rPr lang="en-US" altLang="zh-CN" sz="900" b="1" kern="0" dirty="0">
                  <a:solidFill>
                    <a:srgbClr val="000000"/>
                  </a:solidFill>
                  <a:latin typeface="微软雅黑" panose="020B0503020204020204" pitchFamily="34" charset="-122"/>
                  <a:ea typeface="微软雅黑" panose="020B0503020204020204" pitchFamily="34" charset="-122"/>
                </a:rPr>
                <a:t>ISP → </a:t>
              </a:r>
              <a:r>
                <a:rPr lang="zh-CN" altLang="en-US" sz="900" b="1" kern="0" dirty="0">
                  <a:solidFill>
                    <a:srgbClr val="000000"/>
                  </a:solidFill>
                  <a:latin typeface="微软雅黑" panose="020B0503020204020204" pitchFamily="34" charset="-122"/>
                  <a:ea typeface="微软雅黑" panose="020B0503020204020204" pitchFamily="34" charset="-122"/>
                </a:rPr>
                <a:t>主干 </a:t>
              </a:r>
              <a:r>
                <a:rPr lang="en-US" altLang="zh-CN" sz="900" b="1" kern="0" dirty="0">
                  <a:solidFill>
                    <a:srgbClr val="000000"/>
                  </a:solidFill>
                  <a:latin typeface="微软雅黑" panose="020B0503020204020204" pitchFamily="34" charset="-122"/>
                  <a:ea typeface="微软雅黑" panose="020B0503020204020204" pitchFamily="34" charset="-122"/>
                </a:rPr>
                <a:t>ISP → </a:t>
              </a:r>
              <a:r>
                <a:rPr lang="zh-CN" altLang="en-US" sz="900" b="1" kern="0" dirty="0">
                  <a:solidFill>
                    <a:srgbClr val="000000"/>
                  </a:solidFill>
                  <a:latin typeface="微软雅黑" panose="020B0503020204020204" pitchFamily="34" charset="-122"/>
                  <a:ea typeface="微软雅黑" panose="020B0503020204020204" pitchFamily="34" charset="-122"/>
                </a:rPr>
                <a:t>地区 </a:t>
              </a:r>
              <a:r>
                <a:rPr lang="en-US" altLang="zh-CN" sz="900" b="1" kern="0" dirty="0">
                  <a:solidFill>
                    <a:srgbClr val="000000"/>
                  </a:solidFill>
                  <a:latin typeface="微软雅黑" panose="020B0503020204020204" pitchFamily="34" charset="-122"/>
                  <a:ea typeface="微软雅黑" panose="020B0503020204020204" pitchFamily="34" charset="-122"/>
                </a:rPr>
                <a:t>ISP → </a:t>
              </a:r>
              <a:r>
                <a:rPr lang="zh-CN" altLang="en-US" sz="900" b="1" kern="0" dirty="0">
                  <a:solidFill>
                    <a:srgbClr val="000000"/>
                  </a:solidFill>
                  <a:latin typeface="微软雅黑" panose="020B0503020204020204" pitchFamily="34" charset="-122"/>
                  <a:ea typeface="微软雅黑" panose="020B0503020204020204" pitchFamily="34" charset="-122"/>
                </a:rPr>
                <a:t>本地 </a:t>
              </a:r>
              <a:r>
                <a:rPr lang="en-US" altLang="zh-CN" sz="900" b="1" kern="0" dirty="0">
                  <a:solidFill>
                    <a:srgbClr val="000000"/>
                  </a:solidFill>
                  <a:latin typeface="微软雅黑" panose="020B0503020204020204" pitchFamily="34" charset="-122"/>
                  <a:ea typeface="微软雅黑" panose="020B0503020204020204" pitchFamily="34" charset="-122"/>
                </a:rPr>
                <a:t>ISP → </a:t>
              </a:r>
              <a:r>
                <a:rPr lang="zh-CN" altLang="en-US" sz="900" b="1" kern="0" dirty="0">
                  <a:solidFill>
                    <a:srgbClr val="000000"/>
                  </a:solidFill>
                  <a:latin typeface="微软雅黑" panose="020B0503020204020204" pitchFamily="34" charset="-122"/>
                  <a:ea typeface="微软雅黑" panose="020B0503020204020204" pitchFamily="34" charset="-122"/>
                </a:rPr>
                <a:t>主机</a:t>
              </a:r>
              <a:r>
                <a:rPr lang="en-US" altLang="zh-CN" sz="900" b="1" kern="0" dirty="0">
                  <a:solidFill>
                    <a:srgbClr val="000000"/>
                  </a:solidFill>
                  <a:latin typeface="微软雅黑" panose="020B0503020204020204" pitchFamily="34" charset="-122"/>
                  <a:ea typeface="微软雅黑" panose="020B0503020204020204" pitchFamily="34" charset="-122"/>
                </a:rPr>
                <a:t>B</a:t>
              </a: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endParaRPr lang="zh-CN" altLang="en-US" sz="1200" b="1" kern="0">
                <a:solidFill>
                  <a:srgbClr val="000000"/>
                </a:solidFill>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162592" y="1440976"/>
            <a:ext cx="4675276" cy="2228842"/>
            <a:chOff x="2063931" y="1515290"/>
            <a:chExt cx="6233701"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headEnd/>
              <a:tailEnd/>
            </a:ln>
          </p:spPr>
          <p:style>
            <a:lnRef idx="1">
              <a:schemeClr val="accent3"/>
            </a:lnRef>
            <a:fillRef idx="3">
              <a:schemeClr val="accent3"/>
            </a:fillRef>
            <a:effectRef idx="2">
              <a:schemeClr val="accent3"/>
            </a:effectRef>
            <a:fontRef idx="minor">
              <a:schemeClr val="lt1"/>
            </a:fontRef>
          </p:style>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7" y="3485116"/>
              <a:ext cx="477053" cy="35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r>
                <a:rPr lang="en-US" altLang="zh-CN" sz="1350" b="1" kern="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大公司</a:t>
              </a:r>
            </a:p>
          </p:txBody>
        </p:sp>
        <p:sp>
          <p:nvSpPr>
            <p:cNvPr id="39" name="Oval 194"/>
            <p:cNvSpPr>
              <a:spLocks noChangeArrowheads="1"/>
            </p:cNvSpPr>
            <p:nvPr/>
          </p:nvSpPr>
          <p:spPr bwMode="auto">
            <a:xfrm>
              <a:off x="4343760" y="3667864"/>
              <a:ext cx="627216" cy="290779"/>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公司</a:t>
              </a:r>
            </a:p>
          </p:txBody>
        </p:sp>
        <p:sp>
          <p:nvSpPr>
            <p:cNvPr id="40" name="Oval 195"/>
            <p:cNvSpPr>
              <a:spLocks noChangeArrowheads="1"/>
            </p:cNvSpPr>
            <p:nvPr/>
          </p:nvSpPr>
          <p:spPr bwMode="auto">
            <a:xfrm>
              <a:off x="5060278" y="3196357"/>
              <a:ext cx="626165" cy="245345"/>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本地</a:t>
              </a:r>
              <a:r>
                <a:rPr kumimoji="1" lang="zh-CN" altLang="en-US" sz="375" b="1" kern="0">
                  <a:solidFill>
                    <a:srgbClr val="000000"/>
                  </a:solidFill>
                  <a:latin typeface="微软雅黑" panose="020B0503020204020204" pitchFamily="34" charset="-122"/>
                  <a:ea typeface="微软雅黑" panose="020B0503020204020204" pitchFamily="34" charset="-122"/>
                </a:rPr>
                <a:t> </a:t>
              </a:r>
              <a:r>
                <a:rPr kumimoji="1" lang="en-US" altLang="zh-CN" sz="825" b="1" kern="0">
                  <a:solidFill>
                    <a:srgbClr val="000000"/>
                  </a:solidFill>
                  <a:latin typeface="微软雅黑" panose="020B0503020204020204" pitchFamily="34" charset="-122"/>
                  <a:ea typeface="微软雅黑" panose="020B0503020204020204" pitchFamily="34" charset="-122"/>
                </a:rPr>
                <a:t>ISP</a:t>
              </a:r>
            </a:p>
          </p:txBody>
        </p:sp>
        <p:sp>
          <p:nvSpPr>
            <p:cNvPr id="42" name="Text Box 268"/>
            <p:cNvSpPr txBox="1">
              <a:spLocks noChangeArrowheads="1"/>
            </p:cNvSpPr>
            <p:nvPr/>
          </p:nvSpPr>
          <p:spPr bwMode="auto">
            <a:xfrm>
              <a:off x="4930326" y="3737529"/>
              <a:ext cx="353088" cy="259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r>
                <a:rPr lang="en-US" altLang="zh-CN" sz="825" b="1" kern="0" dirty="0">
                  <a:solidFill>
                    <a:srgbClr val="000000"/>
                  </a:solidFill>
                  <a:latin typeface="微软雅黑" panose="020B0503020204020204" pitchFamily="34" charset="-122"/>
                  <a:ea typeface="微软雅黑" panose="020B0503020204020204" pitchFamily="34" charset="-122"/>
                </a:rPr>
                <a:t>A</a:t>
              </a:r>
            </a:p>
          </p:txBody>
        </p:sp>
        <p:sp>
          <p:nvSpPr>
            <p:cNvPr id="44" name="Text Box 271"/>
            <p:cNvSpPr txBox="1">
              <a:spLocks noChangeArrowheads="1"/>
            </p:cNvSpPr>
            <p:nvPr/>
          </p:nvSpPr>
          <p:spPr bwMode="auto">
            <a:xfrm>
              <a:off x="7955229" y="3722370"/>
              <a:ext cx="342403" cy="259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r>
                <a:rPr lang="en-US" altLang="zh-CN" sz="825" b="1" kern="0" dirty="0">
                  <a:solidFill>
                    <a:srgbClr val="000000"/>
                  </a:solidFill>
                  <a:latin typeface="微软雅黑" panose="020B0503020204020204" pitchFamily="34" charset="-122"/>
                  <a:ea typeface="微软雅黑" panose="020B0503020204020204" pitchFamily="34" charset="-122"/>
                </a:rPr>
                <a:t>B</a:t>
              </a: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本地</a:t>
              </a:r>
              <a:r>
                <a:rPr kumimoji="1" lang="zh-CN" altLang="en-US" sz="450" b="1" kern="0">
                  <a:solidFill>
                    <a:srgbClr val="000000"/>
                  </a:solidFill>
                  <a:latin typeface="微软雅黑" panose="020B0503020204020204" pitchFamily="34" charset="-122"/>
                  <a:ea typeface="微软雅黑" panose="020B0503020204020204" pitchFamily="34" charset="-122"/>
                </a:rPr>
                <a:t> </a:t>
              </a:r>
              <a:r>
                <a:rPr kumimoji="1" lang="en-US" altLang="zh-CN" sz="825" b="1" kern="0">
                  <a:solidFill>
                    <a:srgbClr val="000000"/>
                  </a:solidFill>
                  <a:latin typeface="微软雅黑" panose="020B0503020204020204" pitchFamily="34" charset="-122"/>
                  <a:ea typeface="微软雅黑" panose="020B0503020204020204" pitchFamily="34" charset="-122"/>
                </a:rPr>
                <a:t>ISP</a:t>
              </a: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pPr defTabSz="685800" fontAlgn="auto">
                <a:spcBef>
                  <a:spcPts val="0"/>
                </a:spcBef>
                <a:spcAft>
                  <a:spcPts val="0"/>
                </a:spcAft>
                <a:defRPr/>
              </a:pPr>
              <a:endParaRPr kumimoji="1" lang="zh-CN" altLang="en-US" sz="1200" b="1" kern="0">
                <a:solidFill>
                  <a:srgbClr val="000000"/>
                </a:solidFill>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algn="ctr" defTabSz="685800" fontAlgn="auto">
                <a:spcBef>
                  <a:spcPts val="0"/>
                </a:spcBef>
                <a:spcAft>
                  <a:spcPts val="0"/>
                </a:spcAft>
                <a:defRPr/>
              </a:pPr>
              <a:r>
                <a:rPr kumimoji="1" lang="zh-CN" altLang="en-US" sz="1050" b="1" kern="0" dirty="0">
                  <a:solidFill>
                    <a:srgbClr val="000000"/>
                  </a:solidFill>
                  <a:latin typeface="微软雅黑" panose="020B0503020204020204" pitchFamily="34" charset="-122"/>
                  <a:ea typeface="微软雅黑" panose="020B0503020204020204" pitchFamily="34" charset="-122"/>
                </a:rPr>
                <a:t>主干 </a:t>
              </a:r>
              <a:r>
                <a:rPr kumimoji="1" lang="en-US" altLang="zh-CN" sz="1050" b="1" kern="0" dirty="0">
                  <a:solidFill>
                    <a:srgbClr val="000000"/>
                  </a:solidFill>
                  <a:latin typeface="微软雅黑" panose="020B0503020204020204" pitchFamily="34" charset="-122"/>
                  <a:ea typeface="微软雅黑" panose="020B0503020204020204" pitchFamily="34" charset="-122"/>
                </a:rPr>
                <a:t>ISP</a:t>
              </a:r>
            </a:p>
          </p:txBody>
        </p:sp>
        <p:sp>
          <p:nvSpPr>
            <p:cNvPr id="53" name="Oval 305"/>
            <p:cNvSpPr>
              <a:spLocks noChangeArrowheads="1"/>
            </p:cNvSpPr>
            <p:nvPr/>
          </p:nvSpPr>
          <p:spPr bwMode="auto">
            <a:xfrm>
              <a:off x="3391905"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本地</a:t>
              </a:r>
              <a:r>
                <a:rPr kumimoji="1" lang="zh-CN" altLang="en-US" sz="375" b="1" kern="0">
                  <a:solidFill>
                    <a:srgbClr val="000000"/>
                  </a:solidFill>
                  <a:latin typeface="微软雅黑" panose="020B0503020204020204" pitchFamily="34" charset="-122"/>
                  <a:ea typeface="微软雅黑" panose="020B0503020204020204" pitchFamily="34" charset="-122"/>
                </a:rPr>
                <a:t> </a:t>
              </a:r>
              <a:r>
                <a:rPr kumimoji="1" lang="en-US" altLang="zh-CN" sz="825" b="1" kern="0">
                  <a:solidFill>
                    <a:srgbClr val="000000"/>
                  </a:solidFill>
                  <a:latin typeface="微软雅黑" panose="020B0503020204020204" pitchFamily="34" charset="-122"/>
                  <a:ea typeface="微软雅黑" panose="020B0503020204020204" pitchFamily="34" charset="-122"/>
                </a:rPr>
                <a:t>ISP</a:t>
              </a:r>
            </a:p>
          </p:txBody>
        </p:sp>
        <p:sp>
          <p:nvSpPr>
            <p:cNvPr id="54" name="Oval 306"/>
            <p:cNvSpPr>
              <a:spLocks noChangeArrowheads="1"/>
            </p:cNvSpPr>
            <p:nvPr/>
          </p:nvSpPr>
          <p:spPr bwMode="auto">
            <a:xfrm>
              <a:off x="2486277"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defTabSz="685800" fontAlgn="auto">
                <a:spcBef>
                  <a:spcPts val="0"/>
                </a:spcBef>
                <a:spcAft>
                  <a:spcPts val="0"/>
                </a:spcAft>
                <a:defRPr/>
              </a:pPr>
              <a:r>
                <a:rPr kumimoji="1" lang="zh-CN" altLang="en-US" sz="825" b="1" kern="0" dirty="0">
                  <a:solidFill>
                    <a:srgbClr val="000000"/>
                  </a:solidFill>
                  <a:latin typeface="微软雅黑" panose="020B0503020204020204" pitchFamily="34" charset="-122"/>
                  <a:ea typeface="微软雅黑" panose="020B0503020204020204" pitchFamily="34" charset="-122"/>
                </a:rPr>
                <a:t>本地</a:t>
              </a:r>
              <a:r>
                <a:rPr kumimoji="1" lang="zh-CN" altLang="en-US" sz="375" b="1" kern="0" dirty="0">
                  <a:solidFill>
                    <a:srgbClr val="000000"/>
                  </a:solidFill>
                  <a:latin typeface="微软雅黑" panose="020B0503020204020204" pitchFamily="34" charset="-122"/>
                  <a:ea typeface="微软雅黑" panose="020B0503020204020204" pitchFamily="34" charset="-122"/>
                </a:rPr>
                <a:t> </a:t>
              </a:r>
              <a:r>
                <a:rPr kumimoji="1" lang="en-US" altLang="zh-CN" sz="825" b="1" kern="0" dirty="0">
                  <a:solidFill>
                    <a:srgbClr val="000000"/>
                  </a:solidFill>
                  <a:latin typeface="微软雅黑" panose="020B0503020204020204" pitchFamily="34" charset="-122"/>
                  <a:ea typeface="微软雅黑" panose="020B0503020204020204" pitchFamily="34" charset="-122"/>
                </a:rPr>
                <a:t>ISP</a:t>
              </a:r>
            </a:p>
          </p:txBody>
        </p:sp>
        <p:sp>
          <p:nvSpPr>
            <p:cNvPr id="56" name="Oval 319"/>
            <p:cNvSpPr>
              <a:spLocks noChangeArrowheads="1"/>
            </p:cNvSpPr>
            <p:nvPr/>
          </p:nvSpPr>
          <p:spPr bwMode="auto">
            <a:xfrm>
              <a:off x="4637932" y="151529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algn="ctr" defTabSz="685800" fontAlgn="auto">
                <a:spcBef>
                  <a:spcPts val="0"/>
                </a:spcBef>
                <a:spcAft>
                  <a:spcPts val="0"/>
                </a:spcAft>
                <a:defRPr/>
              </a:pPr>
              <a:r>
                <a:rPr kumimoji="1" lang="zh-CN" altLang="en-US" sz="1050" b="1" kern="0" dirty="0">
                  <a:solidFill>
                    <a:srgbClr val="000000"/>
                  </a:solidFill>
                  <a:latin typeface="微软雅黑" panose="020B0503020204020204" pitchFamily="34" charset="-122"/>
                  <a:ea typeface="微软雅黑" panose="020B0503020204020204" pitchFamily="34" charset="-122"/>
                </a:rPr>
                <a:t>主干 </a:t>
              </a:r>
              <a:r>
                <a:rPr kumimoji="1" lang="en-US" altLang="zh-CN" sz="1050" b="1" kern="0" dirty="0">
                  <a:solidFill>
                    <a:srgbClr val="000000"/>
                  </a:solidFill>
                  <a:latin typeface="微软雅黑" panose="020B0503020204020204" pitchFamily="34" charset="-122"/>
                  <a:ea typeface="微软雅黑" panose="020B0503020204020204" pitchFamily="34" charset="-122"/>
                </a:rPr>
                <a:t>ISP</a:t>
              </a:r>
            </a:p>
          </p:txBody>
        </p:sp>
        <p:sp>
          <p:nvSpPr>
            <p:cNvPr id="57" name="Oval 320"/>
            <p:cNvSpPr>
              <a:spLocks noChangeArrowheads="1"/>
            </p:cNvSpPr>
            <p:nvPr/>
          </p:nvSpPr>
          <p:spPr bwMode="auto">
            <a:xfrm>
              <a:off x="5876604" y="1974680"/>
              <a:ext cx="1285950" cy="320059"/>
            </a:xfrm>
            <a:prstGeom prst="ellipse">
              <a:avLst/>
            </a:prstGeom>
            <a:ln/>
          </p:spPr>
          <p:style>
            <a:lnRef idx="1">
              <a:schemeClr val="accent6"/>
            </a:lnRef>
            <a:fillRef idx="3">
              <a:schemeClr val="accent6"/>
            </a:fillRef>
            <a:effectRef idx="2">
              <a:schemeClr val="accent6"/>
            </a:effectRef>
            <a:fontRef idx="minor">
              <a:schemeClr val="lt1"/>
            </a:fontRef>
          </p:style>
          <p:txBody>
            <a:bodyPr wrap="none" anchor="ctr"/>
            <a:lstStyle/>
            <a:p>
              <a:pPr algn="ctr" defTabSz="685800" fontAlgn="auto">
                <a:spcBef>
                  <a:spcPts val="0"/>
                </a:spcBef>
                <a:spcAft>
                  <a:spcPts val="0"/>
                </a:spcAft>
                <a:defRPr/>
              </a:pPr>
              <a:r>
                <a:rPr kumimoji="1" lang="zh-CN" altLang="en-US" sz="1050" b="1" kern="0" dirty="0">
                  <a:solidFill>
                    <a:srgbClr val="000000"/>
                  </a:solidFill>
                  <a:latin typeface="微软雅黑" panose="020B0503020204020204" pitchFamily="34" charset="-122"/>
                  <a:ea typeface="微软雅黑" panose="020B0503020204020204" pitchFamily="34" charset="-122"/>
                </a:rPr>
                <a:t>主干 </a:t>
              </a:r>
              <a:r>
                <a:rPr kumimoji="1" lang="en-US" altLang="zh-CN" sz="1050" b="1" kern="0" dirty="0">
                  <a:solidFill>
                    <a:srgbClr val="000000"/>
                  </a:solidFill>
                  <a:latin typeface="微软雅黑" panose="020B0503020204020204" pitchFamily="34" charset="-122"/>
                  <a:ea typeface="微软雅黑" panose="020B0503020204020204" pitchFamily="34" charset="-122"/>
                </a:rPr>
                <a:t>ISP</a:t>
              </a:r>
            </a:p>
          </p:txBody>
        </p:sp>
        <p:sp>
          <p:nvSpPr>
            <p:cNvPr id="61" name="Text Box 342"/>
            <p:cNvSpPr txBox="1">
              <a:spLocks noChangeArrowheads="1"/>
            </p:cNvSpPr>
            <p:nvPr/>
          </p:nvSpPr>
          <p:spPr bwMode="auto">
            <a:xfrm>
              <a:off x="4850155" y="2298778"/>
              <a:ext cx="707887" cy="60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r>
                <a:rPr lang="en-US" altLang="zh-CN" sz="2700" b="1" kern="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p>
          </p:txBody>
        </p:sp>
        <p:sp>
          <p:nvSpPr>
            <p:cNvPr id="62" name="Oval 348"/>
            <p:cNvSpPr>
              <a:spLocks noChangeArrowheads="1"/>
            </p:cNvSpPr>
            <p:nvPr/>
          </p:nvSpPr>
          <p:spPr bwMode="auto">
            <a:xfrm>
              <a:off x="5923881"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本地</a:t>
              </a:r>
              <a:r>
                <a:rPr kumimoji="1" lang="zh-CN" altLang="en-US" sz="375" b="1" kern="0">
                  <a:solidFill>
                    <a:srgbClr val="000000"/>
                  </a:solidFill>
                  <a:latin typeface="微软雅黑" panose="020B0503020204020204" pitchFamily="34" charset="-122"/>
                  <a:ea typeface="微软雅黑" panose="020B0503020204020204" pitchFamily="34" charset="-122"/>
                </a:rPr>
                <a:t> </a:t>
              </a:r>
              <a:r>
                <a:rPr kumimoji="1" lang="en-US" altLang="zh-CN" sz="825" b="1" kern="0">
                  <a:solidFill>
                    <a:srgbClr val="000000"/>
                  </a:solidFill>
                  <a:latin typeface="微软雅黑" panose="020B0503020204020204" pitchFamily="34" charset="-122"/>
                  <a:ea typeface="微软雅黑" panose="020B0503020204020204" pitchFamily="34" charset="-122"/>
                </a:rPr>
                <a:t>ISP</a:t>
              </a:r>
            </a:p>
          </p:txBody>
        </p:sp>
        <p:sp>
          <p:nvSpPr>
            <p:cNvPr id="63" name="Oval 349"/>
            <p:cNvSpPr>
              <a:spLocks noChangeArrowheads="1"/>
            </p:cNvSpPr>
            <p:nvPr/>
          </p:nvSpPr>
          <p:spPr bwMode="auto">
            <a:xfrm>
              <a:off x="4209282" y="3164048"/>
              <a:ext cx="626165" cy="277654"/>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本地</a:t>
              </a:r>
              <a:r>
                <a:rPr kumimoji="1" lang="zh-CN" altLang="en-US" sz="375" b="1" kern="0">
                  <a:solidFill>
                    <a:srgbClr val="000000"/>
                  </a:solidFill>
                  <a:latin typeface="微软雅黑" panose="020B0503020204020204" pitchFamily="34" charset="-122"/>
                  <a:ea typeface="微软雅黑" panose="020B0503020204020204" pitchFamily="34" charset="-122"/>
                </a:rPr>
                <a:t> </a:t>
              </a:r>
              <a:r>
                <a:rPr kumimoji="1" lang="en-US" altLang="zh-CN" sz="825" b="1" kern="0">
                  <a:solidFill>
                    <a:srgbClr val="000000"/>
                  </a:solidFill>
                  <a:latin typeface="微软雅黑" panose="020B0503020204020204" pitchFamily="34" charset="-122"/>
                  <a:ea typeface="微软雅黑" panose="020B0503020204020204" pitchFamily="34" charset="-122"/>
                </a:rPr>
                <a:t>ISP</a:t>
              </a:r>
            </a:p>
          </p:txBody>
        </p:sp>
        <p:sp>
          <p:nvSpPr>
            <p:cNvPr id="67" name="Text Box 374"/>
            <p:cNvSpPr txBox="1">
              <a:spLocks noChangeArrowheads="1"/>
            </p:cNvSpPr>
            <p:nvPr/>
          </p:nvSpPr>
          <p:spPr bwMode="auto">
            <a:xfrm>
              <a:off x="3055710" y="3024716"/>
              <a:ext cx="502701" cy="38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r>
                <a:rPr lang="en-US" altLang="zh-CN" sz="1500" b="1" kern="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p>
          </p:txBody>
        </p:sp>
        <p:sp>
          <p:nvSpPr>
            <p:cNvPr id="68" name="Oval 375"/>
            <p:cNvSpPr>
              <a:spLocks noChangeArrowheads="1"/>
            </p:cNvSpPr>
            <p:nvPr/>
          </p:nvSpPr>
          <p:spPr bwMode="auto">
            <a:xfrm>
              <a:off x="6686626" y="3197367"/>
              <a:ext cx="626165" cy="242316"/>
            </a:xfrm>
            <a:prstGeom prst="ellipse">
              <a:avLst/>
            </a:prstGeom>
            <a:solidFill>
              <a:srgbClr val="00B0F0"/>
            </a:solidFill>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本地</a:t>
              </a:r>
              <a:r>
                <a:rPr kumimoji="1" lang="zh-CN" altLang="en-US" sz="450" b="1" kern="0">
                  <a:solidFill>
                    <a:srgbClr val="000000"/>
                  </a:solidFill>
                  <a:latin typeface="微软雅黑" panose="020B0503020204020204" pitchFamily="34" charset="-122"/>
                  <a:ea typeface="微软雅黑" panose="020B0503020204020204" pitchFamily="34" charset="-122"/>
                </a:rPr>
                <a:t> </a:t>
              </a:r>
              <a:r>
                <a:rPr kumimoji="1" lang="en-US" altLang="zh-CN" sz="825" b="1" kern="0">
                  <a:solidFill>
                    <a:srgbClr val="000000"/>
                  </a:solidFill>
                  <a:latin typeface="微软雅黑" panose="020B0503020204020204" pitchFamily="34" charset="-122"/>
                  <a:ea typeface="微软雅黑" panose="020B0503020204020204" pitchFamily="34" charset="-122"/>
                </a:rPr>
                <a:t>ISP</a:t>
              </a:r>
            </a:p>
          </p:txBody>
        </p:sp>
        <p:sp>
          <p:nvSpPr>
            <p:cNvPr id="75" name="Text Box 405"/>
            <p:cNvSpPr txBox="1">
              <a:spLocks noChangeArrowheads="1"/>
            </p:cNvSpPr>
            <p:nvPr/>
          </p:nvSpPr>
          <p:spPr bwMode="auto">
            <a:xfrm>
              <a:off x="5345409" y="3611830"/>
              <a:ext cx="477053" cy="35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r>
                <a:rPr lang="en-US" altLang="zh-CN" sz="1350" b="1" kern="0" dirty="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p>
          </p:txBody>
        </p:sp>
        <p:sp>
          <p:nvSpPr>
            <p:cNvPr id="76" name="Text Box 406"/>
            <p:cNvSpPr txBox="1">
              <a:spLocks noChangeArrowheads="1"/>
            </p:cNvSpPr>
            <p:nvPr/>
          </p:nvSpPr>
          <p:spPr bwMode="auto">
            <a:xfrm>
              <a:off x="6067816" y="3485116"/>
              <a:ext cx="477053" cy="355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r>
                <a:rPr lang="en-US" altLang="zh-CN" sz="1350" b="1" kern="0">
                  <a:solidFill>
                    <a:srgbClr val="000000"/>
                  </a:solidFill>
                  <a:latin typeface="微软雅黑" panose="020B0503020204020204" pitchFamily="34" charset="-122"/>
                  <a:ea typeface="微软雅黑" panose="020B0503020204020204" pitchFamily="34" charset="-122"/>
                  <a:sym typeface="Symbol" panose="05050102010706020507" pitchFamily="18" charset="2"/>
                </a:rPr>
                <a:t></a:t>
              </a:r>
            </a:p>
          </p:txBody>
        </p:sp>
        <p:sp>
          <p:nvSpPr>
            <p:cNvPr id="79" name="Oval 14"/>
            <p:cNvSpPr>
              <a:spLocks noChangeArrowheads="1"/>
            </p:cNvSpPr>
            <p:nvPr/>
          </p:nvSpPr>
          <p:spPr bwMode="auto">
            <a:xfrm>
              <a:off x="2349698" y="1607168"/>
              <a:ext cx="1042207" cy="320059"/>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defTabSz="685800" fontAlgn="auto">
                <a:spcBef>
                  <a:spcPts val="0"/>
                </a:spcBef>
                <a:spcAft>
                  <a:spcPts val="0"/>
                </a:spcAft>
                <a:defRPr/>
              </a:pPr>
              <a:r>
                <a:rPr kumimoji="1" lang="zh-CN" altLang="en-US" sz="825" b="1" kern="0" dirty="0">
                  <a:solidFill>
                    <a:srgbClr val="000000"/>
                  </a:solidFill>
                  <a:latin typeface="微软雅黑" panose="020B0503020204020204" pitchFamily="34" charset="-122"/>
                  <a:ea typeface="微软雅黑" panose="020B0503020204020204" pitchFamily="34" charset="-122"/>
                </a:rPr>
                <a:t>内容提供者</a:t>
              </a:r>
              <a:endParaRPr kumimoji="1" lang="en-US" altLang="zh-CN" sz="825" b="1" kern="0" dirty="0">
                <a:solidFill>
                  <a:srgbClr val="000000"/>
                </a:solidFill>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83467" cy="265624"/>
              <a:chOff x="3320162" y="2589558"/>
              <a:chExt cx="483467" cy="265624"/>
            </a:xfrm>
          </p:grpSpPr>
          <p:grpSp>
            <p:nvGrpSpPr>
              <p:cNvPr id="93"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96"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97"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98"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99"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00"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01"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02"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03"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dirty="0">
                    <a:solidFill>
                      <a:srgbClr val="000000"/>
                    </a:solidFill>
                  </a:endParaRPr>
                </a:p>
              </p:txBody>
            </p:sp>
          </p:grpSp>
          <p:sp>
            <p:nvSpPr>
              <p:cNvPr id="94" name="Text Box 354"/>
              <p:cNvSpPr txBox="1">
                <a:spLocks noChangeArrowheads="1"/>
              </p:cNvSpPr>
              <p:nvPr/>
            </p:nvSpPr>
            <p:spPr bwMode="auto">
              <a:xfrm>
                <a:off x="3320162" y="2595353"/>
                <a:ext cx="483467" cy="259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r>
                  <a:rPr lang="en-US" altLang="zh-CN" sz="825" b="1" kern="0" dirty="0">
                    <a:solidFill>
                      <a:srgbClr val="000000"/>
                    </a:solidFill>
                    <a:latin typeface="微软雅黑" panose="020B0503020204020204" pitchFamily="34" charset="-122"/>
                    <a:ea typeface="微软雅黑" panose="020B0503020204020204" pitchFamily="34" charset="-122"/>
                  </a:rPr>
                  <a:t>IXP</a:t>
                </a: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08"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09"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10"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11"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12"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13"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14"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15"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dirty="0">
                    <a:solidFill>
                      <a:srgbClr val="000000"/>
                    </a:solidFill>
                  </a:endParaRPr>
                </a:p>
              </p:txBody>
            </p:sp>
          </p:grpSp>
          <p:sp>
            <p:nvSpPr>
              <p:cNvPr id="106" name="Text Box 354"/>
              <p:cNvSpPr txBox="1">
                <a:spLocks noChangeArrowheads="1"/>
              </p:cNvSpPr>
              <p:nvPr/>
            </p:nvSpPr>
            <p:spPr bwMode="auto">
              <a:xfrm>
                <a:off x="3017798" y="3873742"/>
                <a:ext cx="653027" cy="25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defTabSz="685800" eaLnBrk="1" fontAlgn="auto" hangingPunct="1">
                  <a:spcBef>
                    <a:spcPts val="0"/>
                  </a:spcBef>
                  <a:spcAft>
                    <a:spcPts val="0"/>
                  </a:spcAft>
                  <a:defRPr/>
                </a:pPr>
                <a:r>
                  <a:rPr lang="zh-CN" altLang="en-US" sz="788" b="1" kern="0" dirty="0">
                    <a:solidFill>
                      <a:srgbClr val="000000"/>
                    </a:solidFill>
                    <a:latin typeface="微软雅黑" panose="020B0503020204020204" pitchFamily="34" charset="-122"/>
                    <a:ea typeface="微软雅黑" panose="020B0503020204020204" pitchFamily="34" charset="-122"/>
                  </a:rPr>
                  <a:t>校园网</a:t>
                </a:r>
                <a:endParaRPr lang="en-US" altLang="zh-CN" sz="788" b="1" kern="0" dirty="0">
                  <a:solidFill>
                    <a:srgbClr val="000000"/>
                  </a:solidFill>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a:grpSpLocks/>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21"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22"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23"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24"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25"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26"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27"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128"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dirty="0">
                    <a:solidFill>
                      <a:srgbClr val="000000"/>
                    </a:solidFill>
                  </a:endParaRPr>
                </a:p>
              </p:txBody>
            </p:sp>
          </p:grpSp>
          <p:sp>
            <p:nvSpPr>
              <p:cNvPr id="119" name="Text Box 354"/>
              <p:cNvSpPr txBox="1">
                <a:spLocks noChangeArrowheads="1"/>
              </p:cNvSpPr>
              <p:nvPr/>
            </p:nvSpPr>
            <p:spPr bwMode="auto">
              <a:xfrm>
                <a:off x="3017798" y="3873742"/>
                <a:ext cx="653027" cy="253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defTabSz="685800" eaLnBrk="1" fontAlgn="auto" hangingPunct="1">
                  <a:spcBef>
                    <a:spcPts val="0"/>
                  </a:spcBef>
                  <a:spcAft>
                    <a:spcPts val="0"/>
                  </a:spcAft>
                  <a:defRPr/>
                </a:pPr>
                <a:r>
                  <a:rPr lang="zh-CN" altLang="en-US" sz="788" b="1" kern="0" dirty="0">
                    <a:solidFill>
                      <a:srgbClr val="000000"/>
                    </a:solidFill>
                    <a:latin typeface="微软雅黑" panose="020B0503020204020204" pitchFamily="34" charset="-122"/>
                    <a:ea typeface="微软雅黑" panose="020B0503020204020204" pitchFamily="34" charset="-122"/>
                  </a:rPr>
                  <a:t>校园网</a:t>
                </a:r>
                <a:endParaRPr lang="en-US" altLang="zh-CN" sz="788" b="1" kern="0" dirty="0">
                  <a:solidFill>
                    <a:srgbClr val="000000"/>
                  </a:solidFill>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5817"/>
              <a:chOff x="2206814" y="2569365"/>
              <a:chExt cx="5656498" cy="285817"/>
            </a:xfrm>
          </p:grpSpPr>
          <p:sp>
            <p:nvSpPr>
              <p:cNvPr id="55" name="Oval 289"/>
              <p:cNvSpPr>
                <a:spLocks noChangeArrowheads="1"/>
              </p:cNvSpPr>
              <p:nvPr/>
            </p:nvSpPr>
            <p:spPr bwMode="auto">
              <a:xfrm>
                <a:off x="540067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地区 </a:t>
                </a:r>
                <a:r>
                  <a:rPr kumimoji="1" lang="zh-CN" altLang="en-US" sz="150" b="1" kern="0">
                    <a:solidFill>
                      <a:srgbClr val="000000"/>
                    </a:solidFill>
                    <a:latin typeface="微软雅黑" panose="020B0503020204020204" pitchFamily="34" charset="-122"/>
                    <a:ea typeface="微软雅黑" panose="020B0503020204020204" pitchFamily="34" charset="-122"/>
                  </a:rPr>
                  <a:t> </a:t>
                </a:r>
                <a:r>
                  <a:rPr kumimoji="1" lang="en-US" altLang="zh-CN" sz="825" b="1" kern="0">
                    <a:solidFill>
                      <a:srgbClr val="000000"/>
                    </a:solidFill>
                    <a:latin typeface="微软雅黑" panose="020B0503020204020204" pitchFamily="34" charset="-122"/>
                    <a:ea typeface="微软雅黑" panose="020B0503020204020204" pitchFamily="34" charset="-122"/>
                  </a:rPr>
                  <a:t>ISP</a:t>
                </a:r>
              </a:p>
            </p:txBody>
          </p:sp>
          <p:sp>
            <p:nvSpPr>
              <p:cNvPr id="58" name="Oval 327"/>
              <p:cNvSpPr>
                <a:spLocks noChangeArrowheads="1"/>
              </p:cNvSpPr>
              <p:nvPr/>
            </p:nvSpPr>
            <p:spPr bwMode="auto">
              <a:xfrm>
                <a:off x="6972393"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地区 </a:t>
                </a:r>
                <a:r>
                  <a:rPr kumimoji="1" lang="zh-CN" altLang="en-US" sz="150" b="1" kern="0">
                    <a:solidFill>
                      <a:srgbClr val="000000"/>
                    </a:solidFill>
                    <a:latin typeface="微软雅黑" panose="020B0503020204020204" pitchFamily="34" charset="-122"/>
                    <a:ea typeface="微软雅黑" panose="020B0503020204020204" pitchFamily="34" charset="-122"/>
                  </a:rPr>
                  <a:t> </a:t>
                </a:r>
                <a:r>
                  <a:rPr kumimoji="1" lang="en-US" altLang="zh-CN" sz="825" b="1" kern="0">
                    <a:solidFill>
                      <a:srgbClr val="000000"/>
                    </a:solidFill>
                    <a:latin typeface="微软雅黑" panose="020B0503020204020204" pitchFamily="34" charset="-122"/>
                    <a:ea typeface="微软雅黑" panose="020B0503020204020204" pitchFamily="34" charset="-122"/>
                  </a:rPr>
                  <a:t>ISP</a:t>
                </a:r>
              </a:p>
            </p:txBody>
          </p:sp>
          <p:sp>
            <p:nvSpPr>
              <p:cNvPr id="59" name="Oval 328"/>
              <p:cNvSpPr>
                <a:spLocks noChangeArrowheads="1"/>
              </p:cNvSpPr>
              <p:nvPr/>
            </p:nvSpPr>
            <p:spPr bwMode="auto">
              <a:xfrm>
                <a:off x="2206814"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defTabSz="685800" fontAlgn="auto">
                  <a:spcBef>
                    <a:spcPts val="0"/>
                  </a:spcBef>
                  <a:spcAft>
                    <a:spcPts val="0"/>
                  </a:spcAft>
                  <a:defRPr/>
                </a:pPr>
                <a:r>
                  <a:rPr kumimoji="1" lang="zh-CN" altLang="en-US" sz="825" b="1" kern="0" dirty="0">
                    <a:solidFill>
                      <a:srgbClr val="000000"/>
                    </a:solidFill>
                    <a:latin typeface="微软雅黑" panose="020B0503020204020204" pitchFamily="34" charset="-122"/>
                    <a:ea typeface="微软雅黑" panose="020B0503020204020204" pitchFamily="34" charset="-122"/>
                  </a:rPr>
                  <a:t>地区 </a:t>
                </a:r>
                <a:r>
                  <a:rPr kumimoji="1" lang="zh-CN" altLang="en-US" sz="150" b="1" kern="0" dirty="0">
                    <a:solidFill>
                      <a:srgbClr val="000000"/>
                    </a:solidFill>
                    <a:latin typeface="微软雅黑" panose="020B0503020204020204" pitchFamily="34" charset="-122"/>
                    <a:ea typeface="微软雅黑" panose="020B0503020204020204" pitchFamily="34" charset="-122"/>
                  </a:rPr>
                  <a:t> </a:t>
                </a:r>
                <a:r>
                  <a:rPr kumimoji="1" lang="en-US" altLang="zh-CN" sz="825" b="1" kern="0" dirty="0">
                    <a:solidFill>
                      <a:srgbClr val="000000"/>
                    </a:solidFill>
                    <a:latin typeface="微软雅黑" panose="020B0503020204020204" pitchFamily="34" charset="-122"/>
                    <a:ea typeface="微软雅黑" panose="020B0503020204020204" pitchFamily="34" charset="-122"/>
                  </a:rPr>
                  <a:t>ISP</a:t>
                </a:r>
              </a:p>
            </p:txBody>
          </p:sp>
          <p:sp>
            <p:nvSpPr>
              <p:cNvPr id="60" name="Oval 329"/>
              <p:cNvSpPr>
                <a:spLocks noChangeArrowheads="1"/>
              </p:cNvSpPr>
              <p:nvPr/>
            </p:nvSpPr>
            <p:spPr bwMode="auto">
              <a:xfrm>
                <a:off x="3889896" y="2569365"/>
                <a:ext cx="890919" cy="247364"/>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defTabSz="685800" fontAlgn="auto">
                  <a:spcBef>
                    <a:spcPts val="0"/>
                  </a:spcBef>
                  <a:spcAft>
                    <a:spcPts val="0"/>
                  </a:spcAft>
                  <a:defRPr/>
                </a:pPr>
                <a:r>
                  <a:rPr kumimoji="1" lang="zh-CN" altLang="en-US" sz="825" b="1" kern="0">
                    <a:solidFill>
                      <a:srgbClr val="000000"/>
                    </a:solidFill>
                    <a:latin typeface="微软雅黑" panose="020B0503020204020204" pitchFamily="34" charset="-122"/>
                    <a:ea typeface="微软雅黑" panose="020B0503020204020204" pitchFamily="34" charset="-122"/>
                  </a:rPr>
                  <a:t>地区 </a:t>
                </a:r>
                <a:r>
                  <a:rPr kumimoji="1" lang="zh-CN" altLang="en-US" sz="150" b="1" kern="0">
                    <a:solidFill>
                      <a:srgbClr val="000000"/>
                    </a:solidFill>
                    <a:latin typeface="微软雅黑" panose="020B0503020204020204" pitchFamily="34" charset="-122"/>
                    <a:ea typeface="微软雅黑" panose="020B0503020204020204" pitchFamily="34" charset="-122"/>
                  </a:rPr>
                  <a:t> </a:t>
                </a:r>
                <a:r>
                  <a:rPr kumimoji="1" lang="en-US" altLang="zh-CN" sz="825" b="1" kern="0">
                    <a:solidFill>
                      <a:srgbClr val="000000"/>
                    </a:solidFill>
                    <a:latin typeface="微软雅黑" panose="020B0503020204020204" pitchFamily="34" charset="-122"/>
                    <a:ea typeface="微软雅黑" panose="020B0503020204020204" pitchFamily="34" charset="-122"/>
                  </a:rPr>
                  <a:t>ISP</a:t>
                </a:r>
              </a:p>
            </p:txBody>
          </p:sp>
          <p:grpSp>
            <p:nvGrpSpPr>
              <p:cNvPr id="91" name="组合 90"/>
              <p:cNvGrpSpPr/>
              <p:nvPr/>
            </p:nvGrpSpPr>
            <p:grpSpPr>
              <a:xfrm>
                <a:off x="3320162" y="2589558"/>
                <a:ext cx="483467" cy="265624"/>
                <a:chOff x="3320162" y="2589558"/>
                <a:chExt cx="483467" cy="265624"/>
              </a:xfrm>
            </p:grpSpPr>
            <p:grpSp>
              <p:nvGrpSpPr>
                <p:cNvPr id="81" name="Group 1282"/>
                <p:cNvGrpSpPr>
                  <a:grpSpLocks/>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83"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84"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85"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86"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87"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88"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89"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a:solidFill>
                        <a:srgbClr val="000000"/>
                      </a:solidFill>
                    </a:endParaRPr>
                  </a:p>
                </p:txBody>
              </p:sp>
              <p:sp>
                <p:nvSpPr>
                  <p:cNvPr id="90"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1500" b="1" dirty="0">
                      <a:solidFill>
                        <a:srgbClr val="000000"/>
                      </a:solidFill>
                    </a:endParaRPr>
                  </a:p>
                </p:txBody>
              </p:sp>
            </p:grpSp>
            <p:sp>
              <p:nvSpPr>
                <p:cNvPr id="14" name="Text Box 354"/>
                <p:cNvSpPr txBox="1">
                  <a:spLocks noChangeArrowheads="1"/>
                </p:cNvSpPr>
                <p:nvPr/>
              </p:nvSpPr>
              <p:spPr bwMode="auto">
                <a:xfrm>
                  <a:off x="3320162" y="2595353"/>
                  <a:ext cx="483467" cy="259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defTabSz="685800" eaLnBrk="1" fontAlgn="auto" hangingPunct="1">
                    <a:spcBef>
                      <a:spcPts val="0"/>
                    </a:spcBef>
                    <a:spcAft>
                      <a:spcPts val="0"/>
                    </a:spcAft>
                    <a:defRPr/>
                  </a:pPr>
                  <a:r>
                    <a:rPr lang="en-US" altLang="zh-CN" sz="825" b="1" kern="0" dirty="0">
                      <a:solidFill>
                        <a:srgbClr val="000000"/>
                      </a:solidFill>
                      <a:latin typeface="微软雅黑" panose="020B0503020204020204" pitchFamily="34" charset="-122"/>
                      <a:ea typeface="微软雅黑" panose="020B0503020204020204" pitchFamily="34" charset="-122"/>
                    </a:rPr>
                    <a:t>IXP</a:t>
                  </a:r>
                </a:p>
              </p:txBody>
            </p:sp>
          </p:grpSp>
        </p:grpSp>
        <p:sp>
          <p:nvSpPr>
            <p:cNvPr id="77" name="Freeform 272"/>
            <p:cNvSpPr>
              <a:spLocks/>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200" b="1">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200" b="1">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p>
        </p:txBody>
      </p:sp>
    </p:spTree>
    <p:extLst>
      <p:ext uri="{BB962C8B-B14F-4D97-AF65-F5344CB8AC3E}">
        <p14:creationId xmlns:p14="http://schemas.microsoft.com/office/powerpoint/2010/main" val="161836185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082842"/>
            <a:ext cx="6096762" cy="3276658"/>
          </a:xfrm>
        </p:spPr>
        <p:txBody>
          <a:bodyPr/>
          <a:lstStyle/>
          <a:p>
            <a:pPr>
              <a:lnSpc>
                <a:spcPct val="150000"/>
              </a:lnSpc>
            </a:pPr>
            <a:r>
              <a:rPr lang="zh-CN" altLang="en-US" sz="1800" dirty="0">
                <a:solidFill>
                  <a:srgbClr val="C00000"/>
                </a:solidFill>
              </a:rPr>
              <a:t>互联网交换点 </a:t>
            </a:r>
            <a:r>
              <a:rPr lang="en-US" altLang="zh-CN" sz="1800" dirty="0">
                <a:solidFill>
                  <a:srgbClr val="C00000"/>
                </a:solidFill>
              </a:rPr>
              <a:t>IXP </a:t>
            </a:r>
            <a:r>
              <a:rPr lang="en-US" altLang="zh-CN" sz="1800" dirty="0"/>
              <a:t>(Internet </a:t>
            </a:r>
            <a:r>
              <a:rPr lang="en-US" altLang="zh-CN" sz="1800" dirty="0" err="1"/>
              <a:t>eXchange</a:t>
            </a:r>
            <a:r>
              <a:rPr lang="en-US" altLang="zh-CN" sz="1800" dirty="0"/>
              <a:t> Point)</a:t>
            </a:r>
            <a:r>
              <a:rPr lang="zh-CN" altLang="en-US" sz="1800" dirty="0"/>
              <a:t>：允许两个网络直接相连并快速交换分组。</a:t>
            </a:r>
            <a:endParaRPr lang="en-US" altLang="zh-CN" sz="1800" dirty="0"/>
          </a:p>
          <a:p>
            <a:pPr lvl="1">
              <a:lnSpc>
                <a:spcPct val="150000"/>
              </a:lnSpc>
            </a:pPr>
            <a:r>
              <a:rPr lang="zh-CN" altLang="en-US" sz="1600" dirty="0"/>
              <a:t>常采用工作在数据链路层的网络交换机。</a:t>
            </a:r>
            <a:endParaRPr lang="en-US" altLang="zh-CN" sz="1600" dirty="0"/>
          </a:p>
          <a:p>
            <a:pPr lvl="1">
              <a:lnSpc>
                <a:spcPct val="150000"/>
              </a:lnSpc>
            </a:pPr>
            <a:r>
              <a:rPr lang="zh-CN" altLang="en-US" sz="1600" dirty="0"/>
              <a:t>世界上较大的 </a:t>
            </a:r>
            <a:r>
              <a:rPr lang="en-US" altLang="zh-CN" sz="1600" dirty="0"/>
              <a:t>IXP </a:t>
            </a:r>
            <a:r>
              <a:rPr lang="zh-CN" altLang="en-US" sz="1600" dirty="0"/>
              <a:t>的峰值吞吐量都在 </a:t>
            </a:r>
            <a:r>
              <a:rPr lang="en-US" altLang="zh-CN" sz="1600" dirty="0" err="1"/>
              <a:t>Tbit</a:t>
            </a:r>
            <a:r>
              <a:rPr lang="en-US" altLang="zh-CN" sz="1600" dirty="0"/>
              <a:t>/s </a:t>
            </a:r>
            <a:r>
              <a:rPr lang="zh-CN" altLang="en-US" sz="1600" dirty="0"/>
              <a:t>量级。</a:t>
            </a:r>
            <a:endParaRPr lang="en-US" altLang="zh-CN" sz="1600" dirty="0"/>
          </a:p>
          <a:p>
            <a:pPr>
              <a:lnSpc>
                <a:spcPct val="150000"/>
              </a:lnSpc>
            </a:pPr>
            <a:r>
              <a:rPr lang="zh-CN" altLang="en-US" sz="1800" dirty="0">
                <a:solidFill>
                  <a:srgbClr val="C00000"/>
                </a:solidFill>
              </a:rPr>
              <a:t>内容提供者 </a:t>
            </a:r>
            <a:r>
              <a:rPr lang="en-US" altLang="zh-CN" sz="1800" dirty="0"/>
              <a:t>(Content Provider)</a:t>
            </a:r>
            <a:r>
              <a:rPr lang="zh-CN" altLang="en-US" sz="1800" dirty="0"/>
              <a:t>：在互联网上向所有用户提供视频等内容的公司。</a:t>
            </a:r>
            <a:r>
              <a:rPr lang="zh-CN" altLang="en-US" sz="1800" dirty="0">
                <a:solidFill>
                  <a:srgbClr val="C00000"/>
                </a:solidFill>
              </a:rPr>
              <a:t>不向</a:t>
            </a:r>
            <a:r>
              <a:rPr lang="zh-CN" altLang="en-US" sz="1800" dirty="0">
                <a:solidFill>
                  <a:srgbClr val="0000CC"/>
                </a:solidFill>
              </a:rPr>
              <a:t>用户提供互联网的转接服务。</a:t>
            </a: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extLst>
      <p:ext uri="{BB962C8B-B14F-4D97-AF65-F5344CB8AC3E}">
        <p14:creationId xmlns:p14="http://schemas.microsoft.com/office/powerpoint/2010/main" val="3704576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500152" y="1144007"/>
            <a:ext cx="6051042" cy="2381245"/>
          </a:xfrm>
        </p:spPr>
        <p:txBody>
          <a:bodyPr/>
          <a:lstStyle/>
          <a:p>
            <a:pPr>
              <a:lnSpc>
                <a:spcPct val="150000"/>
              </a:lnSpc>
            </a:pPr>
            <a:r>
              <a:rPr lang="zh-CN" altLang="en-US" sz="1800" dirty="0">
                <a:solidFill>
                  <a:srgbClr val="0000FF"/>
                </a:solidFill>
              </a:rPr>
              <a:t>万维网 </a:t>
            </a:r>
            <a:r>
              <a:rPr lang="en-US" altLang="zh-CN" sz="1800" dirty="0">
                <a:solidFill>
                  <a:srgbClr val="0000FF"/>
                </a:solidFill>
              </a:rPr>
              <a:t>WWW  </a:t>
            </a:r>
            <a:r>
              <a:rPr lang="en-US" altLang="zh-CN" sz="1800" dirty="0"/>
              <a:t>(World Wide Web)</a:t>
            </a:r>
            <a:r>
              <a:rPr lang="zh-CN" altLang="en-US" sz="1800" dirty="0"/>
              <a:t>：</a:t>
            </a:r>
            <a:endParaRPr lang="en-US" altLang="zh-CN" sz="1800" dirty="0"/>
          </a:p>
          <a:p>
            <a:pPr lvl="1">
              <a:lnSpc>
                <a:spcPct val="150000"/>
              </a:lnSpc>
            </a:pPr>
            <a:r>
              <a:rPr lang="zh-CN" altLang="en-US" sz="1600" dirty="0"/>
              <a:t>由欧洲原子核研究组织 </a:t>
            </a:r>
            <a:r>
              <a:rPr lang="en-US" altLang="zh-CN" sz="1600" dirty="0"/>
              <a:t>CERN </a:t>
            </a:r>
            <a:r>
              <a:rPr lang="zh-CN" altLang="en-US" sz="1600" dirty="0"/>
              <a:t>开发。</a:t>
            </a:r>
          </a:p>
          <a:p>
            <a:pPr lvl="1">
              <a:lnSpc>
                <a:spcPct val="150000"/>
              </a:lnSpc>
            </a:pPr>
            <a:r>
              <a:rPr lang="zh-CN" altLang="en-US" sz="1600" dirty="0"/>
              <a:t>成为互联网指数级增长的主要驱动力。</a:t>
            </a:r>
          </a:p>
          <a:p>
            <a:pPr lvl="1">
              <a:lnSpc>
                <a:spcPct val="150000"/>
              </a:lnSpc>
            </a:pPr>
            <a:r>
              <a:rPr lang="zh-CN" altLang="en-US" sz="1600" dirty="0"/>
              <a:t>截至</a:t>
            </a:r>
            <a:r>
              <a:rPr lang="en-US" altLang="zh-CN" sz="1600" dirty="0"/>
              <a:t>2023 </a:t>
            </a:r>
            <a:r>
              <a:rPr lang="zh-CN" altLang="en-US" sz="1600" dirty="0"/>
              <a:t>年底，互联网的用户数已超过了 </a:t>
            </a:r>
            <a:r>
              <a:rPr lang="en-US" altLang="zh-CN" sz="1600" dirty="0"/>
              <a:t>53</a:t>
            </a:r>
            <a:r>
              <a:rPr lang="zh-CN" altLang="en-US" sz="1600" dirty="0"/>
              <a:t>亿。</a:t>
            </a:r>
            <a:endParaRPr lang="en-US" altLang="zh-CN" sz="1600" dirty="0"/>
          </a:p>
          <a:p>
            <a:pPr lvl="1">
              <a:lnSpc>
                <a:spcPct val="150000"/>
              </a:lnSpc>
            </a:pPr>
            <a:r>
              <a:rPr lang="zh-CN" altLang="en-US" sz="1600" dirty="0"/>
              <a:t>截至</a:t>
            </a:r>
            <a:r>
              <a:rPr lang="en-US" altLang="zh-CN" sz="1600" dirty="0"/>
              <a:t>2024</a:t>
            </a:r>
            <a:r>
              <a:rPr lang="zh-CN" altLang="en-US" sz="1600" dirty="0"/>
              <a:t>年</a:t>
            </a:r>
            <a:r>
              <a:rPr lang="en-US" altLang="zh-CN" sz="1600" dirty="0"/>
              <a:t>6</a:t>
            </a:r>
            <a:r>
              <a:rPr lang="zh-CN" altLang="en-US" sz="1600" dirty="0"/>
              <a:t>月，我国网民规模近</a:t>
            </a:r>
            <a:r>
              <a:rPr lang="en-US" altLang="zh-CN" sz="1600" dirty="0"/>
              <a:t>11</a:t>
            </a:r>
            <a:r>
              <a:rPr lang="zh-CN" altLang="en-US" sz="1600" dirty="0"/>
              <a:t>亿人（</a:t>
            </a:r>
            <a:r>
              <a:rPr lang="en-US" altLang="zh-CN" sz="1600" dirty="0"/>
              <a:t>10.9967</a:t>
            </a:r>
            <a:r>
              <a:rPr lang="zh-CN" altLang="en-US" sz="1600" dirty="0"/>
              <a:t>亿人）</a:t>
            </a:r>
          </a:p>
        </p:txBody>
      </p:sp>
      <p:sp>
        <p:nvSpPr>
          <p:cNvPr id="3" name="文本占位符 2"/>
          <p:cNvSpPr>
            <a:spLocks noGrp="1"/>
          </p:cNvSpPr>
          <p:nvPr>
            <p:ph type="body" sz="quarter" idx="11"/>
          </p:nvPr>
        </p:nvSpPr>
        <p:spPr/>
        <p:txBody>
          <a:bodyPr/>
          <a:lstStyle/>
          <a:p>
            <a:r>
              <a:rPr lang="en-US" altLang="zh-CN" dirty="0"/>
              <a:t>20 </a:t>
            </a:r>
            <a:r>
              <a:rPr lang="zh-CN" altLang="en-US" dirty="0"/>
              <a:t>世纪 </a:t>
            </a:r>
            <a:r>
              <a:rPr lang="en-US" altLang="zh-CN" dirty="0"/>
              <a:t>90 </a:t>
            </a:r>
            <a:r>
              <a:rPr lang="zh-CN" altLang="en-US" dirty="0"/>
              <a:t>年代：万维网 </a:t>
            </a:r>
            <a:r>
              <a:rPr lang="en-US" altLang="zh-CN" dirty="0"/>
              <a:t>WWW </a:t>
            </a:r>
            <a:r>
              <a:rPr lang="zh-CN" altLang="en-US" dirty="0"/>
              <a:t>的问世</a:t>
            </a:r>
          </a:p>
        </p:txBody>
      </p:sp>
    </p:spTree>
    <p:extLst>
      <p:ext uri="{BB962C8B-B14F-4D97-AF65-F5344CB8AC3E}">
        <p14:creationId xmlns:p14="http://schemas.microsoft.com/office/powerpoint/2010/main" val="55420066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339B9CE-6788-E468-3EAB-018C333945A0}"/>
              </a:ext>
            </a:extLst>
          </p:cNvPr>
          <p:cNvSpPr>
            <a:spLocks noGrp="1"/>
          </p:cNvSpPr>
          <p:nvPr>
            <p:ph type="body" sz="quarter" idx="11"/>
          </p:nvPr>
        </p:nvSpPr>
        <p:spPr/>
        <p:txBody>
          <a:bodyPr/>
          <a:lstStyle/>
          <a:p>
            <a:endParaRPr lang="zh-CN" altLang="en-US" dirty="0"/>
          </a:p>
        </p:txBody>
      </p:sp>
      <p:pic>
        <p:nvPicPr>
          <p:cNvPr id="7" name="图片 6">
            <a:extLst>
              <a:ext uri="{FF2B5EF4-FFF2-40B4-BE49-F238E27FC236}">
                <a16:creationId xmlns:a16="http://schemas.microsoft.com/office/drawing/2014/main" id="{C73311D4-B81B-FD3B-4000-6D41F64CE32A}"/>
              </a:ext>
            </a:extLst>
          </p:cNvPr>
          <p:cNvPicPr>
            <a:picLocks noChangeAspect="1"/>
          </p:cNvPicPr>
          <p:nvPr/>
        </p:nvPicPr>
        <p:blipFill>
          <a:blip r:embed="rId2"/>
          <a:stretch>
            <a:fillRect/>
          </a:stretch>
        </p:blipFill>
        <p:spPr>
          <a:xfrm>
            <a:off x="0" y="510698"/>
            <a:ext cx="6858000" cy="3857410"/>
          </a:xfrm>
          <a:prstGeom prst="rect">
            <a:avLst/>
          </a:prstGeom>
        </p:spPr>
      </p:pic>
    </p:spTree>
    <p:extLst>
      <p:ext uri="{BB962C8B-B14F-4D97-AF65-F5344CB8AC3E}">
        <p14:creationId xmlns:p14="http://schemas.microsoft.com/office/powerpoint/2010/main" val="41084466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a:t>
            </a:r>
            <a:r>
              <a:rPr lang="en-US" altLang="zh-CN" dirty="0">
                <a:solidFill>
                  <a:srgbClr val="FFFF00"/>
                </a:solidFill>
              </a:rPr>
              <a:t>2.</a:t>
            </a:r>
            <a:r>
              <a:rPr lang="fr-FR" altLang="zh-CN" dirty="0">
                <a:solidFill>
                  <a:srgbClr val="FFFF00"/>
                </a:solidFill>
              </a:rPr>
              <a:t>3  </a:t>
            </a:r>
            <a:r>
              <a:rPr lang="zh-CN" altLang="en-US" dirty="0"/>
              <a:t>互联网的组成</a:t>
            </a:r>
          </a:p>
        </p:txBody>
      </p:sp>
      <p:grpSp>
        <p:nvGrpSpPr>
          <p:cNvPr id="5" name="Group 174"/>
          <p:cNvGrpSpPr/>
          <p:nvPr/>
        </p:nvGrpSpPr>
        <p:grpSpPr bwMode="auto">
          <a:xfrm>
            <a:off x="1039416" y="1590509"/>
            <a:ext cx="4724400" cy="2399109"/>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05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050">
                <a:solidFill>
                  <a:srgbClr val="368AD6"/>
                </a:solidFill>
              </a:endParaRPr>
            </a:p>
          </p:txBody>
        </p:sp>
        <p:pic>
          <p:nvPicPr>
            <p:cNvPr id="8"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180" y="2345"/>
              <a:ext cx="1455" cy="28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solidFill>
                    <a:srgbClr val="CC00CC"/>
                  </a:solidFill>
                  <a:latin typeface="Times New Roman" panose="02020603050405020304" pitchFamily="18" charset="0"/>
                  <a:ea typeface="微软雅黑" panose="020B0503020204020204" pitchFamily="34" charset="-122"/>
                </a:rPr>
                <a:t>互联网的核心部分</a:t>
              </a:r>
            </a:p>
          </p:txBody>
        </p:sp>
        <p:sp>
          <p:nvSpPr>
            <p:cNvPr id="15" name="Text Box 79"/>
            <p:cNvSpPr txBox="1">
              <a:spLocks noChangeArrowheads="1"/>
            </p:cNvSpPr>
            <p:nvPr/>
          </p:nvSpPr>
          <p:spPr bwMode="auto">
            <a:xfrm>
              <a:off x="2166" y="1436"/>
              <a:ext cx="1455" cy="285"/>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6" name="Text Box 1523"/>
            <p:cNvSpPr txBox="1">
              <a:spLocks noChangeArrowheads="1"/>
            </p:cNvSpPr>
            <p:nvPr/>
          </p:nvSpPr>
          <p:spPr bwMode="auto">
            <a:xfrm>
              <a:off x="646" y="2074"/>
              <a:ext cx="427"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a:solidFill>
                    <a:srgbClr val="0000FF"/>
                  </a:solidFill>
                  <a:latin typeface="Times New Roman" panose="02020603050405020304" pitchFamily="18" charset="0"/>
                  <a:ea typeface="微软雅黑" panose="020B0503020204020204" pitchFamily="34" charset="-122"/>
                </a:rPr>
                <a:t>主机</a:t>
              </a:r>
            </a:p>
          </p:txBody>
        </p:sp>
        <p:pic>
          <p:nvPicPr>
            <p:cNvPr id="17" name="Picture 115"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00" y="1873"/>
              <a:ext cx="546"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a:solidFill>
                    <a:srgbClr val="0000FF"/>
                  </a:solidFill>
                  <a:latin typeface="Times New Roman" panose="02020603050405020304" pitchFamily="18" charset="0"/>
                  <a:ea typeface="微软雅黑" panose="020B0503020204020204" pitchFamily="34" charset="-122"/>
                </a:rPr>
                <a:t>路由器</a:t>
              </a:r>
            </a:p>
          </p:txBody>
        </p:sp>
        <p:sp>
          <p:nvSpPr>
            <p:cNvPr id="25" name="Text Box 1523"/>
            <p:cNvSpPr txBox="1">
              <a:spLocks noChangeArrowheads="1"/>
            </p:cNvSpPr>
            <p:nvPr/>
          </p:nvSpPr>
          <p:spPr bwMode="auto">
            <a:xfrm>
              <a:off x="1458" y="2312"/>
              <a:ext cx="427"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a:solidFill>
                    <a:srgbClr val="0000FF"/>
                  </a:solidFill>
                  <a:latin typeface="Times New Roman" panose="02020603050405020304" pitchFamily="18" charset="0"/>
                  <a:ea typeface="微软雅黑" panose="020B0503020204020204" pitchFamily="34" charset="-122"/>
                </a:rPr>
                <a:t>网络</a:t>
              </a: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extLst>
      <p:ext uri="{BB962C8B-B14F-4D97-AF65-F5344CB8AC3E}">
        <p14:creationId xmlns:p14="http://schemas.microsoft.com/office/powerpoint/2010/main" val="85879164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1.2.3  </a:t>
            </a:r>
            <a:r>
              <a:rPr lang="zh-CN" altLang="en-US" dirty="0"/>
              <a:t>互联网的组成</a:t>
            </a:r>
          </a:p>
        </p:txBody>
      </p:sp>
      <p:sp>
        <p:nvSpPr>
          <p:cNvPr id="3" name="内容占位符 2"/>
          <p:cNvSpPr>
            <a:spLocks noGrp="1"/>
          </p:cNvSpPr>
          <p:nvPr>
            <p:ph sz="quarter" idx="11"/>
          </p:nvPr>
        </p:nvSpPr>
        <p:spPr>
          <a:xfrm>
            <a:off x="349758" y="1237451"/>
            <a:ext cx="6096762" cy="3109170"/>
          </a:xfrm>
        </p:spPr>
        <p:txBody>
          <a:bodyPr/>
          <a:lstStyle/>
          <a:p>
            <a:pPr marL="0" indent="0" fontAlgn="auto">
              <a:lnSpc>
                <a:spcPct val="150000"/>
              </a:lnSpc>
              <a:buClr>
                <a:srgbClr val="0070C0"/>
              </a:buClr>
              <a:buNone/>
              <a:defRPr/>
            </a:pPr>
            <a:r>
              <a:rPr lang="zh-CN" altLang="en-US" dirty="0"/>
              <a:t>从互联网的工作方式上看，可以划分为两大块：</a:t>
            </a:r>
            <a:endParaRPr lang="en-US" altLang="zh-CN" dirty="0">
              <a:solidFill>
                <a:srgbClr val="0000FF"/>
              </a:solidFill>
            </a:endParaRPr>
          </a:p>
          <a:p>
            <a:pPr marL="201216" indent="-201216" fontAlgn="auto">
              <a:lnSpc>
                <a:spcPct val="150000"/>
              </a:lnSpc>
              <a:buClr>
                <a:srgbClr val="0070C0"/>
              </a:buClr>
              <a:defRPr/>
            </a:pPr>
            <a:r>
              <a:rPr lang="zh-CN" altLang="en-US" dirty="0">
                <a:solidFill>
                  <a:srgbClr val="C00000"/>
                </a:solidFill>
              </a:rPr>
              <a:t>边缘部分： 即资源子网，</a:t>
            </a:r>
            <a:r>
              <a:rPr lang="zh-CN" altLang="en-US" dirty="0"/>
              <a:t>由所有连接在互联网上的</a:t>
            </a:r>
            <a:r>
              <a:rPr lang="zh-CN" altLang="en-US" dirty="0">
                <a:solidFill>
                  <a:srgbClr val="0000FF"/>
                </a:solidFill>
              </a:rPr>
              <a:t>主机</a:t>
            </a:r>
            <a:r>
              <a:rPr lang="zh-CN" altLang="en-US" dirty="0"/>
              <a:t>组成，由用户直接使用，用来进行通信（传送数据、音频或视频）和资源共享。</a:t>
            </a:r>
          </a:p>
          <a:p>
            <a:pPr marL="201216" indent="-201216" fontAlgn="auto">
              <a:lnSpc>
                <a:spcPct val="150000"/>
              </a:lnSpc>
              <a:buClr>
                <a:srgbClr val="0070C0"/>
              </a:buClr>
              <a:defRPr/>
            </a:pPr>
            <a:r>
              <a:rPr lang="zh-CN" altLang="en-US" dirty="0">
                <a:solidFill>
                  <a:srgbClr val="C00000"/>
                </a:solidFill>
              </a:rPr>
              <a:t>核心部分：即通信子网，</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a:t>组成，为边缘部分提供服务（提供连通性和交换）。</a:t>
            </a:r>
          </a:p>
        </p:txBody>
      </p:sp>
    </p:spTree>
    <p:extLst>
      <p:ext uri="{BB962C8B-B14F-4D97-AF65-F5344CB8AC3E}">
        <p14:creationId xmlns:p14="http://schemas.microsoft.com/office/powerpoint/2010/main" val="393548251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a:t>
            </a:r>
            <a:r>
              <a:rPr lang="zh-CN" altLang="en-US" dirty="0"/>
              <a:t>、互联网的边缘部分</a:t>
            </a:r>
            <a:r>
              <a:rPr lang="en-US" altLang="zh-CN" dirty="0"/>
              <a:t>—</a:t>
            </a:r>
            <a:r>
              <a:rPr lang="zh-CN" altLang="en-US" dirty="0"/>
              <a:t>资源子网</a:t>
            </a:r>
          </a:p>
        </p:txBody>
      </p:sp>
      <p:sp>
        <p:nvSpPr>
          <p:cNvPr id="5" name="内容占位符 4"/>
          <p:cNvSpPr>
            <a:spLocks noGrp="1"/>
          </p:cNvSpPr>
          <p:nvPr>
            <p:ph sz="quarter" idx="11"/>
          </p:nvPr>
        </p:nvSpPr>
        <p:spPr>
          <a:xfrm>
            <a:off x="349758" y="1231977"/>
            <a:ext cx="6096762" cy="2699396"/>
          </a:xfrm>
        </p:spPr>
        <p:txBody>
          <a:bodyPr/>
          <a:lstStyle/>
          <a:p>
            <a:pPr>
              <a:lnSpc>
                <a:spcPct val="150000"/>
              </a:lnSpc>
            </a:pPr>
            <a:r>
              <a:rPr lang="zh-CN" altLang="en-US" dirty="0"/>
              <a:t>处在互联网边缘部分的就是连接在互联网上的所有的主机。这些主机又称为</a:t>
            </a:r>
            <a:r>
              <a:rPr lang="zh-CN" altLang="en-US" dirty="0">
                <a:solidFill>
                  <a:srgbClr val="0000FF"/>
                </a:solidFill>
              </a:rPr>
              <a:t>端系统</a:t>
            </a:r>
            <a:r>
              <a:rPr lang="zh-CN" altLang="en-US" dirty="0"/>
              <a:t> </a:t>
            </a:r>
            <a:r>
              <a:rPr lang="en-US" altLang="zh-CN" dirty="0"/>
              <a:t>(end system)</a:t>
            </a:r>
            <a:r>
              <a:rPr lang="zh-CN" altLang="en-US" dirty="0"/>
              <a:t>。</a:t>
            </a:r>
            <a:endParaRPr lang="en-US" altLang="zh-CN" dirty="0"/>
          </a:p>
          <a:p>
            <a:pPr>
              <a:lnSpc>
                <a:spcPct val="150000"/>
              </a:lnSpc>
            </a:pPr>
            <a:r>
              <a:rPr lang="zh-CN" altLang="zh-CN" dirty="0">
                <a:solidFill>
                  <a:srgbClr val="C00000"/>
                </a:solidFill>
              </a:rPr>
              <a:t>端系统在功能上可能有很大差别</a:t>
            </a:r>
            <a:r>
              <a:rPr lang="zh-CN" altLang="en-US" dirty="0">
                <a:solidFill>
                  <a:srgbClr val="C00000"/>
                </a:solidFill>
              </a:rPr>
              <a:t>：</a:t>
            </a:r>
            <a:endParaRPr lang="en-US" altLang="zh-CN" dirty="0"/>
          </a:p>
          <a:p>
            <a:pPr lvl="1">
              <a:lnSpc>
                <a:spcPct val="150000"/>
              </a:lnSpc>
            </a:pPr>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endParaRPr lang="en-US" altLang="zh-CN" dirty="0"/>
          </a:p>
          <a:p>
            <a:pPr lvl="1">
              <a:lnSpc>
                <a:spcPct val="150000"/>
              </a:lnSpc>
            </a:pPr>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a:p>
          <a:p>
            <a:pPr>
              <a:lnSpc>
                <a:spcPct val="150000"/>
              </a:lnSpc>
            </a:pPr>
            <a:r>
              <a:rPr lang="zh-CN" altLang="zh-CN" dirty="0"/>
              <a:t>端系统的拥有者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p>
        </p:txBody>
      </p:sp>
    </p:spTree>
    <p:extLst>
      <p:ext uri="{BB962C8B-B14F-4D97-AF65-F5344CB8AC3E}">
        <p14:creationId xmlns:p14="http://schemas.microsoft.com/office/powerpoint/2010/main" val="51739653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849797" y="912571"/>
            <a:ext cx="5026390" cy="323774"/>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849797" y="1384223"/>
            <a:ext cx="5026390" cy="323774"/>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849797" y="1865214"/>
            <a:ext cx="5026390" cy="323774"/>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849797" y="2343093"/>
            <a:ext cx="5026390" cy="323774"/>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849797" y="2814745"/>
            <a:ext cx="5026390" cy="323774"/>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849797" y="3298850"/>
            <a:ext cx="5026390" cy="323774"/>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flipH="1">
            <a:off x="1489321" y="735117"/>
            <a:ext cx="0" cy="3086746"/>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877429" y="878326"/>
            <a:ext cx="500810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b="1" dirty="0">
                <a:solidFill>
                  <a:schemeClr val="bg1"/>
                </a:solidFill>
                <a:latin typeface="微软雅黑" pitchFamily="34" charset="-122"/>
                <a:ea typeface="微软雅黑" pitchFamily="34" charset="-122"/>
              </a:rPr>
              <a:t>1.1                 </a:t>
            </a:r>
            <a:r>
              <a:rPr lang="zh-CN" altLang="en-US" b="1" dirty="0">
                <a:solidFill>
                  <a:schemeClr val="bg1"/>
                </a:solidFill>
                <a:latin typeface="微软雅黑" pitchFamily="34" charset="-122"/>
                <a:ea typeface="微软雅黑" pitchFamily="34" charset="-122"/>
              </a:rPr>
              <a:t>计算机网络在信息时代中的作用</a:t>
            </a:r>
            <a:endParaRPr lang="fr-FR"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877429" y="1349978"/>
            <a:ext cx="502500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b="1" dirty="0">
                <a:solidFill>
                  <a:schemeClr val="bg1"/>
                </a:solidFill>
                <a:latin typeface="微软雅黑" pitchFamily="34" charset="-122"/>
                <a:ea typeface="微软雅黑" pitchFamily="34" charset="-122"/>
              </a:rPr>
              <a:t>1.2                 </a:t>
            </a:r>
            <a:r>
              <a:rPr lang="zh-CN" altLang="en-US" b="1" dirty="0">
                <a:solidFill>
                  <a:schemeClr val="bg1"/>
                </a:solidFill>
                <a:latin typeface="微软雅黑" pitchFamily="34" charset="-122"/>
                <a:ea typeface="微软雅黑" pitchFamily="34" charset="-122"/>
              </a:rPr>
              <a:t>计算机网络的定义和</a:t>
            </a:r>
            <a:r>
              <a:rPr lang="fr-FR"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877429" y="1830970"/>
            <a:ext cx="508027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b="1" dirty="0">
                <a:solidFill>
                  <a:schemeClr val="bg1"/>
                </a:solidFill>
                <a:latin typeface="微软雅黑" pitchFamily="34" charset="-122"/>
                <a:ea typeface="微软雅黑" pitchFamily="34" charset="-122"/>
              </a:rPr>
              <a:t>1.3                           </a:t>
            </a:r>
            <a:r>
              <a:rPr lang="zh-CN" altLang="en-US" b="1" dirty="0">
                <a:solidFill>
                  <a:schemeClr val="bg1"/>
                </a:solidFill>
                <a:latin typeface="微软雅黑" pitchFamily="34" charset="-122"/>
                <a:ea typeface="微软雅黑" pitchFamily="34" charset="-122"/>
              </a:rPr>
              <a:t>计算机网络在我国的发展</a:t>
            </a:r>
            <a:endParaRPr lang="fr-FR" b="1" dirty="0">
              <a:solidFill>
                <a:schemeClr val="bg1"/>
              </a:solidFill>
              <a:latin typeface="微软雅黑" pitchFamily="34" charset="-122"/>
              <a:ea typeface="微软雅黑" pitchFamily="34" charset="-122"/>
            </a:endParaRPr>
          </a:p>
        </p:txBody>
      </p:sp>
      <p:sp>
        <p:nvSpPr>
          <p:cNvPr id="12301" name="Rectangle 20"/>
          <p:cNvSpPr>
            <a:spLocks noChangeArrowheads="1"/>
          </p:cNvSpPr>
          <p:nvPr/>
        </p:nvSpPr>
        <p:spPr bwMode="auto">
          <a:xfrm>
            <a:off x="877429" y="2304179"/>
            <a:ext cx="498079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b="1" dirty="0">
                <a:solidFill>
                  <a:schemeClr val="bg1"/>
                </a:solidFill>
                <a:latin typeface="微软雅黑" pitchFamily="34" charset="-122"/>
                <a:ea typeface="微软雅黑" pitchFamily="34" charset="-122"/>
              </a:rPr>
              <a:t>1.4                                     </a:t>
            </a:r>
            <a:r>
              <a:rPr lang="zh-CN" altLang="en-US" b="1" dirty="0">
                <a:solidFill>
                  <a:schemeClr val="bg1"/>
                </a:solidFill>
                <a:latin typeface="微软雅黑" pitchFamily="34" charset="-122"/>
                <a:ea typeface="微软雅黑" pitchFamily="34" charset="-122"/>
              </a:rPr>
              <a:t>计算机网络的分类</a:t>
            </a:r>
            <a:endParaRPr lang="fr-FR" b="1" dirty="0">
              <a:solidFill>
                <a:schemeClr val="bg1"/>
              </a:solidFill>
              <a:latin typeface="微软雅黑" pitchFamily="34" charset="-122"/>
              <a:ea typeface="微软雅黑" pitchFamily="34" charset="-122"/>
            </a:endParaRPr>
          </a:p>
        </p:txBody>
      </p:sp>
      <p:sp>
        <p:nvSpPr>
          <p:cNvPr id="12302" name="Rectangle 21"/>
          <p:cNvSpPr>
            <a:spLocks noChangeArrowheads="1"/>
          </p:cNvSpPr>
          <p:nvPr/>
        </p:nvSpPr>
        <p:spPr bwMode="auto">
          <a:xfrm>
            <a:off x="877429" y="2774273"/>
            <a:ext cx="502500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b="1" dirty="0">
                <a:solidFill>
                  <a:schemeClr val="bg1"/>
                </a:solidFill>
                <a:latin typeface="微软雅黑" pitchFamily="34" charset="-122"/>
                <a:ea typeface="微软雅黑" pitchFamily="34" charset="-122"/>
              </a:rPr>
              <a:t>1.5                              </a:t>
            </a:r>
            <a:r>
              <a:rPr lang="fr-FR" b="1" dirty="0">
                <a:solidFill>
                  <a:schemeClr val="bg1"/>
                </a:solidFill>
                <a:latin typeface="微软雅黑" pitchFamily="34" charset="-122"/>
                <a:ea typeface="微软雅黑" pitchFamily="34" charset="-122"/>
              </a:rPr>
              <a:t>计算机网络的</a:t>
            </a:r>
            <a:r>
              <a:rPr lang="zh-CN" altLang="en-US" b="1" dirty="0">
                <a:solidFill>
                  <a:schemeClr val="bg1"/>
                </a:solidFill>
                <a:latin typeface="微软雅黑" pitchFamily="34" charset="-122"/>
                <a:ea typeface="微软雅黑" pitchFamily="34" charset="-122"/>
              </a:rPr>
              <a:t>性能指标</a:t>
            </a:r>
            <a:endParaRPr lang="fr-FR" b="1" dirty="0">
              <a:solidFill>
                <a:schemeClr val="bg1"/>
              </a:solidFill>
              <a:latin typeface="微软雅黑" pitchFamily="34" charset="-122"/>
              <a:ea typeface="微软雅黑" pitchFamily="34" charset="-122"/>
            </a:endParaRPr>
          </a:p>
        </p:txBody>
      </p:sp>
      <p:sp>
        <p:nvSpPr>
          <p:cNvPr id="12303" name="Rectangle 22"/>
          <p:cNvSpPr>
            <a:spLocks noChangeArrowheads="1"/>
          </p:cNvSpPr>
          <p:nvPr/>
        </p:nvSpPr>
        <p:spPr bwMode="auto">
          <a:xfrm>
            <a:off x="877429" y="3264606"/>
            <a:ext cx="507060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b="1"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6</a:t>
            </a:r>
            <a:r>
              <a:rPr lang="fr-FR" altLang="zh-CN" b="1" dirty="0">
                <a:solidFill>
                  <a:schemeClr val="bg1"/>
                </a:solidFill>
                <a:latin typeface="微软雅黑" pitchFamily="34" charset="-122"/>
                <a:ea typeface="微软雅黑" pitchFamily="34" charset="-122"/>
              </a:rPr>
              <a:t>                              </a:t>
            </a:r>
            <a:r>
              <a:rPr lang="fr-FR" b="1" dirty="0">
                <a:solidFill>
                  <a:schemeClr val="bg1"/>
                </a:solidFill>
                <a:latin typeface="微软雅黑" pitchFamily="34" charset="-122"/>
                <a:ea typeface="微软雅黑" pitchFamily="34" charset="-122"/>
              </a:rPr>
              <a:t>计算机网络的</a:t>
            </a:r>
            <a:r>
              <a:rPr lang="zh-CN" altLang="en-US" b="1" dirty="0">
                <a:solidFill>
                  <a:schemeClr val="bg1"/>
                </a:solidFill>
                <a:latin typeface="微软雅黑" pitchFamily="34" charset="-122"/>
                <a:ea typeface="微软雅黑" pitchFamily="34" charset="-122"/>
              </a:rPr>
              <a:t>体系结构</a:t>
            </a:r>
            <a:endParaRPr lang="fr-FR" b="1"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a:t>
            </a:r>
            <a:r>
              <a:rPr lang="zh-CN" altLang="en-US" dirty="0"/>
              <a:t>、</a:t>
            </a:r>
            <a:r>
              <a:rPr lang="en-US" altLang="zh-CN" dirty="0"/>
              <a:t> </a:t>
            </a:r>
            <a:r>
              <a:rPr lang="zh-CN" altLang="en-US" dirty="0"/>
              <a:t>互联网的边缘部分</a:t>
            </a:r>
            <a:r>
              <a:rPr lang="en-US" altLang="zh-CN" dirty="0"/>
              <a:t>—</a:t>
            </a:r>
            <a:r>
              <a:rPr lang="zh-CN" altLang="en-US" dirty="0"/>
              <a:t>资源子网</a:t>
            </a:r>
          </a:p>
        </p:txBody>
      </p:sp>
      <p:sp>
        <p:nvSpPr>
          <p:cNvPr id="6" name="Oval 4"/>
          <p:cNvSpPr>
            <a:spLocks noChangeArrowheads="1"/>
          </p:cNvSpPr>
          <p:nvPr/>
        </p:nvSpPr>
        <p:spPr bwMode="auto">
          <a:xfrm>
            <a:off x="1039416" y="1566384"/>
            <a:ext cx="4724400" cy="239910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050">
              <a:solidFill>
                <a:srgbClr val="368AD6"/>
              </a:solidFill>
              <a:latin typeface="+mn-lt"/>
              <a:ea typeface="+mn-ea"/>
            </a:endParaRPr>
          </a:p>
        </p:txBody>
      </p:sp>
      <p:sp>
        <p:nvSpPr>
          <p:cNvPr id="7" name="Oval 5"/>
          <p:cNvSpPr>
            <a:spLocks noChangeArrowheads="1"/>
          </p:cNvSpPr>
          <p:nvPr/>
        </p:nvSpPr>
        <p:spPr bwMode="auto">
          <a:xfrm>
            <a:off x="1801196" y="2140381"/>
            <a:ext cx="3314669" cy="1277384"/>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050">
              <a:solidFill>
                <a:srgbClr val="368AD6"/>
              </a:solidFill>
            </a:endParaRPr>
          </a:p>
        </p:txBody>
      </p:sp>
      <p:sp>
        <p:nvSpPr>
          <p:cNvPr id="8" name="Text Box 78"/>
          <p:cNvSpPr txBox="1">
            <a:spLocks noChangeArrowheads="1"/>
          </p:cNvSpPr>
          <p:nvPr/>
        </p:nvSpPr>
        <p:spPr bwMode="auto">
          <a:xfrm>
            <a:off x="2760859" y="2641411"/>
            <a:ext cx="1415773" cy="276999"/>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200" b="1">
                <a:solidFill>
                  <a:srgbClr val="CC00CC"/>
                </a:solidFill>
                <a:latin typeface="Times New Roman" pitchFamily="18" charset="0"/>
                <a:ea typeface="微软雅黑" pitchFamily="34" charset="-122"/>
              </a:rPr>
              <a:t>互联网的核心部分</a:t>
            </a:r>
          </a:p>
        </p:txBody>
      </p:sp>
      <p:sp>
        <p:nvSpPr>
          <p:cNvPr id="9" name="Text Box 79"/>
          <p:cNvSpPr txBox="1">
            <a:spLocks noChangeArrowheads="1"/>
          </p:cNvSpPr>
          <p:nvPr/>
        </p:nvSpPr>
        <p:spPr bwMode="auto">
          <a:xfrm>
            <a:off x="2747239" y="1757068"/>
            <a:ext cx="1415773" cy="276999"/>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200" b="1" dirty="0">
                <a:solidFill>
                  <a:srgbClr val="0000FF"/>
                </a:solidFill>
                <a:latin typeface="Times New Roman" pitchFamily="18" charset="0"/>
                <a:ea typeface="微软雅黑" pitchFamily="34" charset="-122"/>
              </a:rPr>
              <a:t>互联网的边缘部分</a:t>
            </a:r>
          </a:p>
        </p:txBody>
      </p:sp>
      <p:pic>
        <p:nvPicPr>
          <p:cNvPr id="10"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6318" y="1845168"/>
            <a:ext cx="308409" cy="30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1525735" y="1922458"/>
            <a:ext cx="415499" cy="489361"/>
            <a:chOff x="2321762" y="1506329"/>
            <a:chExt cx="553998" cy="652481"/>
          </a:xfrm>
        </p:grpSpPr>
        <p:sp>
          <p:nvSpPr>
            <p:cNvPr id="12" name="Text Box 1523"/>
            <p:cNvSpPr txBox="1">
              <a:spLocks noChangeArrowheads="1"/>
            </p:cNvSpPr>
            <p:nvPr/>
          </p:nvSpPr>
          <p:spPr bwMode="auto">
            <a:xfrm>
              <a:off x="2321762" y="1506329"/>
              <a:ext cx="553998"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900" b="1" dirty="0">
                  <a:solidFill>
                    <a:srgbClr val="0000FF"/>
                  </a:solidFill>
                  <a:latin typeface="Times New Roman" pitchFamily="18" charset="0"/>
                  <a:ea typeface="微软雅黑" pitchFamily="34" charset="-122"/>
                </a:rPr>
                <a:t>主机</a:t>
              </a:r>
            </a:p>
          </p:txBody>
        </p:sp>
        <p:pic>
          <p:nvPicPr>
            <p:cNvPr id="13" name="Picture 11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463" y="3486089"/>
            <a:ext cx="308409" cy="30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5865" y="2323280"/>
            <a:ext cx="308409" cy="30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8928" y="1831978"/>
            <a:ext cx="308409" cy="30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228055" y="2987610"/>
            <a:ext cx="646332" cy="276999"/>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200" b="1" dirty="0">
                <a:solidFill>
                  <a:srgbClr val="0000FF"/>
                </a:solidFill>
                <a:latin typeface="Times New Roman" pitchFamily="18" charset="0"/>
                <a:ea typeface="微软雅黑" pitchFamily="34" charset="-122"/>
              </a:rPr>
              <a:t>端系统</a:t>
            </a: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4441" y="3477721"/>
            <a:ext cx="1070657" cy="408815"/>
          </a:xfrm>
          <a:prstGeom prst="rect">
            <a:avLst/>
          </a:prstGeom>
        </p:spPr>
      </p:pic>
      <p:grpSp>
        <p:nvGrpSpPr>
          <p:cNvPr id="19" name="组合 18"/>
          <p:cNvGrpSpPr/>
          <p:nvPr/>
        </p:nvGrpSpPr>
        <p:grpSpPr>
          <a:xfrm>
            <a:off x="1289971" y="2446188"/>
            <a:ext cx="588624" cy="461167"/>
            <a:chOff x="1580569" y="2132245"/>
            <a:chExt cx="784832" cy="614889"/>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80569" y="2132245"/>
              <a:ext cx="784832" cy="284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788" b="1" dirty="0">
                  <a:solidFill>
                    <a:srgbClr val="0000FF"/>
                  </a:solidFill>
                  <a:latin typeface="Times New Roman" pitchFamily="18" charset="0"/>
                  <a:ea typeface="微软雅黑" pitchFamily="34" charset="-122"/>
                </a:rPr>
                <a:t>智能手机</a:t>
              </a:r>
            </a:p>
          </p:txBody>
        </p:sp>
      </p:grpSp>
      <p:grpSp>
        <p:nvGrpSpPr>
          <p:cNvPr id="22" name="组合 21"/>
          <p:cNvGrpSpPr/>
          <p:nvPr/>
        </p:nvGrpSpPr>
        <p:grpSpPr>
          <a:xfrm>
            <a:off x="1365034" y="2926861"/>
            <a:ext cx="646332" cy="504083"/>
            <a:chOff x="1927889" y="2963511"/>
            <a:chExt cx="861776" cy="672111"/>
          </a:xfrm>
        </p:grpSpPr>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27889" y="2963511"/>
              <a:ext cx="861776" cy="307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900" b="1" dirty="0">
                  <a:solidFill>
                    <a:srgbClr val="0000FF"/>
                  </a:solidFill>
                  <a:latin typeface="Times New Roman" pitchFamily="18" charset="0"/>
                  <a:ea typeface="微软雅黑" pitchFamily="34" charset="-122"/>
                </a:rPr>
                <a:t>IP</a:t>
              </a:r>
              <a:r>
                <a:rPr kumimoji="1" lang="zh-CN" altLang="en-US" sz="900" b="1" dirty="0">
                  <a:solidFill>
                    <a:srgbClr val="0000FF"/>
                  </a:solidFill>
                  <a:latin typeface="Times New Roman" pitchFamily="18" charset="0"/>
                  <a:ea typeface="微软雅黑" pitchFamily="34" charset="-122"/>
                </a:rPr>
                <a:t>摄像头</a:t>
              </a:r>
            </a:p>
          </p:txBody>
        </p:sp>
      </p:grpSp>
      <p:sp>
        <p:nvSpPr>
          <p:cNvPr id="25" name="Text Box 1523"/>
          <p:cNvSpPr txBox="1">
            <a:spLocks noChangeArrowheads="1"/>
          </p:cNvSpPr>
          <p:nvPr/>
        </p:nvSpPr>
        <p:spPr bwMode="auto">
          <a:xfrm>
            <a:off x="1993376" y="3344924"/>
            <a:ext cx="110799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900" b="1" dirty="0">
                <a:solidFill>
                  <a:srgbClr val="0000FF"/>
                </a:solidFill>
                <a:latin typeface="Times New Roman" pitchFamily="18" charset="0"/>
                <a:ea typeface="微软雅黑" pitchFamily="34" charset="-122"/>
              </a:rPr>
              <a:t>大型或超级计算机</a:t>
            </a:r>
          </a:p>
        </p:txBody>
      </p:sp>
      <p:cxnSp>
        <p:nvCxnSpPr>
          <p:cNvPr id="26" name="直接箭头连接符 25"/>
          <p:cNvCxnSpPr>
            <a:stCxn id="17" idx="3"/>
          </p:cNvCxnSpPr>
          <p:nvPr/>
        </p:nvCxnSpPr>
        <p:spPr>
          <a:xfrm flipV="1">
            <a:off x="874387" y="2262482"/>
            <a:ext cx="656804" cy="86362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874387" y="2833889"/>
            <a:ext cx="512556" cy="29222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874387" y="3126110"/>
            <a:ext cx="540023" cy="5157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874387" y="3126110"/>
            <a:ext cx="1476136" cy="603560"/>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73757" y="3160367"/>
            <a:ext cx="276467" cy="38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4877253" y="2959033"/>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900" b="1" dirty="0">
                <a:solidFill>
                  <a:srgbClr val="0000FF"/>
                </a:solidFill>
                <a:latin typeface="Times New Roman" pitchFamily="18" charset="0"/>
                <a:ea typeface="微软雅黑" pitchFamily="34" charset="-122"/>
              </a:rPr>
              <a:t>服务器</a:t>
            </a:r>
          </a:p>
        </p:txBody>
      </p:sp>
    </p:spTree>
    <p:extLst>
      <p:ext uri="{BB962C8B-B14F-4D97-AF65-F5344CB8AC3E}">
        <p14:creationId xmlns:p14="http://schemas.microsoft.com/office/powerpoint/2010/main" val="3681465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a:t>
            </a:r>
            <a:r>
              <a:rPr lang="zh-CN" altLang="en-US" dirty="0"/>
              <a:t>、互联网的核心部分</a:t>
            </a:r>
            <a:r>
              <a:rPr lang="en-US" altLang="zh-CN" dirty="0"/>
              <a:t>—</a:t>
            </a:r>
            <a:r>
              <a:rPr lang="zh-CN" altLang="en-US" dirty="0"/>
              <a:t>通信子网</a:t>
            </a:r>
          </a:p>
        </p:txBody>
      </p:sp>
      <p:sp>
        <p:nvSpPr>
          <p:cNvPr id="5" name="内容占位符 4"/>
          <p:cNvSpPr>
            <a:spLocks noGrp="1"/>
          </p:cNvSpPr>
          <p:nvPr>
            <p:ph sz="quarter" idx="11"/>
          </p:nvPr>
        </p:nvSpPr>
        <p:spPr/>
        <p:txBody>
          <a:bodyPr/>
          <a:lstStyle/>
          <a:p>
            <a:r>
              <a:rPr lang="zh-CN" altLang="en-US" dirty="0"/>
              <a:t>是互联网中最复杂的部分。</a:t>
            </a:r>
          </a:p>
          <a:p>
            <a:r>
              <a:rPr lang="zh-CN" altLang="en-US" dirty="0"/>
              <a:t>向网络边缘中的主机</a:t>
            </a:r>
            <a:r>
              <a:rPr lang="zh-CN" altLang="en-US" dirty="0">
                <a:solidFill>
                  <a:srgbClr val="C00000"/>
                </a:solidFill>
              </a:rPr>
              <a:t>提供连通性，</a:t>
            </a:r>
            <a:r>
              <a:rPr lang="zh-CN" altLang="en-US" dirty="0"/>
              <a:t>使任何一台主机都能够向其他主机通信。</a:t>
            </a:r>
            <a:endParaRPr lang="en-US" altLang="zh-CN" dirty="0"/>
          </a:p>
          <a:p>
            <a:endParaRPr lang="zh-CN" altLang="en-US" dirty="0"/>
          </a:p>
          <a:p>
            <a:endParaRPr lang="zh-CN" altLang="en-US" dirty="0"/>
          </a:p>
        </p:txBody>
      </p:sp>
      <p:grpSp>
        <p:nvGrpSpPr>
          <p:cNvPr id="6" name="组合 5"/>
          <p:cNvGrpSpPr/>
          <p:nvPr/>
        </p:nvGrpSpPr>
        <p:grpSpPr>
          <a:xfrm>
            <a:off x="3135092" y="2104606"/>
            <a:ext cx="3526972" cy="173736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05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050">
                <a:solidFill>
                  <a:srgbClr val="368AD6"/>
                </a:solidFill>
              </a:endParaRPr>
            </a:p>
          </p:txBody>
        </p:sp>
        <p:sp>
          <p:nvSpPr>
            <p:cNvPr id="9" name="Text Box 79"/>
            <p:cNvSpPr txBox="1">
              <a:spLocks noChangeArrowheads="1"/>
            </p:cNvSpPr>
            <p:nvPr/>
          </p:nvSpPr>
          <p:spPr bwMode="auto">
            <a:xfrm>
              <a:off x="3300774" y="1240002"/>
              <a:ext cx="2505489" cy="51000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10" name="Text Box 1523"/>
            <p:cNvSpPr txBox="1">
              <a:spLocks noChangeArrowheads="1"/>
            </p:cNvSpPr>
            <p:nvPr/>
          </p:nvSpPr>
          <p:spPr bwMode="auto">
            <a:xfrm>
              <a:off x="3319922" y="1842940"/>
              <a:ext cx="877080" cy="68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dirty="0">
                  <a:solidFill>
                    <a:srgbClr val="C00000"/>
                  </a:solidFill>
                  <a:latin typeface="Times New Roman" panose="02020603050405020304" pitchFamily="18" charset="0"/>
                  <a:ea typeface="微软雅黑" panose="020B0503020204020204" pitchFamily="34" charset="-122"/>
                </a:rPr>
                <a:t>路由器</a:t>
              </a:r>
            </a:p>
          </p:txBody>
        </p:sp>
        <p:sp>
          <p:nvSpPr>
            <p:cNvPr id="11" name="Text Box 1523"/>
            <p:cNvSpPr txBox="1">
              <a:spLocks noChangeArrowheads="1"/>
            </p:cNvSpPr>
            <p:nvPr/>
          </p:nvSpPr>
          <p:spPr bwMode="auto">
            <a:xfrm>
              <a:off x="2650612" y="2508607"/>
              <a:ext cx="742085" cy="425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a:solidFill>
                    <a:srgbClr val="0000FF"/>
                  </a:solidFill>
                  <a:latin typeface="Times New Roman" panose="02020603050405020304" pitchFamily="18" charset="0"/>
                  <a:ea typeface="微软雅黑" panose="020B0503020204020204" pitchFamily="34" charset="-122"/>
                </a:rPr>
                <a:t>网络</a:t>
              </a: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360704" y="2551414"/>
              <a:ext cx="2528582" cy="510008"/>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425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dirty="0">
                  <a:solidFill>
                    <a:srgbClr val="C00000"/>
                  </a:solidFill>
                  <a:latin typeface="Times New Roman" panose="02020603050405020304" pitchFamily="18" charset="0"/>
                  <a:ea typeface="微软雅黑" panose="020B0503020204020204" pitchFamily="34" charset="-122"/>
                </a:rPr>
                <a:t>网络</a:t>
              </a: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05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340873" y="2260534"/>
            <a:ext cx="2737355" cy="2089034"/>
          </a:xfrm>
          <a:prstGeom prst="rect">
            <a:avLst/>
          </a:prstGeom>
        </p:spPr>
        <p:txBody>
          <a:bodyPr/>
          <a:lstStyle/>
          <a:p>
            <a:pPr marL="257175" indent="-257175">
              <a:lnSpc>
                <a:spcPts val="2250"/>
              </a:lnSpc>
              <a:spcBef>
                <a:spcPts val="0"/>
              </a:spcBef>
              <a:spcAft>
                <a:spcPts val="0"/>
              </a:spcAft>
              <a:buClr>
                <a:srgbClr val="0066CC"/>
              </a:buClr>
              <a:buFont typeface="Wingdings" panose="05000000000000000000" pitchFamily="2" charset="2"/>
              <a:buChar char="l"/>
            </a:pPr>
            <a:r>
              <a:rPr lang="zh-CN" altLang="en-US" sz="1500" b="1" dirty="0">
                <a:latin typeface="微软雅黑" pitchFamily="34" charset="-122"/>
                <a:ea typeface="微软雅黑" pitchFamily="34" charset="-122"/>
              </a:rPr>
              <a:t>在网络核心部分起特殊作用的是</a:t>
            </a:r>
            <a:r>
              <a:rPr lang="zh-CN" altLang="en-US" sz="1500" b="1" dirty="0">
                <a:solidFill>
                  <a:srgbClr val="C00000"/>
                </a:solidFill>
                <a:latin typeface="微软雅黑" pitchFamily="34" charset="-122"/>
                <a:ea typeface="微软雅黑" pitchFamily="34" charset="-122"/>
              </a:rPr>
              <a:t>路由器</a:t>
            </a:r>
            <a:r>
              <a:rPr lang="zh-CN" altLang="en-US" sz="1500" b="1" dirty="0">
                <a:latin typeface="微软雅黑" pitchFamily="34" charset="-122"/>
                <a:ea typeface="微软雅黑" pitchFamily="34" charset="-122"/>
              </a:rPr>
              <a:t> </a:t>
            </a:r>
            <a:r>
              <a:rPr lang="en-US" altLang="zh-CN" sz="1500" b="1" dirty="0">
                <a:latin typeface="微软雅黑" pitchFamily="34" charset="-122"/>
                <a:ea typeface="微软雅黑" pitchFamily="34" charset="-122"/>
              </a:rPr>
              <a:t>(router)</a:t>
            </a:r>
            <a:r>
              <a:rPr lang="zh-CN" altLang="en-US" sz="1500" b="1" dirty="0">
                <a:latin typeface="微软雅黑" pitchFamily="34" charset="-122"/>
                <a:ea typeface="微软雅黑" pitchFamily="34" charset="-122"/>
              </a:rPr>
              <a:t>。</a:t>
            </a:r>
          </a:p>
          <a:p>
            <a:pPr marL="257175" indent="-257175">
              <a:lnSpc>
                <a:spcPts val="2250"/>
              </a:lnSpc>
              <a:spcBef>
                <a:spcPts val="0"/>
              </a:spcBef>
              <a:spcAft>
                <a:spcPts val="0"/>
              </a:spcAft>
              <a:buClr>
                <a:srgbClr val="0066CC"/>
              </a:buClr>
              <a:buFont typeface="Wingdings" panose="05000000000000000000" pitchFamily="2" charset="2"/>
              <a:buChar char="l"/>
            </a:pPr>
            <a:r>
              <a:rPr lang="zh-CN" altLang="en-US" sz="1500" b="1" dirty="0">
                <a:latin typeface="微软雅黑" pitchFamily="34" charset="-122"/>
                <a:ea typeface="微软雅黑" pitchFamily="34" charset="-122"/>
              </a:rPr>
              <a:t>路由器是实现</a:t>
            </a:r>
            <a:r>
              <a:rPr lang="zh-CN" altLang="en-US" sz="1500" b="1" dirty="0">
                <a:solidFill>
                  <a:srgbClr val="C00000"/>
                </a:solidFill>
                <a:latin typeface="微软雅黑" pitchFamily="34" charset="-122"/>
                <a:ea typeface="微软雅黑" pitchFamily="34" charset="-122"/>
              </a:rPr>
              <a:t>分组交换</a:t>
            </a:r>
            <a:r>
              <a:rPr lang="zh-CN" altLang="en-US" sz="1500" b="1" dirty="0">
                <a:latin typeface="微软雅黑" pitchFamily="34" charset="-122"/>
                <a:ea typeface="微软雅黑" pitchFamily="34" charset="-122"/>
              </a:rPr>
              <a:t> </a:t>
            </a:r>
            <a:r>
              <a:rPr lang="en-US" altLang="zh-CN" sz="1500" b="1" dirty="0">
                <a:latin typeface="微软雅黑" pitchFamily="34" charset="-122"/>
                <a:ea typeface="微软雅黑" pitchFamily="34" charset="-122"/>
              </a:rPr>
              <a:t>(packet switching) </a:t>
            </a:r>
            <a:r>
              <a:rPr lang="zh-CN" altLang="en-US" sz="1500" b="1" dirty="0">
                <a:latin typeface="微软雅黑" pitchFamily="34" charset="-122"/>
                <a:ea typeface="微软雅黑" pitchFamily="34" charset="-122"/>
              </a:rPr>
              <a:t>的关键构件，其任务是</a:t>
            </a:r>
            <a:r>
              <a:rPr lang="zh-CN" altLang="en-US" sz="1500" b="1" dirty="0">
                <a:solidFill>
                  <a:srgbClr val="C00000"/>
                </a:solidFill>
                <a:latin typeface="微软雅黑" pitchFamily="34" charset="-122"/>
                <a:ea typeface="微软雅黑" pitchFamily="34" charset="-122"/>
              </a:rPr>
              <a:t>转发</a:t>
            </a:r>
            <a:r>
              <a:rPr lang="zh-CN" altLang="en-US" sz="1500" b="1" dirty="0">
                <a:latin typeface="微软雅黑" pitchFamily="34" charset="-122"/>
                <a:ea typeface="微软雅黑" pitchFamily="34" charset="-122"/>
              </a:rPr>
              <a:t>收到的分组。</a:t>
            </a:r>
          </a:p>
        </p:txBody>
      </p:sp>
      <p:sp>
        <p:nvSpPr>
          <p:cNvPr id="95" name="对角圆角矩形 94"/>
          <p:cNvSpPr/>
          <p:nvPr/>
        </p:nvSpPr>
        <p:spPr>
          <a:xfrm>
            <a:off x="2219004" y="3944264"/>
            <a:ext cx="4397983" cy="37551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p>
        </p:txBody>
      </p:sp>
      <p:sp>
        <p:nvSpPr>
          <p:cNvPr id="96" name="矩形 5"/>
          <p:cNvSpPr>
            <a:spLocks noChangeArrowheads="1"/>
          </p:cNvSpPr>
          <p:nvPr/>
        </p:nvSpPr>
        <p:spPr bwMode="auto">
          <a:xfrm>
            <a:off x="2303368" y="3993085"/>
            <a:ext cx="431361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800"/>
              </a:lnSpc>
              <a:spcBef>
                <a:spcPts val="0"/>
              </a:spcBef>
            </a:pPr>
            <a:r>
              <a:rPr lang="zh-CN" altLang="en-US" b="1" dirty="0">
                <a:solidFill>
                  <a:srgbClr val="FFFF00"/>
                </a:solidFill>
                <a:latin typeface="微软雅黑" panose="020B0503020204020204" pitchFamily="34" charset="-122"/>
                <a:ea typeface="微软雅黑" panose="020B0503020204020204" pitchFamily="34" charset="-122"/>
              </a:rPr>
              <a:t>分组转发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p>
        </p:txBody>
      </p:sp>
    </p:spTree>
    <p:extLst>
      <p:ext uri="{BB962C8B-B14F-4D97-AF65-F5344CB8AC3E}">
        <p14:creationId xmlns:p14="http://schemas.microsoft.com/office/powerpoint/2010/main" val="19461031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8804" y="1149873"/>
            <a:ext cx="6100393" cy="26676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080012" y="3850135"/>
            <a:ext cx="30474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200" b="1" dirty="0">
                <a:latin typeface="微软雅黑" panose="020B0503020204020204" pitchFamily="34" charset="-122"/>
                <a:ea typeface="微软雅黑" panose="020B0503020204020204" pitchFamily="34" charset="-122"/>
              </a:rPr>
              <a:t>(a) </a:t>
            </a:r>
            <a:r>
              <a:rPr kumimoji="1" lang="zh-CN" altLang="zh-CN" sz="1200" b="1" dirty="0">
                <a:latin typeface="微软雅黑" panose="020B0503020204020204" pitchFamily="34" charset="-122"/>
                <a:ea typeface="微软雅黑" panose="020B0503020204020204" pitchFamily="34" charset="-122"/>
              </a:rPr>
              <a:t>核心部分的路由器把网络互连起来</a:t>
            </a:r>
            <a:endParaRPr kumimoji="1" lang="zh-CN" altLang="en-US" sz="12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3524" y="1271889"/>
            <a:ext cx="4332095" cy="2452688"/>
            <a:chOff x="1804698" y="838602"/>
            <a:chExt cx="5776127" cy="3270250"/>
          </a:xfrm>
        </p:grpSpPr>
        <p:sp>
          <p:nvSpPr>
            <p:cNvPr id="74766" name="Text Box 204"/>
            <p:cNvSpPr txBox="1">
              <a:spLocks noChangeArrowheads="1"/>
            </p:cNvSpPr>
            <p:nvPr/>
          </p:nvSpPr>
          <p:spPr bwMode="auto">
            <a:xfrm>
              <a:off x="4010293" y="838602"/>
              <a:ext cx="14773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网络核心部分</a:t>
              </a: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04698" y="2557062"/>
              <a:ext cx="468505" cy="33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6422384" y="3093303"/>
              <a:ext cx="468505" cy="33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3065253" y="877814"/>
              <a:ext cx="468505" cy="33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6145700" y="915018"/>
              <a:ext cx="468505" cy="33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3250902" y="3691429"/>
              <a:ext cx="468505" cy="33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12320" y="1684096"/>
              <a:ext cx="468505" cy="33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6</a:t>
              </a: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473889" y="1419477"/>
              <a:ext cx="8617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28554" y="2410411"/>
              <a:ext cx="605293" cy="338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05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67195" y="3005368"/>
              <a:ext cx="6565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solidFill>
                    <a:srgbClr val="0000FF"/>
                  </a:solidFill>
                  <a:latin typeface="微软雅黑" panose="020B0503020204020204" pitchFamily="34" charset="-122"/>
                  <a:ea typeface="微软雅黑" panose="020B0503020204020204" pitchFamily="34" charset="-122"/>
                </a:rPr>
                <a:t>主机</a:t>
              </a:r>
            </a:p>
          </p:txBody>
        </p:sp>
        <p:pic>
          <p:nvPicPr>
            <p:cNvPr id="74760"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extLst>
      <p:ext uri="{BB962C8B-B14F-4D97-AF65-F5344CB8AC3E}">
        <p14:creationId xmlns:p14="http://schemas.microsoft.com/office/powerpoint/2010/main" val="9787694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78804" y="1149873"/>
            <a:ext cx="6100393" cy="26542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104501" y="3841762"/>
            <a:ext cx="2868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200" b="1" dirty="0">
                <a:latin typeface="微软雅黑" panose="020B0503020204020204" pitchFamily="34" charset="-122"/>
                <a:ea typeface="微软雅黑" panose="020B0503020204020204" pitchFamily="34" charset="-122"/>
              </a:rPr>
              <a:t>(b) </a:t>
            </a:r>
            <a:r>
              <a:rPr kumimoji="1" lang="zh-CN" altLang="zh-CN" sz="1200" b="1" dirty="0">
                <a:latin typeface="微软雅黑" panose="020B0503020204020204" pitchFamily="34" charset="-122"/>
                <a:ea typeface="微软雅黑" panose="020B0503020204020204" pitchFamily="34" charset="-122"/>
              </a:rPr>
              <a:t>核心部分</a:t>
            </a:r>
            <a:r>
              <a:rPr kumimoji="1" lang="zh-CN" altLang="en-US" sz="1200" b="1" dirty="0">
                <a:latin typeface="微软雅黑" panose="020B0503020204020204" pitchFamily="34" charset="-122"/>
                <a:ea typeface="微软雅黑" panose="020B0503020204020204" pitchFamily="34" charset="-122"/>
              </a:rPr>
              <a:t>中</a:t>
            </a:r>
            <a:r>
              <a:rPr kumimoji="1" lang="zh-CN" altLang="zh-CN" sz="1200" b="1" dirty="0">
                <a:latin typeface="微软雅黑" panose="020B0503020204020204" pitchFamily="34" charset="-122"/>
                <a:ea typeface="微软雅黑" panose="020B0503020204020204" pitchFamily="34" charset="-122"/>
              </a:rPr>
              <a:t>的</a:t>
            </a:r>
            <a:r>
              <a:rPr kumimoji="1" lang="zh-CN" altLang="en-US" sz="1200" b="1" dirty="0">
                <a:latin typeface="微软雅黑" panose="020B0503020204020204" pitchFamily="34" charset="-122"/>
                <a:ea typeface="微软雅黑" panose="020B0503020204020204" pitchFamily="34" charset="-122"/>
              </a:rPr>
              <a:t>网络</a:t>
            </a:r>
            <a:r>
              <a:rPr kumimoji="1" lang="zh-CN" altLang="zh-CN" sz="1200" b="1" dirty="0">
                <a:latin typeface="微软雅黑" panose="020B0503020204020204" pitchFamily="34" charset="-122"/>
                <a:ea typeface="微软雅黑" panose="020B0503020204020204" pitchFamily="34" charset="-122"/>
              </a:rPr>
              <a:t>可用一条链路表示</a:t>
            </a:r>
            <a:endParaRPr kumimoji="1" lang="zh-CN" altLang="en-US" sz="12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253437" y="1253898"/>
            <a:ext cx="4301088" cy="2397919"/>
            <a:chOff x="1038677" y="828844"/>
            <a:chExt cx="7035110" cy="3921427"/>
          </a:xfrm>
        </p:grpSpPr>
        <p:grpSp>
          <p:nvGrpSpPr>
            <p:cNvPr id="75784" name="组合 4"/>
            <p:cNvGrpSpPr/>
            <p:nvPr/>
          </p:nvGrpSpPr>
          <p:grpSpPr bwMode="auto">
            <a:xfrm>
              <a:off x="1038677" y="960352"/>
              <a:ext cx="7035110" cy="3598962"/>
              <a:chOff x="-813535" y="424192"/>
              <a:chExt cx="10808044" cy="5639791"/>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813535" y="3523623"/>
                <a:ext cx="882967" cy="65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657355" y="4300539"/>
                <a:ext cx="882967" cy="65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16478" y="424192"/>
                <a:ext cx="882967" cy="65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645699" y="618741"/>
                <a:ext cx="882967" cy="65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077623" y="5413276"/>
                <a:ext cx="882967" cy="65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11542" y="2215125"/>
                <a:ext cx="882967" cy="650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solidFill>
                      <a:prstClr val="black"/>
                    </a:solidFill>
                    <a:latin typeface="微软雅黑" panose="020B0503020204020204" pitchFamily="34" charset="-122"/>
                    <a:ea typeface="微软雅黑" panose="020B0503020204020204" pitchFamily="34" charset="-122"/>
                  </a:rPr>
                  <a:t>H</a:t>
                </a:r>
                <a:r>
                  <a:rPr kumimoji="1" lang="en-US" altLang="zh-CN" sz="105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299942" y="4923211"/>
                <a:ext cx="2412411" cy="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发送的分组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859371" y="1459489"/>
                <a:ext cx="1624144" cy="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19027" y="3398623"/>
                <a:ext cx="754067" cy="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592261" y="2562223"/>
                <a:ext cx="685589" cy="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13788" y="1754931"/>
                <a:ext cx="770180" cy="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29936" y="1406667"/>
                <a:ext cx="729896" cy="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265181" y="4578350"/>
                <a:ext cx="725871" cy="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2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347193" y="2916789"/>
                <a:ext cx="1237444" cy="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5" y="828844"/>
              <a:ext cx="1812303" cy="452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网络核心部分</a:t>
              </a:r>
            </a:p>
          </p:txBody>
        </p:sp>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879035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1.2.4  </a:t>
            </a:r>
            <a:r>
              <a:rPr lang="zh-CN" altLang="en-US" dirty="0"/>
              <a:t>互联网的工作方式</a:t>
            </a:r>
          </a:p>
        </p:txBody>
      </p:sp>
      <p:sp>
        <p:nvSpPr>
          <p:cNvPr id="7" name="圆角矩形 3"/>
          <p:cNvSpPr>
            <a:spLocks noChangeArrowheads="1"/>
          </p:cNvSpPr>
          <p:nvPr/>
        </p:nvSpPr>
        <p:spPr bwMode="auto">
          <a:xfrm>
            <a:off x="823453" y="2373172"/>
            <a:ext cx="5533543" cy="1021606"/>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b="1" dirty="0">
              <a:solidFill>
                <a:schemeClr val="bg1"/>
              </a:solidFill>
              <a:latin typeface="微软雅黑" pitchFamily="34" charset="-122"/>
              <a:ea typeface="微软雅黑" pitchFamily="34" charset="-122"/>
            </a:endParaRPr>
          </a:p>
        </p:txBody>
      </p:sp>
      <p:sp>
        <p:nvSpPr>
          <p:cNvPr id="8" name="矩形 7"/>
          <p:cNvSpPr/>
          <p:nvPr/>
        </p:nvSpPr>
        <p:spPr>
          <a:xfrm>
            <a:off x="946375" y="2491528"/>
            <a:ext cx="5323014" cy="861774"/>
          </a:xfrm>
          <a:prstGeom prst="rect">
            <a:avLst/>
          </a:prstGeom>
        </p:spPr>
        <p:txBody>
          <a:bodyPr wrap="square">
            <a:spAutoFit/>
          </a:bodyPr>
          <a:lstStyle/>
          <a:p>
            <a:pPr eaLnBrk="0" fontAlgn="auto" hangingPunct="0">
              <a:lnSpc>
                <a:spcPts val="1950"/>
              </a:lnSpc>
              <a:spcBef>
                <a:spcPts val="0"/>
              </a:spcBef>
              <a:spcAft>
                <a:spcPts val="0"/>
              </a:spcAft>
            </a:pPr>
            <a:r>
              <a:rPr lang="zh-CN" altLang="en-US" b="1" dirty="0">
                <a:solidFill>
                  <a:schemeClr val="bg1"/>
                </a:solidFill>
                <a:latin typeface="微软雅黑" pitchFamily="34" charset="-122"/>
                <a:ea typeface="微软雅黑" pitchFamily="34" charset="-122"/>
              </a:rPr>
              <a:t>实际上是指：</a:t>
            </a:r>
            <a:endParaRPr lang="en-US" altLang="zh-CN" b="1" dirty="0">
              <a:solidFill>
                <a:schemeClr val="bg1"/>
              </a:solidFill>
              <a:latin typeface="微软雅黑" pitchFamily="34" charset="-122"/>
              <a:ea typeface="微软雅黑" pitchFamily="34" charset="-122"/>
            </a:endParaRPr>
          </a:p>
          <a:p>
            <a:pPr eaLnBrk="0" fontAlgn="auto" hangingPunct="0">
              <a:lnSpc>
                <a:spcPts val="1950"/>
              </a:lnSpc>
              <a:spcBef>
                <a:spcPts val="0"/>
              </a:spcBef>
              <a:spcAft>
                <a:spcPts val="0"/>
              </a:spcAft>
            </a:pPr>
            <a:r>
              <a:rPr lang="zh-CN" altLang="en-US" b="1" dirty="0">
                <a:solidFill>
                  <a:schemeClr val="bg1"/>
                </a:solidFill>
                <a:latin typeface="微软雅黑" pitchFamily="34" charset="-122"/>
                <a:ea typeface="微软雅黑" pitchFamily="34" charset="-122"/>
              </a:rPr>
              <a:t>       主机 </a:t>
            </a:r>
            <a:r>
              <a:rPr lang="en-US" altLang="zh-CN" b="1" dirty="0">
                <a:solidFill>
                  <a:schemeClr val="bg1"/>
                </a:solidFill>
                <a:latin typeface="微软雅黑" pitchFamily="34" charset="-122"/>
                <a:ea typeface="微软雅黑" pitchFamily="34" charset="-122"/>
              </a:rPr>
              <a:t>A </a:t>
            </a:r>
            <a:r>
              <a:rPr lang="zh-CN" altLang="en-US" b="1" dirty="0">
                <a:solidFill>
                  <a:schemeClr val="bg1"/>
                </a:solidFill>
                <a:latin typeface="微软雅黑" pitchFamily="34" charset="-122"/>
                <a:ea typeface="微软雅黑" pitchFamily="34" charset="-122"/>
              </a:rPr>
              <a:t>的某个</a:t>
            </a:r>
            <a:r>
              <a:rPr lang="zh-CN" altLang="en-US" b="1" dirty="0">
                <a:solidFill>
                  <a:srgbClr val="FFFF00"/>
                </a:solidFill>
                <a:latin typeface="微软雅黑" pitchFamily="34" charset="-122"/>
                <a:ea typeface="微软雅黑" pitchFamily="34" charset="-122"/>
              </a:rPr>
              <a:t>进程</a:t>
            </a:r>
            <a:r>
              <a:rPr lang="zh-CN" altLang="en-US" b="1" dirty="0">
                <a:solidFill>
                  <a:schemeClr val="bg1"/>
                </a:solidFill>
                <a:latin typeface="微软雅黑" pitchFamily="34" charset="-122"/>
                <a:ea typeface="微软雅黑" pitchFamily="34" charset="-122"/>
              </a:rPr>
              <a:t>和主机 </a:t>
            </a:r>
            <a:r>
              <a:rPr lang="en-US" altLang="zh-CN" b="1" dirty="0">
                <a:solidFill>
                  <a:schemeClr val="bg1"/>
                </a:solidFill>
                <a:latin typeface="微软雅黑" pitchFamily="34" charset="-122"/>
                <a:ea typeface="微软雅黑" pitchFamily="34" charset="-122"/>
              </a:rPr>
              <a:t>B </a:t>
            </a:r>
            <a:r>
              <a:rPr lang="zh-CN" altLang="en-US" b="1" dirty="0">
                <a:solidFill>
                  <a:schemeClr val="bg1"/>
                </a:solidFill>
                <a:latin typeface="微软雅黑" pitchFamily="34" charset="-122"/>
                <a:ea typeface="微软雅黑" pitchFamily="34" charset="-122"/>
              </a:rPr>
              <a:t>上的另一个</a:t>
            </a:r>
            <a:r>
              <a:rPr lang="zh-CN" altLang="en-US" b="1" dirty="0">
                <a:solidFill>
                  <a:srgbClr val="FFFF00"/>
                </a:solidFill>
                <a:latin typeface="微软雅黑" pitchFamily="34" charset="-122"/>
                <a:ea typeface="微软雅黑" pitchFamily="34" charset="-122"/>
              </a:rPr>
              <a:t>进程</a:t>
            </a:r>
            <a:r>
              <a:rPr lang="zh-CN" altLang="en-US" b="1" dirty="0">
                <a:solidFill>
                  <a:schemeClr val="bg1"/>
                </a:solidFill>
                <a:latin typeface="微软雅黑" pitchFamily="34" charset="-122"/>
                <a:ea typeface="微软雅黑" pitchFamily="34" charset="-122"/>
              </a:rPr>
              <a:t>进行通信。</a:t>
            </a:r>
          </a:p>
        </p:txBody>
      </p:sp>
      <p:sp>
        <p:nvSpPr>
          <p:cNvPr id="6" name="文本占位符 1"/>
          <p:cNvSpPr txBox="1">
            <a:spLocks/>
          </p:cNvSpPr>
          <p:nvPr/>
        </p:nvSpPr>
        <p:spPr>
          <a:xfrm>
            <a:off x="952159" y="1463439"/>
            <a:ext cx="4974431" cy="354012"/>
          </a:xfrm>
          <a:prstGeom prst="rect">
            <a:avLst/>
          </a:prstGeom>
        </p:spPr>
        <p:txBody>
          <a:bodyPr/>
          <a:lstStyle>
            <a:lvl1pPr marL="257175" indent="-257175" algn="l" rtl="0" fontAlgn="base">
              <a:lnSpc>
                <a:spcPts val="2250"/>
              </a:lnSpc>
              <a:spcBef>
                <a:spcPts val="0"/>
              </a:spcBef>
              <a:spcAft>
                <a:spcPts val="0"/>
              </a:spcAft>
              <a:buClr>
                <a:srgbClr val="0066CC"/>
              </a:buClr>
              <a:buFont typeface="Wingdings" panose="05000000000000000000" pitchFamily="2" charset="2"/>
              <a:buChar char="l"/>
              <a:defRPr lang="zh-CN" altLang="en-US" sz="1500" b="1" kern="1200" dirty="0" smtClean="0">
                <a:solidFill>
                  <a:schemeClr val="tx1"/>
                </a:solidFill>
                <a:latin typeface="微软雅黑" pitchFamily="34" charset="-122"/>
                <a:ea typeface="微软雅黑" pitchFamily="34" charset="-122"/>
                <a:cs typeface="+mn-cs"/>
              </a:defRPr>
            </a:lvl1pPr>
            <a:lvl2pPr marL="557213" indent="-214313" algn="l" rtl="0" fontAlgn="base">
              <a:lnSpc>
                <a:spcPts val="2250"/>
              </a:lnSpc>
              <a:spcBef>
                <a:spcPts val="0"/>
              </a:spcBef>
              <a:spcAft>
                <a:spcPts val="0"/>
              </a:spcAft>
              <a:buClr>
                <a:schemeClr val="accent6">
                  <a:lumMod val="50000"/>
                </a:schemeClr>
              </a:buClr>
              <a:buFont typeface="Wingdings" panose="05000000000000000000" pitchFamily="2" charset="2"/>
              <a:buChar char="u"/>
              <a:defRPr sz="1350" b="1"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rtl="0" fontAlgn="base">
              <a:lnSpc>
                <a:spcPts val="2250"/>
              </a:lnSpc>
              <a:spcBef>
                <a:spcPts val="0"/>
              </a:spcBef>
              <a:spcAft>
                <a:spcPts val="0"/>
              </a:spcAft>
              <a:buClr>
                <a:srgbClr val="006600"/>
              </a:buClr>
              <a:buFont typeface="Wingdings" panose="05000000000000000000" pitchFamily="2" charset="2"/>
              <a:buChar char="Ø"/>
              <a:defRPr sz="1200" b="1"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rtl="0" fontAlgn="base">
              <a:lnSpc>
                <a:spcPts val="2250"/>
              </a:lnSpc>
              <a:spcBef>
                <a:spcPts val="0"/>
              </a:spcBef>
              <a:spcAft>
                <a:spcPts val="0"/>
              </a:spcAft>
              <a:buFont typeface="Arial" charset="0"/>
              <a:buChar char="–"/>
              <a:defRPr sz="1050" b="1"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rtl="0" fontAlgn="base">
              <a:lnSpc>
                <a:spcPts val="2250"/>
              </a:lnSpc>
              <a:spcBef>
                <a:spcPts val="0"/>
              </a:spcBef>
              <a:spcAft>
                <a:spcPts val="0"/>
              </a:spcAft>
              <a:buFont typeface="Arial" charset="0"/>
              <a:buChar char="»"/>
              <a:defRPr sz="1050" b="1"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1800" dirty="0"/>
              <a:t>“计算机之间通信”的含义</a:t>
            </a:r>
          </a:p>
        </p:txBody>
      </p:sp>
    </p:spTree>
    <p:extLst>
      <p:ext uri="{BB962C8B-B14F-4D97-AF65-F5344CB8AC3E}">
        <p14:creationId xmlns:p14="http://schemas.microsoft.com/office/powerpoint/2010/main" val="238457848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356F58F5-B42D-2AF1-CEAE-EE9EB68AC32C}"/>
              </a:ext>
            </a:extLst>
          </p:cNvPr>
          <p:cNvGrpSpPr/>
          <p:nvPr/>
        </p:nvGrpSpPr>
        <p:grpSpPr>
          <a:xfrm>
            <a:off x="719714" y="1508988"/>
            <a:ext cx="5423456" cy="1574108"/>
            <a:chOff x="719714" y="1508988"/>
            <a:chExt cx="5423456" cy="1574108"/>
          </a:xfrm>
        </p:grpSpPr>
        <p:sp>
          <p:nvSpPr>
            <p:cNvPr id="5" name="任意多边形: 形状 4">
              <a:extLst>
                <a:ext uri="{FF2B5EF4-FFF2-40B4-BE49-F238E27FC236}">
                  <a16:creationId xmlns:a16="http://schemas.microsoft.com/office/drawing/2014/main" id="{E1B07776-C4D0-97D9-0F8F-7FA170451FD1}"/>
                </a:ext>
              </a:extLst>
            </p:cNvPr>
            <p:cNvSpPr/>
            <p:nvPr/>
          </p:nvSpPr>
          <p:spPr>
            <a:xfrm>
              <a:off x="719714" y="1508988"/>
              <a:ext cx="2828194" cy="551415"/>
            </a:xfrm>
            <a:custGeom>
              <a:avLst/>
              <a:gdLst>
                <a:gd name="connsiteX0" fmla="*/ 0 w 2828194"/>
                <a:gd name="connsiteY0" fmla="*/ 0 h 551415"/>
                <a:gd name="connsiteX1" fmla="*/ 2828194 w 2828194"/>
                <a:gd name="connsiteY1" fmla="*/ 0 h 551415"/>
                <a:gd name="connsiteX2" fmla="*/ 2828194 w 2828194"/>
                <a:gd name="connsiteY2" fmla="*/ 551415 h 551415"/>
                <a:gd name="connsiteX3" fmla="*/ 0 w 2828194"/>
                <a:gd name="connsiteY3" fmla="*/ 551415 h 551415"/>
                <a:gd name="connsiteX4" fmla="*/ 0 w 2828194"/>
                <a:gd name="connsiteY4" fmla="*/ 0 h 551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194" h="551415">
                  <a:moveTo>
                    <a:pt x="0" y="0"/>
                  </a:moveTo>
                  <a:lnTo>
                    <a:pt x="2828194" y="0"/>
                  </a:lnTo>
                  <a:lnTo>
                    <a:pt x="2828194" y="551415"/>
                  </a:lnTo>
                  <a:lnTo>
                    <a:pt x="0" y="551415"/>
                  </a:lnTo>
                  <a:lnTo>
                    <a:pt x="0" y="0"/>
                  </a:lnTo>
                  <a:close/>
                </a:path>
              </a:pathLst>
            </a:cu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客户</a:t>
              </a:r>
              <a:r>
                <a:rPr lang="en-US" altLang="zh-CN" sz="1800" b="1" kern="1200" dirty="0">
                  <a:latin typeface="微软雅黑" panose="020B0503020204020204" pitchFamily="34" charset="-122"/>
                  <a:ea typeface="微软雅黑" panose="020B0503020204020204" pitchFamily="34" charset="-122"/>
                </a:rPr>
                <a:t>/</a:t>
              </a:r>
              <a:r>
                <a:rPr lang="zh-CN" altLang="en-US" sz="1800" b="1" kern="1200" dirty="0">
                  <a:latin typeface="微软雅黑" panose="020B0503020204020204" pitchFamily="34" charset="-122"/>
                  <a:ea typeface="微软雅黑" panose="020B0503020204020204" pitchFamily="34" charset="-122"/>
                </a:rPr>
                <a:t>服务器方式</a:t>
              </a:r>
              <a:endParaRPr lang="en-US" altLang="zh-CN" sz="1800" b="1" kern="1200" dirty="0">
                <a:latin typeface="微软雅黑" panose="020B0503020204020204" pitchFamily="34" charset="-122"/>
                <a:ea typeface="微软雅黑" panose="020B0503020204020204" pitchFamily="34" charset="-122"/>
              </a:endParaRPr>
            </a:p>
          </p:txBody>
        </p:sp>
        <p:sp>
          <p:nvSpPr>
            <p:cNvPr id="6" name="任意多边形: 形状 5">
              <a:extLst>
                <a:ext uri="{FF2B5EF4-FFF2-40B4-BE49-F238E27FC236}">
                  <a16:creationId xmlns:a16="http://schemas.microsoft.com/office/drawing/2014/main" id="{3D81D3F5-D3C2-6A84-8B19-DA01699E1080}"/>
                </a:ext>
              </a:extLst>
            </p:cNvPr>
            <p:cNvSpPr/>
            <p:nvPr/>
          </p:nvSpPr>
          <p:spPr>
            <a:xfrm>
              <a:off x="723130" y="2060403"/>
              <a:ext cx="2821361" cy="1022693"/>
            </a:xfrm>
            <a:custGeom>
              <a:avLst/>
              <a:gdLst>
                <a:gd name="connsiteX0" fmla="*/ 0 w 2821361"/>
                <a:gd name="connsiteY0" fmla="*/ 0 h 1729349"/>
                <a:gd name="connsiteX1" fmla="*/ 2821361 w 2821361"/>
                <a:gd name="connsiteY1" fmla="*/ 0 h 1729349"/>
                <a:gd name="connsiteX2" fmla="*/ 2821361 w 2821361"/>
                <a:gd name="connsiteY2" fmla="*/ 1729349 h 1729349"/>
                <a:gd name="connsiteX3" fmla="*/ 0 w 2821361"/>
                <a:gd name="connsiteY3" fmla="*/ 1729349 h 1729349"/>
                <a:gd name="connsiteX4" fmla="*/ 0 w 2821361"/>
                <a:gd name="connsiteY4" fmla="*/ 0 h 172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1361" h="1729349">
                  <a:moveTo>
                    <a:pt x="0" y="0"/>
                  </a:moveTo>
                  <a:lnTo>
                    <a:pt x="2821361" y="0"/>
                  </a:lnTo>
                  <a:lnTo>
                    <a:pt x="2821361" y="1729349"/>
                  </a:lnTo>
                  <a:lnTo>
                    <a:pt x="0" y="1729349"/>
                  </a:lnTo>
                  <a:lnTo>
                    <a:pt x="0" y="0"/>
                  </a:lnTo>
                  <a:close/>
                </a:path>
              </a:pathLst>
            </a:cu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150000"/>
                </a:lnSpc>
                <a:spcBef>
                  <a:spcPct val="0"/>
                </a:spcBef>
                <a:spcAft>
                  <a:spcPct val="15000"/>
                </a:spcAft>
                <a:buChar char="•"/>
              </a:pPr>
              <a:r>
                <a:rPr lang="en-US" altLang="en-US" sz="1800" b="1" kern="1200" dirty="0">
                  <a:latin typeface="微软雅黑" panose="020B0503020204020204" pitchFamily="34" charset="-122"/>
                  <a:ea typeface="微软雅黑" panose="020B0503020204020204" pitchFamily="34" charset="-122"/>
                </a:rPr>
                <a:t>Client / Server </a:t>
              </a:r>
              <a:r>
                <a:rPr lang="zh-CN" altLang="en-US" sz="1800" b="1" kern="1200" dirty="0">
                  <a:latin typeface="微软雅黑" panose="020B0503020204020204" pitchFamily="34" charset="-122"/>
                  <a:ea typeface="微软雅黑" panose="020B0503020204020204" pitchFamily="34" charset="-122"/>
                </a:rPr>
                <a:t>方式</a:t>
              </a:r>
            </a:p>
            <a:p>
              <a:pPr marL="171450" lvl="1" indent="-171450" algn="l" defTabSz="800100">
                <a:lnSpc>
                  <a:spcPct val="15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简称为 </a:t>
              </a:r>
              <a:r>
                <a:rPr lang="en-US" altLang="en-US" sz="1800" b="1" kern="1200" dirty="0">
                  <a:latin typeface="微软雅黑" panose="020B0503020204020204" pitchFamily="34" charset="-122"/>
                  <a:ea typeface="微软雅黑" panose="020B0503020204020204" pitchFamily="34" charset="-122"/>
                </a:rPr>
                <a:t>C/S </a:t>
              </a:r>
              <a:r>
                <a:rPr lang="zh-CN" altLang="en-US" sz="1800" b="1" kern="1200" dirty="0">
                  <a:latin typeface="微软雅黑" panose="020B0503020204020204" pitchFamily="34" charset="-122"/>
                  <a:ea typeface="微软雅黑" panose="020B0503020204020204" pitchFamily="34" charset="-122"/>
                </a:rPr>
                <a:t>方式</a:t>
              </a:r>
            </a:p>
          </p:txBody>
        </p:sp>
        <p:sp>
          <p:nvSpPr>
            <p:cNvPr id="7" name="任意多边形: 形状 6">
              <a:extLst>
                <a:ext uri="{FF2B5EF4-FFF2-40B4-BE49-F238E27FC236}">
                  <a16:creationId xmlns:a16="http://schemas.microsoft.com/office/drawing/2014/main" id="{1CB21529-5333-1BC1-D413-37183B8FE114}"/>
                </a:ext>
              </a:extLst>
            </p:cNvPr>
            <p:cNvSpPr/>
            <p:nvPr/>
          </p:nvSpPr>
          <p:spPr>
            <a:xfrm>
              <a:off x="3788025" y="1508988"/>
              <a:ext cx="2355145" cy="551415"/>
            </a:xfrm>
            <a:custGeom>
              <a:avLst/>
              <a:gdLst>
                <a:gd name="connsiteX0" fmla="*/ 0 w 2355145"/>
                <a:gd name="connsiteY0" fmla="*/ 0 h 551415"/>
                <a:gd name="connsiteX1" fmla="*/ 2355145 w 2355145"/>
                <a:gd name="connsiteY1" fmla="*/ 0 h 551415"/>
                <a:gd name="connsiteX2" fmla="*/ 2355145 w 2355145"/>
                <a:gd name="connsiteY2" fmla="*/ 551415 h 551415"/>
                <a:gd name="connsiteX3" fmla="*/ 0 w 2355145"/>
                <a:gd name="connsiteY3" fmla="*/ 551415 h 551415"/>
                <a:gd name="connsiteX4" fmla="*/ 0 w 2355145"/>
                <a:gd name="connsiteY4" fmla="*/ 0 h 551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5145" h="551415">
                  <a:moveTo>
                    <a:pt x="0" y="0"/>
                  </a:moveTo>
                  <a:lnTo>
                    <a:pt x="2355145" y="0"/>
                  </a:lnTo>
                  <a:lnTo>
                    <a:pt x="2355145" y="551415"/>
                  </a:lnTo>
                  <a:lnTo>
                    <a:pt x="0" y="551415"/>
                  </a:lnTo>
                  <a:lnTo>
                    <a:pt x="0" y="0"/>
                  </a:lnTo>
                  <a:close/>
                </a:path>
              </a:pathLst>
            </a:custGeom>
          </p:spPr>
          <p:style>
            <a:lnRef idx="1">
              <a:schemeClr val="accent5">
                <a:hueOff val="-9933876"/>
                <a:satOff val="39811"/>
                <a:lumOff val="8628"/>
                <a:alphaOff val="0"/>
              </a:schemeClr>
            </a:lnRef>
            <a:fillRef idx="3">
              <a:schemeClr val="accent5">
                <a:hueOff val="-9933876"/>
                <a:satOff val="39811"/>
                <a:lumOff val="8628"/>
                <a:alphaOff val="0"/>
              </a:schemeClr>
            </a:fillRef>
            <a:effectRef idx="2">
              <a:schemeClr val="accent5">
                <a:hueOff val="-9933876"/>
                <a:satOff val="39811"/>
                <a:lumOff val="8628"/>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100000"/>
                </a:lnSpc>
                <a:spcBef>
                  <a:spcPct val="0"/>
                </a:spcBef>
                <a:spcAft>
                  <a:spcPts val="0"/>
                </a:spcAft>
                <a:buNone/>
              </a:pPr>
              <a:r>
                <a:rPr lang="zh-CN" altLang="en-US" sz="1800" b="1" kern="1200" dirty="0">
                  <a:latin typeface="微软雅黑" panose="020B0503020204020204" pitchFamily="34" charset="-122"/>
                  <a:ea typeface="微软雅黑" panose="020B0503020204020204" pitchFamily="34" charset="-122"/>
                </a:rPr>
                <a:t>对等方式</a:t>
              </a:r>
              <a:endParaRPr lang="en-US" altLang="zh-CN" sz="1800" b="1" kern="1200" dirty="0">
                <a:latin typeface="微软雅黑" panose="020B0503020204020204" pitchFamily="34" charset="-122"/>
                <a:ea typeface="微软雅黑" panose="020B0503020204020204" pitchFamily="34" charset="-122"/>
              </a:endParaRPr>
            </a:p>
          </p:txBody>
        </p:sp>
        <p:sp>
          <p:nvSpPr>
            <p:cNvPr id="8" name="任意多边形: 形状 7">
              <a:extLst>
                <a:ext uri="{FF2B5EF4-FFF2-40B4-BE49-F238E27FC236}">
                  <a16:creationId xmlns:a16="http://schemas.microsoft.com/office/drawing/2014/main" id="{2D376A80-3712-9E8B-2775-91A89AB7D56D}"/>
                </a:ext>
              </a:extLst>
            </p:cNvPr>
            <p:cNvSpPr/>
            <p:nvPr/>
          </p:nvSpPr>
          <p:spPr>
            <a:xfrm>
              <a:off x="3793365" y="2060403"/>
              <a:ext cx="2344467" cy="1022693"/>
            </a:xfrm>
            <a:custGeom>
              <a:avLst/>
              <a:gdLst>
                <a:gd name="connsiteX0" fmla="*/ 0 w 2344467"/>
                <a:gd name="connsiteY0" fmla="*/ 0 h 1729349"/>
                <a:gd name="connsiteX1" fmla="*/ 2344467 w 2344467"/>
                <a:gd name="connsiteY1" fmla="*/ 0 h 1729349"/>
                <a:gd name="connsiteX2" fmla="*/ 2344467 w 2344467"/>
                <a:gd name="connsiteY2" fmla="*/ 1729349 h 1729349"/>
                <a:gd name="connsiteX3" fmla="*/ 0 w 2344467"/>
                <a:gd name="connsiteY3" fmla="*/ 1729349 h 1729349"/>
                <a:gd name="connsiteX4" fmla="*/ 0 w 2344467"/>
                <a:gd name="connsiteY4" fmla="*/ 0 h 172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467" h="1729349">
                  <a:moveTo>
                    <a:pt x="0" y="0"/>
                  </a:moveTo>
                  <a:lnTo>
                    <a:pt x="2344467" y="0"/>
                  </a:lnTo>
                  <a:lnTo>
                    <a:pt x="2344467" y="1729349"/>
                  </a:lnTo>
                  <a:lnTo>
                    <a:pt x="0" y="1729349"/>
                  </a:lnTo>
                  <a:lnTo>
                    <a:pt x="0" y="0"/>
                  </a:lnTo>
                  <a:close/>
                </a:path>
              </a:pathLst>
            </a:custGeom>
          </p:spPr>
          <p:style>
            <a:lnRef idx="1">
              <a:schemeClr val="accent5">
                <a:tint val="40000"/>
                <a:alpha val="90000"/>
                <a:hueOff val="-10740482"/>
                <a:satOff val="48253"/>
                <a:lumOff val="3317"/>
                <a:alphaOff val="0"/>
              </a:schemeClr>
            </a:lnRef>
            <a:fillRef idx="1">
              <a:schemeClr val="accent5">
                <a:tint val="40000"/>
                <a:alpha val="90000"/>
                <a:hueOff val="-10740482"/>
                <a:satOff val="48253"/>
                <a:lumOff val="3317"/>
                <a:alphaOff val="0"/>
              </a:schemeClr>
            </a:fillRef>
            <a:effectRef idx="0">
              <a:schemeClr val="accent5">
                <a:tint val="40000"/>
                <a:alpha val="90000"/>
                <a:hueOff val="-10740482"/>
                <a:satOff val="48253"/>
                <a:lumOff val="3317"/>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150000"/>
                </a:lnSpc>
                <a:spcBef>
                  <a:spcPct val="0"/>
                </a:spcBef>
                <a:spcAft>
                  <a:spcPct val="15000"/>
                </a:spcAft>
                <a:buChar char="•"/>
              </a:pPr>
              <a:r>
                <a:rPr lang="en-US" altLang="en-US" sz="1800" b="1" kern="1200" dirty="0">
                  <a:latin typeface="微软雅黑" panose="020B0503020204020204" pitchFamily="34" charset="-122"/>
                  <a:ea typeface="微软雅黑" panose="020B0503020204020204" pitchFamily="34" charset="-122"/>
                </a:rPr>
                <a:t>Peer to Peer </a:t>
              </a:r>
              <a:r>
                <a:rPr lang="zh-CN" altLang="en-US" sz="1800" b="1" kern="1200" dirty="0">
                  <a:latin typeface="微软雅黑" panose="020B0503020204020204" pitchFamily="34" charset="-122"/>
                  <a:ea typeface="微软雅黑" panose="020B0503020204020204" pitchFamily="34" charset="-122"/>
                </a:rPr>
                <a:t>方式</a:t>
              </a:r>
            </a:p>
            <a:p>
              <a:pPr marL="171450" lvl="1" indent="-171450" algn="l" defTabSz="800100">
                <a:lnSpc>
                  <a:spcPct val="150000"/>
                </a:lnSpc>
                <a:spcBef>
                  <a:spcPct val="0"/>
                </a:spcBef>
                <a:spcAft>
                  <a:spcPct val="15000"/>
                </a:spcAft>
                <a:buChar char="•"/>
              </a:pPr>
              <a:r>
                <a:rPr lang="zh-CN" altLang="en-US" sz="1800" b="1" kern="1200" dirty="0">
                  <a:latin typeface="微软雅黑" panose="020B0503020204020204" pitchFamily="34" charset="-122"/>
                  <a:ea typeface="微软雅黑" panose="020B0503020204020204" pitchFamily="34" charset="-122"/>
                </a:rPr>
                <a:t>简称为 </a:t>
              </a:r>
              <a:r>
                <a:rPr lang="en-US" altLang="en-US" sz="1800" b="1" kern="1200" dirty="0">
                  <a:latin typeface="微软雅黑" panose="020B0503020204020204" pitchFamily="34" charset="-122"/>
                  <a:ea typeface="微软雅黑" panose="020B0503020204020204" pitchFamily="34" charset="-122"/>
                </a:rPr>
                <a:t>P2P </a:t>
              </a:r>
              <a:r>
                <a:rPr lang="zh-CN" altLang="en-US" sz="1800" b="1" kern="1200" dirty="0">
                  <a:latin typeface="微软雅黑" panose="020B0503020204020204" pitchFamily="34" charset="-122"/>
                  <a:ea typeface="微软雅黑" panose="020B0503020204020204" pitchFamily="34" charset="-122"/>
                </a:rPr>
                <a:t>方式</a:t>
              </a:r>
            </a:p>
          </p:txBody>
        </p:sp>
      </p:grpSp>
      <p:sp>
        <p:nvSpPr>
          <p:cNvPr id="4" name="文本占位符 3"/>
          <p:cNvSpPr>
            <a:spLocks noGrp="1"/>
          </p:cNvSpPr>
          <p:nvPr>
            <p:ph type="body" sz="quarter" idx="11"/>
          </p:nvPr>
        </p:nvSpPr>
        <p:spPr/>
        <p:txBody>
          <a:bodyPr/>
          <a:lstStyle/>
          <a:p>
            <a:r>
              <a:rPr lang="zh-CN" altLang="en-US" dirty="0"/>
              <a:t>一、端系统之间的两种通信方式</a:t>
            </a:r>
          </a:p>
        </p:txBody>
      </p:sp>
    </p:spTree>
    <p:extLst>
      <p:ext uri="{BB962C8B-B14F-4D97-AF65-F5344CB8AC3E}">
        <p14:creationId xmlns:p14="http://schemas.microsoft.com/office/powerpoint/2010/main" val="29065449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7" y="1360495"/>
            <a:ext cx="2352144" cy="1536687"/>
          </a:xfrm>
        </p:spPr>
        <p:txBody>
          <a:bodyPr/>
          <a:lstStyle/>
          <a:p>
            <a:r>
              <a:rPr lang="zh-CN" altLang="en-US" dirty="0"/>
              <a:t>客户</a:t>
            </a:r>
            <a:r>
              <a:rPr lang="en-US" altLang="zh-CN" dirty="0"/>
              <a:t>/</a:t>
            </a:r>
            <a:r>
              <a:rPr lang="zh-CN" altLang="en-US" dirty="0"/>
              <a:t>服务器方式所描述的是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的关系。</a:t>
            </a: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a:t>。</a:t>
            </a:r>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服务器方式（</a:t>
            </a:r>
            <a:r>
              <a:rPr lang="en-US" altLang="zh-CN" dirty="0"/>
              <a:t>C/S </a:t>
            </a:r>
            <a:r>
              <a:rPr lang="zh-CN" altLang="en-US" dirty="0"/>
              <a:t>方式）</a:t>
            </a:r>
          </a:p>
        </p:txBody>
      </p:sp>
      <p:sp>
        <p:nvSpPr>
          <p:cNvPr id="5" name="Oval 4"/>
          <p:cNvSpPr>
            <a:spLocks noChangeArrowheads="1"/>
          </p:cNvSpPr>
          <p:nvPr/>
        </p:nvSpPr>
        <p:spPr bwMode="auto">
          <a:xfrm>
            <a:off x="2977764" y="1505383"/>
            <a:ext cx="3180124" cy="222642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3314540" y="2557038"/>
            <a:ext cx="484352" cy="12344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5151846" y="2775737"/>
            <a:ext cx="432197"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4833949" y="1872053"/>
            <a:ext cx="377428" cy="54173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4788706" y="2980525"/>
            <a:ext cx="240506" cy="276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3932646" y="1942300"/>
            <a:ext cx="240506" cy="397669"/>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4071949" y="2936472"/>
            <a:ext cx="125015" cy="34528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2578309" y="1894688"/>
            <a:ext cx="616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dirty="0">
                <a:latin typeface="微软雅黑" panose="020B0503020204020204" pitchFamily="34" charset="-122"/>
                <a:ea typeface="微软雅黑" panose="020B0503020204020204" pitchFamily="34" charset="-122"/>
              </a:rPr>
              <a:t>运行</a:t>
            </a:r>
            <a:endParaRPr kumimoji="1" lang="en-US" altLang="zh-CN" sz="900" b="1" dirty="0">
              <a:latin typeface="微软雅黑" panose="020B0503020204020204" pitchFamily="34" charset="-122"/>
              <a:ea typeface="微软雅黑" panose="020B0503020204020204" pitchFamily="34" charset="-122"/>
            </a:endParaRPr>
          </a:p>
          <a:p>
            <a:pPr algn="ctr"/>
            <a:r>
              <a:rPr kumimoji="1" lang="zh-CN" altLang="en-US" sz="900" b="1" dirty="0">
                <a:latin typeface="微软雅黑" panose="020B0503020204020204" pitchFamily="34" charset="-122"/>
                <a:ea typeface="微软雅黑" panose="020B0503020204020204" pitchFamily="34" charset="-122"/>
              </a:rPr>
              <a:t>客户程序</a:t>
            </a:r>
          </a:p>
        </p:txBody>
      </p:sp>
      <p:grpSp>
        <p:nvGrpSpPr>
          <p:cNvPr id="14" name="Group 18"/>
          <p:cNvGrpSpPr/>
          <p:nvPr/>
        </p:nvGrpSpPr>
        <p:grpSpPr bwMode="auto">
          <a:xfrm>
            <a:off x="3652001" y="2022252"/>
            <a:ext cx="1730345" cy="1202003"/>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200" b="1">
                <a:solidFill>
                  <a:srgbClr val="368AD6"/>
                </a:solidFill>
                <a:latin typeface="+mn-lt"/>
                <a:ea typeface="黑体" panose="02010609060101010101" pitchFamily="2"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200" b="1">
                <a:solidFill>
                  <a:srgbClr val="368AD6"/>
                </a:solidFill>
                <a:latin typeface="+mn-lt"/>
                <a:ea typeface="黑体" panose="02010609060101010101" pitchFamily="2"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200" b="1">
                <a:solidFill>
                  <a:srgbClr val="368AD6"/>
                </a:solidFill>
                <a:latin typeface="+mn-lt"/>
                <a:ea typeface="黑体" panose="02010609060101010101" pitchFamily="2"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200" b="1">
                <a:solidFill>
                  <a:srgbClr val="368AD6"/>
                </a:solidFill>
                <a:latin typeface="+mn-lt"/>
                <a:ea typeface="黑体" panose="02010609060101010101" pitchFamily="2"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200" b="1">
                <a:solidFill>
                  <a:srgbClr val="368AD6"/>
                </a:solidFill>
                <a:latin typeface="+mn-lt"/>
                <a:ea typeface="黑体" panose="02010609060101010101" pitchFamily="2"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200" b="1">
                <a:solidFill>
                  <a:srgbClr val="368AD6"/>
                </a:solidFill>
                <a:latin typeface="+mn-lt"/>
                <a:ea typeface="黑体" panose="02010609060101010101" pitchFamily="2"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200" b="1">
                <a:solidFill>
                  <a:srgbClr val="368AD6"/>
                </a:solidFill>
                <a:latin typeface="+mn-lt"/>
                <a:ea typeface="黑体" panose="02010609060101010101" pitchFamily="2"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200" b="1">
                <a:solidFill>
                  <a:srgbClr val="368AD6"/>
                </a:solidFill>
                <a:latin typeface="+mn-lt"/>
                <a:ea typeface="黑体" panose="02010609060101010101" pitchFamily="2"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200" b="1">
                <a:solidFill>
                  <a:srgbClr val="368AD6"/>
                </a:solidFill>
                <a:latin typeface="+mn-lt"/>
                <a:ea typeface="黑体" panose="02010609060101010101" pitchFamily="2" charset="-122"/>
              </a:endParaRPr>
            </a:p>
          </p:txBody>
        </p:sp>
      </p:grpSp>
      <p:sp>
        <p:nvSpPr>
          <p:cNvPr id="24" name="Text Box 28"/>
          <p:cNvSpPr txBox="1">
            <a:spLocks noChangeArrowheads="1"/>
          </p:cNvSpPr>
          <p:nvPr/>
        </p:nvSpPr>
        <p:spPr bwMode="auto">
          <a:xfrm>
            <a:off x="4194300" y="1683934"/>
            <a:ext cx="72327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050" b="1" dirty="0">
                <a:solidFill>
                  <a:srgbClr val="0000FF"/>
                </a:solidFill>
                <a:latin typeface="微软雅黑" panose="020B0503020204020204" pitchFamily="34" charset="-122"/>
                <a:ea typeface="微软雅黑" panose="020B0503020204020204" pitchFamily="34" charset="-122"/>
              </a:rPr>
              <a:t>网络边缘</a:t>
            </a:r>
          </a:p>
        </p:txBody>
      </p:sp>
      <p:sp>
        <p:nvSpPr>
          <p:cNvPr id="25" name="Text Box 29"/>
          <p:cNvSpPr txBox="1">
            <a:spLocks noChangeArrowheads="1"/>
          </p:cNvSpPr>
          <p:nvPr/>
        </p:nvSpPr>
        <p:spPr bwMode="auto">
          <a:xfrm>
            <a:off x="4235187" y="2880498"/>
            <a:ext cx="723276" cy="25391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050" b="1" dirty="0">
                <a:solidFill>
                  <a:srgbClr val="0000FF"/>
                </a:solidFill>
                <a:latin typeface="微软雅黑" panose="020B0503020204020204" pitchFamily="34" charset="-122"/>
                <a:ea typeface="微软雅黑" panose="020B0503020204020204" pitchFamily="34" charset="-122"/>
              </a:rPr>
              <a:t>网络核心</a:t>
            </a:r>
          </a:p>
        </p:txBody>
      </p:sp>
      <p:sp>
        <p:nvSpPr>
          <p:cNvPr id="26" name="Text Box 31"/>
          <p:cNvSpPr txBox="1">
            <a:spLocks noChangeArrowheads="1"/>
          </p:cNvSpPr>
          <p:nvPr/>
        </p:nvSpPr>
        <p:spPr bwMode="auto">
          <a:xfrm>
            <a:off x="5976404" y="1804875"/>
            <a:ext cx="76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dirty="0">
                <a:latin typeface="微软雅黑" panose="020B0503020204020204" pitchFamily="34" charset="-122"/>
                <a:ea typeface="微软雅黑" panose="020B0503020204020204" pitchFamily="34" charset="-122"/>
              </a:rPr>
              <a:t>运行</a:t>
            </a:r>
          </a:p>
          <a:p>
            <a:pPr algn="ctr"/>
            <a:r>
              <a:rPr kumimoji="1" lang="zh-CN" altLang="en-US" sz="900" b="1" dirty="0">
                <a:latin typeface="微软雅黑" panose="020B0503020204020204" pitchFamily="34" charset="-122"/>
                <a:ea typeface="微软雅黑" panose="020B0503020204020204" pitchFamily="34" charset="-122"/>
              </a:rPr>
              <a:t>服务器程序</a:t>
            </a:r>
          </a:p>
        </p:txBody>
      </p:sp>
      <p:sp>
        <p:nvSpPr>
          <p:cNvPr id="27" name="Line 33"/>
          <p:cNvSpPr>
            <a:spLocks noChangeShapeType="1"/>
          </p:cNvSpPr>
          <p:nvPr/>
        </p:nvSpPr>
        <p:spPr bwMode="auto">
          <a:xfrm>
            <a:off x="2959637" y="2227942"/>
            <a:ext cx="324616" cy="31908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5735252" y="2177041"/>
            <a:ext cx="482306" cy="471299"/>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3214699" y="2241358"/>
            <a:ext cx="27764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0000FF"/>
                </a:solidFill>
                <a:ea typeface="黑体" panose="02010609060101010101" pitchFamily="2" charset="-122"/>
              </a:rPr>
              <a:t>A</a:t>
            </a:r>
          </a:p>
        </p:txBody>
      </p:sp>
      <p:sp>
        <p:nvSpPr>
          <p:cNvPr id="30" name="Text Box 36"/>
          <p:cNvSpPr txBox="1">
            <a:spLocks noChangeArrowheads="1"/>
          </p:cNvSpPr>
          <p:nvPr/>
        </p:nvSpPr>
        <p:spPr bwMode="auto">
          <a:xfrm>
            <a:off x="5681674" y="2086366"/>
            <a:ext cx="2712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0000FF"/>
                </a:solidFill>
                <a:ea typeface="黑体" panose="02010609060101010101" pitchFamily="2" charset="-122"/>
              </a:rPr>
              <a:t>B</a:t>
            </a:r>
          </a:p>
        </p:txBody>
      </p:sp>
      <p:grpSp>
        <p:nvGrpSpPr>
          <p:cNvPr id="31" name="组合 30"/>
          <p:cNvGrpSpPr/>
          <p:nvPr/>
        </p:nvGrpSpPr>
        <p:grpSpPr bwMode="auto">
          <a:xfrm>
            <a:off x="3514736" y="2243839"/>
            <a:ext cx="2000250" cy="329486"/>
            <a:chOff x="2799680" y="2292316"/>
            <a:chExt cx="3658879" cy="1265368"/>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3990463" y="2292316"/>
              <a:ext cx="1454974" cy="88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900" b="1" dirty="0">
                  <a:solidFill>
                    <a:srgbClr val="CC00CC"/>
                  </a:solidFill>
                  <a:latin typeface="微软雅黑" panose="020B0503020204020204" pitchFamily="34" charset="-122"/>
                  <a:ea typeface="微软雅黑" panose="020B0503020204020204" pitchFamily="34" charset="-122"/>
                </a:rPr>
                <a:t>① </a:t>
              </a:r>
              <a:r>
                <a:rPr kumimoji="1" lang="zh-CN" altLang="en-US" sz="900" b="1" dirty="0">
                  <a:solidFill>
                    <a:srgbClr val="CC00CC"/>
                  </a:solidFill>
                  <a:latin typeface="微软雅黑" panose="020B0503020204020204" pitchFamily="34" charset="-122"/>
                  <a:ea typeface="微软雅黑" panose="020B0503020204020204" pitchFamily="34" charset="-122"/>
                </a:rPr>
                <a:t>请求服务</a:t>
              </a:r>
            </a:p>
          </p:txBody>
        </p:sp>
      </p:grpSp>
      <p:sp>
        <p:nvSpPr>
          <p:cNvPr id="34" name="Text Box 41"/>
          <p:cNvSpPr txBox="1">
            <a:spLocks noChangeArrowheads="1"/>
          </p:cNvSpPr>
          <p:nvPr/>
        </p:nvSpPr>
        <p:spPr bwMode="auto">
          <a:xfrm>
            <a:off x="3140299" y="2696177"/>
            <a:ext cx="41549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a:latin typeface="微软雅黑" panose="020B0503020204020204" pitchFamily="34" charset="-122"/>
                <a:ea typeface="微软雅黑" panose="020B0503020204020204" pitchFamily="34" charset="-122"/>
              </a:rPr>
              <a:t>客户</a:t>
            </a:r>
          </a:p>
        </p:txBody>
      </p:sp>
      <p:sp>
        <p:nvSpPr>
          <p:cNvPr id="35" name="Text Box 42"/>
          <p:cNvSpPr txBox="1">
            <a:spLocks noChangeArrowheads="1"/>
          </p:cNvSpPr>
          <p:nvPr/>
        </p:nvSpPr>
        <p:spPr bwMode="auto">
          <a:xfrm>
            <a:off x="5500156" y="2897181"/>
            <a:ext cx="530915"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900" b="1">
                <a:latin typeface="微软雅黑" panose="020B0503020204020204" pitchFamily="34" charset="-122"/>
                <a:ea typeface="微软雅黑" panose="020B0503020204020204" pitchFamily="34" charset="-122"/>
              </a:rPr>
              <a:t>服务器</a:t>
            </a:r>
          </a:p>
        </p:txBody>
      </p:sp>
      <p:pic>
        <p:nvPicPr>
          <p:cNvPr id="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6839" y="2437013"/>
            <a:ext cx="275035" cy="27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774" y="1706556"/>
            <a:ext cx="275034" cy="27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4455" y="1667265"/>
            <a:ext cx="275034" cy="27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3974" y="3242462"/>
            <a:ext cx="275034" cy="27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2646" y="3281753"/>
            <a:ext cx="275035" cy="27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5702" y="2254243"/>
            <a:ext cx="464344" cy="65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3373938" y="3752727"/>
            <a:ext cx="25737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客户 </a:t>
            </a:r>
            <a:r>
              <a:rPr lang="en-US" altLang="zh-CN" sz="1200" b="1" dirty="0">
                <a:solidFill>
                  <a:srgbClr val="0000FF"/>
                </a:solidFill>
                <a:latin typeface="微软雅黑" panose="020B0503020204020204" pitchFamily="34" charset="-122"/>
                <a:ea typeface="微软雅黑" panose="020B0503020204020204" pitchFamily="34" charset="-122"/>
              </a:rPr>
              <a:t>A </a:t>
            </a:r>
            <a:r>
              <a:rPr lang="zh-CN" altLang="en-US" sz="1200" b="1" dirty="0">
                <a:solidFill>
                  <a:srgbClr val="0000FF"/>
                </a:solidFill>
                <a:latin typeface="微软雅黑" panose="020B0503020204020204" pitchFamily="34" charset="-122"/>
                <a:ea typeface="微软雅黑" panose="020B0503020204020204" pitchFamily="34" charset="-122"/>
              </a:rPr>
              <a:t>向服务器 </a:t>
            </a:r>
            <a:r>
              <a:rPr lang="en-US" altLang="zh-CN" sz="1200" b="1" dirty="0">
                <a:solidFill>
                  <a:srgbClr val="0000FF"/>
                </a:solidFill>
                <a:latin typeface="微软雅黑" panose="020B0503020204020204" pitchFamily="34" charset="-122"/>
                <a:ea typeface="微软雅黑" panose="020B0503020204020204" pitchFamily="34" charset="-122"/>
              </a:rPr>
              <a:t>B </a:t>
            </a:r>
            <a:r>
              <a:rPr lang="zh-CN" altLang="en-US" sz="1200" b="1" dirty="0">
                <a:solidFill>
                  <a:srgbClr val="0000FF"/>
                </a:solidFill>
                <a:latin typeface="微软雅黑" panose="020B0503020204020204" pitchFamily="34" charset="-122"/>
                <a:ea typeface="微软雅黑" panose="020B0503020204020204" pitchFamily="34" charset="-122"/>
              </a:rPr>
              <a:t>发出请求服务，</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服务器 </a:t>
            </a:r>
            <a:r>
              <a:rPr lang="en-US" altLang="zh-CN" sz="1200" b="1" dirty="0">
                <a:solidFill>
                  <a:srgbClr val="0000FF"/>
                </a:solidFill>
                <a:latin typeface="微软雅黑" panose="020B0503020204020204" pitchFamily="34" charset="-122"/>
                <a:ea typeface="微软雅黑" panose="020B0503020204020204" pitchFamily="34" charset="-122"/>
              </a:rPr>
              <a:t>B </a:t>
            </a:r>
            <a:r>
              <a:rPr lang="zh-CN" altLang="en-US" sz="1200" b="1" dirty="0">
                <a:solidFill>
                  <a:srgbClr val="0000FF"/>
                </a:solidFill>
                <a:latin typeface="微软雅黑" panose="020B0503020204020204" pitchFamily="34" charset="-122"/>
                <a:ea typeface="微软雅黑" panose="020B0503020204020204" pitchFamily="34" charset="-122"/>
              </a:rPr>
              <a:t>向客户 </a:t>
            </a:r>
            <a:r>
              <a:rPr lang="en-US" altLang="zh-CN" sz="1200" b="1" dirty="0">
                <a:solidFill>
                  <a:srgbClr val="0000FF"/>
                </a:solidFill>
                <a:latin typeface="微软雅黑" panose="020B0503020204020204" pitchFamily="34" charset="-122"/>
                <a:ea typeface="微软雅黑" panose="020B0503020204020204" pitchFamily="34" charset="-122"/>
              </a:rPr>
              <a:t>A </a:t>
            </a:r>
            <a:r>
              <a:rPr lang="zh-CN" altLang="en-US" sz="1200" b="1" dirty="0">
                <a:solidFill>
                  <a:srgbClr val="0000FF"/>
                </a:solidFill>
                <a:latin typeface="微软雅黑" panose="020B0503020204020204" pitchFamily="34" charset="-122"/>
                <a:ea typeface="微软雅黑" panose="020B0503020204020204" pitchFamily="34" charset="-122"/>
              </a:rPr>
              <a:t>提供服务。</a:t>
            </a:r>
          </a:p>
        </p:txBody>
      </p:sp>
      <p:grpSp>
        <p:nvGrpSpPr>
          <p:cNvPr id="44" name="组合 43"/>
          <p:cNvGrpSpPr/>
          <p:nvPr/>
        </p:nvGrpSpPr>
        <p:grpSpPr bwMode="auto">
          <a:xfrm rot="-60000">
            <a:off x="3479068" y="2578295"/>
            <a:ext cx="1999060" cy="275195"/>
            <a:chOff x="2717737" y="3239081"/>
            <a:chExt cx="3658879" cy="773299"/>
          </a:xfrm>
        </p:grpSpPr>
        <p:sp>
          <p:nvSpPr>
            <p:cNvPr id="45" name="Text Box 40"/>
            <p:cNvSpPr txBox="1">
              <a:spLocks noChangeArrowheads="1"/>
            </p:cNvSpPr>
            <p:nvPr/>
          </p:nvSpPr>
          <p:spPr bwMode="auto">
            <a:xfrm rot="300000">
              <a:off x="3924166" y="3363741"/>
              <a:ext cx="1455841" cy="648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900" b="1" dirty="0">
                  <a:solidFill>
                    <a:srgbClr val="CC00CC"/>
                  </a:solidFill>
                  <a:latin typeface="微软雅黑" panose="020B0503020204020204" pitchFamily="34" charset="-122"/>
                  <a:ea typeface="微软雅黑" panose="020B0503020204020204" pitchFamily="34" charset="-122"/>
                </a:rPr>
                <a:t>② </a:t>
              </a:r>
              <a:r>
                <a:rPr kumimoji="1" lang="zh-CN" altLang="en-US" sz="900" b="1" dirty="0">
                  <a:solidFill>
                    <a:srgbClr val="CC00CC"/>
                  </a:solidFill>
                  <a:latin typeface="微软雅黑" panose="020B0503020204020204" pitchFamily="34" charset="-122"/>
                  <a:ea typeface="微软雅黑" panose="020B0503020204020204" pitchFamily="34" charset="-122"/>
                </a:rPr>
                <a:t>得到服务</a:t>
              </a: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365121" y="2996568"/>
            <a:ext cx="2636370" cy="1156109"/>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p>
        </p:txBody>
      </p:sp>
      <p:sp>
        <p:nvSpPr>
          <p:cNvPr id="48" name="矩形 5"/>
          <p:cNvSpPr>
            <a:spLocks noChangeArrowheads="1"/>
          </p:cNvSpPr>
          <p:nvPr/>
        </p:nvSpPr>
        <p:spPr bwMode="auto">
          <a:xfrm>
            <a:off x="435829" y="3109112"/>
            <a:ext cx="24949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8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234538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073187"/>
            <a:ext cx="6096762" cy="3564517"/>
          </a:xfrm>
        </p:spPr>
        <p:txBody>
          <a:bodyPr/>
          <a:lstStyle/>
          <a:p>
            <a:pPr>
              <a:lnSpc>
                <a:spcPct val="150000"/>
              </a:lnSpc>
            </a:pPr>
            <a:r>
              <a:rPr lang="zh-CN" altLang="en-US" sz="1800" dirty="0">
                <a:solidFill>
                  <a:srgbClr val="0000FF"/>
                </a:solidFill>
              </a:rPr>
              <a:t>客户程序</a:t>
            </a:r>
            <a:endParaRPr lang="en-US" altLang="zh-CN" sz="1800" dirty="0">
              <a:solidFill>
                <a:srgbClr val="0000FF"/>
              </a:solidFill>
            </a:endParaRPr>
          </a:p>
          <a:p>
            <a:pPr lvl="1">
              <a:lnSpc>
                <a:spcPct val="150000"/>
              </a:lnSpc>
            </a:pPr>
            <a:r>
              <a:rPr lang="zh-CN" altLang="en-US" sz="1600" dirty="0"/>
              <a:t>被用户</a:t>
            </a:r>
            <a:r>
              <a:rPr lang="zh-CN" altLang="en-US" sz="1600" dirty="0">
                <a:solidFill>
                  <a:srgbClr val="C00000"/>
                </a:solidFill>
              </a:rPr>
              <a:t>调用后运行，</a:t>
            </a:r>
            <a:r>
              <a:rPr lang="zh-CN" altLang="en-US" sz="1600" dirty="0"/>
              <a:t>需</a:t>
            </a:r>
            <a:r>
              <a:rPr lang="zh-CN" altLang="en-US" sz="1600" dirty="0">
                <a:solidFill>
                  <a:srgbClr val="C00000"/>
                </a:solidFill>
              </a:rPr>
              <a:t>主动</a:t>
            </a:r>
            <a:r>
              <a:rPr lang="zh-CN" altLang="en-US" sz="1600" dirty="0"/>
              <a:t>向远地服务器发起通信（请求服务）。必须知道服务器程序的地址。</a:t>
            </a:r>
            <a:endParaRPr lang="en-US" altLang="zh-CN" sz="1600" dirty="0"/>
          </a:p>
          <a:p>
            <a:pPr lvl="1">
              <a:lnSpc>
                <a:spcPct val="150000"/>
              </a:lnSpc>
            </a:pPr>
            <a:r>
              <a:rPr lang="zh-CN" altLang="en-US" sz="1600" dirty="0"/>
              <a:t>不需要特殊的硬件和很复杂的操作系统。</a:t>
            </a:r>
            <a:endParaRPr lang="en-US" altLang="zh-CN" sz="1600" dirty="0"/>
          </a:p>
          <a:p>
            <a:pPr>
              <a:lnSpc>
                <a:spcPct val="150000"/>
              </a:lnSpc>
            </a:pPr>
            <a:r>
              <a:rPr lang="zh-CN" altLang="en-US" sz="1800" dirty="0">
                <a:solidFill>
                  <a:srgbClr val="0000FF"/>
                </a:solidFill>
              </a:rPr>
              <a:t>服务器程序</a:t>
            </a:r>
            <a:endParaRPr lang="en-US" altLang="zh-CN" sz="1800" dirty="0">
              <a:solidFill>
                <a:srgbClr val="0000FF"/>
              </a:solidFill>
            </a:endParaRPr>
          </a:p>
          <a:p>
            <a:pPr lvl="1">
              <a:lnSpc>
                <a:spcPct val="150000"/>
              </a:lnSpc>
            </a:pPr>
            <a:r>
              <a:rPr lang="zh-CN" altLang="en-US" sz="1600" dirty="0"/>
              <a:t>专门用来提供某种服务的程序，可同时处理多个客户请求。</a:t>
            </a:r>
          </a:p>
          <a:p>
            <a:pPr lvl="1">
              <a:lnSpc>
                <a:spcPct val="150000"/>
              </a:lnSpc>
            </a:pPr>
            <a:r>
              <a:rPr lang="zh-CN" altLang="en-US" sz="1600" dirty="0"/>
              <a:t>一直</a:t>
            </a:r>
            <a:r>
              <a:rPr lang="zh-CN" altLang="en-US" sz="1600" dirty="0">
                <a:solidFill>
                  <a:srgbClr val="C00000"/>
                </a:solidFill>
              </a:rPr>
              <a:t>不断地运行着，被动</a:t>
            </a:r>
            <a:r>
              <a:rPr lang="zh-CN" altLang="en-US" sz="1600" dirty="0"/>
              <a:t>地等待并接受来自各地的客户的通信请求。不需要知道客户程序的地址。</a:t>
            </a:r>
          </a:p>
          <a:p>
            <a:pPr lvl="1">
              <a:lnSpc>
                <a:spcPct val="150000"/>
              </a:lnSpc>
            </a:pPr>
            <a:r>
              <a:rPr lang="zh-CN" altLang="en-US" sz="1600" dirty="0"/>
              <a:t>一般需要强大的硬件和高级的操作系统支持。</a:t>
            </a:r>
          </a:p>
        </p:txBody>
      </p:sp>
      <p:sp>
        <p:nvSpPr>
          <p:cNvPr id="3" name="文本占位符 2"/>
          <p:cNvSpPr>
            <a:spLocks noGrp="1"/>
          </p:cNvSpPr>
          <p:nvPr>
            <p:ph type="body" sz="quarter" idx="11"/>
          </p:nvPr>
        </p:nvSpPr>
        <p:spPr/>
        <p:txBody>
          <a:bodyPr/>
          <a:lstStyle/>
          <a:p>
            <a:r>
              <a:rPr lang="zh-CN" altLang="en-US" dirty="0"/>
              <a:t>客户程序和服务器程序主要特点</a:t>
            </a:r>
          </a:p>
        </p:txBody>
      </p:sp>
    </p:spTree>
    <p:extLst>
      <p:ext uri="{BB962C8B-B14F-4D97-AF65-F5344CB8AC3E}">
        <p14:creationId xmlns:p14="http://schemas.microsoft.com/office/powerpoint/2010/main" val="256135371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8" y="1365399"/>
            <a:ext cx="2568800" cy="2379518"/>
          </a:xfrm>
        </p:spPr>
        <p:txBody>
          <a:bodyPr/>
          <a:lstStyle/>
          <a:p>
            <a:r>
              <a:rPr lang="zh-CN" altLang="en-US" dirty="0"/>
              <a:t>两台主机在通信时</a:t>
            </a:r>
            <a:r>
              <a:rPr lang="zh-CN" altLang="en-US" dirty="0">
                <a:solidFill>
                  <a:srgbClr val="C00000"/>
                </a:solidFill>
              </a:rPr>
              <a:t>不区分</a:t>
            </a:r>
            <a:r>
              <a:rPr lang="zh-CN" altLang="en-US" dirty="0"/>
              <a:t>服务请求方和服务提供方。</a:t>
            </a:r>
          </a:p>
          <a:p>
            <a:r>
              <a:rPr lang="zh-CN" altLang="en-US" dirty="0"/>
              <a:t>只要都运行了 </a:t>
            </a:r>
            <a:r>
              <a:rPr lang="en-US" altLang="zh-CN" dirty="0"/>
              <a:t>P2P </a:t>
            </a:r>
            <a:r>
              <a:rPr lang="zh-CN" altLang="en-US" dirty="0"/>
              <a:t>软件，就可以进行</a:t>
            </a:r>
            <a:r>
              <a:rPr lang="zh-CN" altLang="en-US" dirty="0">
                <a:solidFill>
                  <a:srgbClr val="C00000"/>
                </a:solidFill>
              </a:rPr>
              <a:t>平等的、对等连接通信。</a:t>
            </a:r>
          </a:p>
        </p:txBody>
      </p:sp>
      <p:sp>
        <p:nvSpPr>
          <p:cNvPr id="4" name="文本占位符 3"/>
          <p:cNvSpPr>
            <a:spLocks noGrp="1"/>
          </p:cNvSpPr>
          <p:nvPr>
            <p:ph type="body" sz="quarter" idx="11"/>
          </p:nvPr>
        </p:nvSpPr>
        <p:spPr/>
        <p:txBody>
          <a:bodyPr/>
          <a:lstStyle/>
          <a:p>
            <a:r>
              <a:rPr lang="en-US" altLang="zh-CN" dirty="0"/>
              <a:t>2. </a:t>
            </a:r>
            <a:r>
              <a:rPr lang="zh-CN" altLang="en-US" dirty="0"/>
              <a:t>对等连接方式（</a:t>
            </a:r>
            <a:r>
              <a:rPr lang="en-US" altLang="zh-CN" dirty="0"/>
              <a:t>P2P </a:t>
            </a:r>
            <a:r>
              <a:rPr lang="zh-CN" altLang="en-US" dirty="0"/>
              <a:t>方式）</a:t>
            </a:r>
          </a:p>
        </p:txBody>
      </p:sp>
      <p:sp>
        <p:nvSpPr>
          <p:cNvPr id="47" name="对角圆角矩形 46"/>
          <p:cNvSpPr/>
          <p:nvPr/>
        </p:nvSpPr>
        <p:spPr>
          <a:xfrm>
            <a:off x="349759" y="2925619"/>
            <a:ext cx="2681777" cy="13945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p>
        </p:txBody>
      </p:sp>
      <p:sp>
        <p:nvSpPr>
          <p:cNvPr id="48" name="矩形 5"/>
          <p:cNvSpPr>
            <a:spLocks noChangeArrowheads="1"/>
          </p:cNvSpPr>
          <p:nvPr/>
        </p:nvSpPr>
        <p:spPr bwMode="auto">
          <a:xfrm>
            <a:off x="461466" y="3026593"/>
            <a:ext cx="2514095"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800"/>
              </a:lnSpc>
              <a:spcBef>
                <a:spcPts val="0"/>
              </a:spcBef>
            </a:pPr>
            <a:r>
              <a:rPr lang="zh-CN" altLang="en-US" b="1" dirty="0">
                <a:solidFill>
                  <a:schemeClr val="bg1"/>
                </a:solidFill>
                <a:latin typeface="微软雅黑" panose="020B0503020204020204" pitchFamily="34" charset="-122"/>
                <a:ea typeface="微软雅黑" panose="020B0503020204020204" pitchFamily="34" charset="-122"/>
              </a:rPr>
              <a:t>对等连接方式从本质上看仍然是使用客户服务器方式，只是对等连接中的每一个主机</a:t>
            </a:r>
            <a:r>
              <a:rPr lang="zh-CN" altLang="en-US" b="1" dirty="0">
                <a:solidFill>
                  <a:srgbClr val="FFFF00"/>
                </a:solidFill>
                <a:latin typeface="微软雅黑" panose="020B0503020204020204" pitchFamily="34" charset="-122"/>
                <a:ea typeface="微软雅黑" panose="020B0503020204020204" pitchFamily="34" charset="-122"/>
              </a:rPr>
              <a:t>既是客户又是服务器。</a:t>
            </a:r>
          </a:p>
        </p:txBody>
      </p:sp>
      <p:sp>
        <p:nvSpPr>
          <p:cNvPr id="49" name="Oval 4"/>
          <p:cNvSpPr>
            <a:spLocks noChangeArrowheads="1"/>
          </p:cNvSpPr>
          <p:nvPr/>
        </p:nvSpPr>
        <p:spPr bwMode="auto">
          <a:xfrm>
            <a:off x="3069771" y="1516806"/>
            <a:ext cx="3331028" cy="214364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3732821" y="2810613"/>
            <a:ext cx="384464" cy="25390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3545410" y="2393608"/>
            <a:ext cx="579382" cy="202366"/>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5366800" y="2602553"/>
            <a:ext cx="587618"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4976364" y="1893123"/>
            <a:ext cx="337498" cy="502262"/>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4972822" y="2955408"/>
            <a:ext cx="298178" cy="296036"/>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3987054" y="1963768"/>
            <a:ext cx="338590" cy="3625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4280646" y="2922252"/>
            <a:ext cx="68810" cy="411345"/>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3943531" y="2103565"/>
            <a:ext cx="1602428" cy="1061817"/>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050" b="1">
                <a:solidFill>
                  <a:srgbClr val="368AD6"/>
                </a:solidFill>
                <a:latin typeface="+mn-lt"/>
                <a:ea typeface="黑体" panose="02010609060101010101" pitchFamily="2" charset="-122"/>
              </a:endParaRPr>
            </a:p>
          </p:txBody>
        </p:sp>
      </p:grpSp>
      <p:sp>
        <p:nvSpPr>
          <p:cNvPr id="67" name="Text Box 27"/>
          <p:cNvSpPr txBox="1">
            <a:spLocks noChangeArrowheads="1"/>
          </p:cNvSpPr>
          <p:nvPr/>
        </p:nvSpPr>
        <p:spPr bwMode="auto">
          <a:xfrm>
            <a:off x="4230189" y="1679399"/>
            <a:ext cx="88523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050" b="1" dirty="0">
                <a:solidFill>
                  <a:srgbClr val="0000FF"/>
                </a:solidFill>
                <a:latin typeface="微软雅黑" panose="020B0503020204020204" pitchFamily="34" charset="-122"/>
                <a:ea typeface="微软雅黑" panose="020B0503020204020204" pitchFamily="34" charset="-122"/>
              </a:rPr>
              <a:t>网络边缘</a:t>
            </a:r>
          </a:p>
        </p:txBody>
      </p:sp>
      <p:sp>
        <p:nvSpPr>
          <p:cNvPr id="68" name="Text Box 28"/>
          <p:cNvSpPr txBox="1">
            <a:spLocks noChangeArrowheads="1"/>
          </p:cNvSpPr>
          <p:nvPr/>
        </p:nvSpPr>
        <p:spPr bwMode="auto">
          <a:xfrm>
            <a:off x="4413033" y="2576413"/>
            <a:ext cx="817559" cy="253916"/>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050" b="1" dirty="0">
                <a:solidFill>
                  <a:srgbClr val="0000FF"/>
                </a:solidFill>
                <a:latin typeface="微软雅黑" panose="020B0503020204020204" pitchFamily="34" charset="-122"/>
                <a:ea typeface="微软雅黑" panose="020B0503020204020204" pitchFamily="34" charset="-122"/>
              </a:rPr>
              <a:t>网络核心</a:t>
            </a:r>
          </a:p>
        </p:txBody>
      </p:sp>
      <p:sp>
        <p:nvSpPr>
          <p:cNvPr id="69" name="Text Box 30"/>
          <p:cNvSpPr txBox="1">
            <a:spLocks noChangeArrowheads="1"/>
          </p:cNvSpPr>
          <p:nvPr/>
        </p:nvSpPr>
        <p:spPr bwMode="auto">
          <a:xfrm>
            <a:off x="5392254" y="1946543"/>
            <a:ext cx="647776"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825" b="1" dirty="0">
                <a:latin typeface="微软雅黑" panose="020B0503020204020204" pitchFamily="34" charset="-122"/>
                <a:ea typeface="微软雅黑" panose="020B0503020204020204" pitchFamily="34" charset="-122"/>
              </a:rPr>
              <a:t>运行</a:t>
            </a:r>
          </a:p>
          <a:p>
            <a:pPr algn="ctr"/>
            <a:r>
              <a:rPr kumimoji="1" lang="en-US" altLang="zh-CN" sz="825" b="1" dirty="0">
                <a:latin typeface="微软雅黑" panose="020B0503020204020204" pitchFamily="34" charset="-122"/>
                <a:ea typeface="微软雅黑" panose="020B0503020204020204" pitchFamily="34" charset="-122"/>
              </a:rPr>
              <a:t>P2P </a:t>
            </a:r>
            <a:r>
              <a:rPr kumimoji="1" lang="zh-CN" altLang="en-US" sz="825" b="1" dirty="0">
                <a:latin typeface="微软雅黑" panose="020B0503020204020204" pitchFamily="34" charset="-122"/>
                <a:ea typeface="微软雅黑" panose="020B0503020204020204" pitchFamily="34" charset="-122"/>
              </a:rPr>
              <a:t>程序</a:t>
            </a:r>
          </a:p>
        </p:txBody>
      </p:sp>
      <p:sp>
        <p:nvSpPr>
          <p:cNvPr id="70" name="Text Box 31"/>
          <p:cNvSpPr txBox="1">
            <a:spLocks noChangeArrowheads="1"/>
          </p:cNvSpPr>
          <p:nvPr/>
        </p:nvSpPr>
        <p:spPr bwMode="auto">
          <a:xfrm>
            <a:off x="5482237" y="2959810"/>
            <a:ext cx="64654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825" b="1" dirty="0">
                <a:latin typeface="微软雅黑" panose="020B0503020204020204" pitchFamily="34" charset="-122"/>
                <a:ea typeface="微软雅黑" panose="020B0503020204020204" pitchFamily="34" charset="-122"/>
              </a:rPr>
              <a:t>运行</a:t>
            </a:r>
          </a:p>
          <a:p>
            <a:pPr algn="ctr"/>
            <a:r>
              <a:rPr kumimoji="1" lang="en-US" altLang="zh-CN" sz="825" b="1" dirty="0">
                <a:latin typeface="微软雅黑" panose="020B0503020204020204" pitchFamily="34" charset="-122"/>
                <a:ea typeface="微软雅黑" panose="020B0503020204020204" pitchFamily="34" charset="-122"/>
              </a:rPr>
              <a:t>P2P </a:t>
            </a:r>
            <a:r>
              <a:rPr kumimoji="1" lang="zh-CN" altLang="en-US" sz="825" b="1" dirty="0">
                <a:latin typeface="微软雅黑" panose="020B0503020204020204" pitchFamily="34" charset="-122"/>
                <a:ea typeface="微软雅黑" panose="020B0503020204020204" pitchFamily="34" charset="-122"/>
              </a:rPr>
              <a:t>程序</a:t>
            </a:r>
          </a:p>
        </p:txBody>
      </p:sp>
      <p:sp>
        <p:nvSpPr>
          <p:cNvPr id="71" name="Line 32"/>
          <p:cNvSpPr>
            <a:spLocks noChangeShapeType="1"/>
          </p:cNvSpPr>
          <p:nvPr/>
        </p:nvSpPr>
        <p:spPr bwMode="auto">
          <a:xfrm flipH="1">
            <a:off x="5328796" y="2034361"/>
            <a:ext cx="0" cy="1183033"/>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5418380" y="1897501"/>
            <a:ext cx="173895" cy="994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5399776" y="3229768"/>
            <a:ext cx="174704" cy="972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4986384" y="3237881"/>
            <a:ext cx="216388" cy="276999"/>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solidFill>
                  <a:srgbClr val="0000FF"/>
                </a:solidFill>
                <a:ea typeface="黑体" panose="02010609060101010101" pitchFamily="2" charset="-122"/>
              </a:rPr>
              <a:t>D</a:t>
            </a:r>
          </a:p>
        </p:txBody>
      </p:sp>
      <p:sp>
        <p:nvSpPr>
          <p:cNvPr id="75" name="Text Box 36"/>
          <p:cNvSpPr txBox="1">
            <a:spLocks noChangeArrowheads="1"/>
          </p:cNvSpPr>
          <p:nvPr/>
        </p:nvSpPr>
        <p:spPr bwMode="auto">
          <a:xfrm>
            <a:off x="5405571" y="1681524"/>
            <a:ext cx="202050" cy="276999"/>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solidFill>
                  <a:srgbClr val="0000FF"/>
                </a:solidFill>
                <a:ea typeface="黑体" panose="02010609060101010101" pitchFamily="2" charset="-122"/>
              </a:rPr>
              <a:t>C</a:t>
            </a:r>
          </a:p>
        </p:txBody>
      </p:sp>
      <p:sp>
        <p:nvSpPr>
          <p:cNvPr id="76" name="Line 38"/>
          <p:cNvSpPr>
            <a:spLocks noChangeShapeType="1"/>
          </p:cNvSpPr>
          <p:nvPr/>
        </p:nvSpPr>
        <p:spPr bwMode="auto">
          <a:xfrm flipH="1">
            <a:off x="3803338" y="2086969"/>
            <a:ext cx="197300" cy="835284"/>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3741807" y="1685506"/>
            <a:ext cx="195433" cy="276999"/>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solidFill>
                  <a:srgbClr val="0000FF"/>
                </a:solidFill>
                <a:ea typeface="黑体" panose="02010609060101010101" pitchFamily="2" charset="-122"/>
              </a:rPr>
              <a:t>E</a:t>
            </a:r>
          </a:p>
        </p:txBody>
      </p:sp>
      <p:sp>
        <p:nvSpPr>
          <p:cNvPr id="78" name="Text Box 40"/>
          <p:cNvSpPr txBox="1">
            <a:spLocks noChangeArrowheads="1"/>
          </p:cNvSpPr>
          <p:nvPr/>
        </p:nvSpPr>
        <p:spPr bwMode="auto">
          <a:xfrm>
            <a:off x="3502462" y="3020280"/>
            <a:ext cx="192125" cy="276999"/>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solidFill>
                  <a:srgbClr val="0000FF"/>
                </a:solidFill>
                <a:ea typeface="黑体" panose="02010609060101010101" pitchFamily="2" charset="-122"/>
              </a:rPr>
              <a:t>F</a:t>
            </a:r>
          </a:p>
        </p:txBody>
      </p:sp>
      <p:sp>
        <p:nvSpPr>
          <p:cNvPr id="79" name="Text Box 41"/>
          <p:cNvSpPr txBox="1">
            <a:spLocks noChangeArrowheads="1"/>
          </p:cNvSpPr>
          <p:nvPr/>
        </p:nvSpPr>
        <p:spPr bwMode="auto">
          <a:xfrm>
            <a:off x="3268118" y="1933608"/>
            <a:ext cx="646547"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825" b="1" dirty="0">
                <a:latin typeface="微软雅黑" panose="020B0503020204020204" pitchFamily="34" charset="-122"/>
                <a:ea typeface="微软雅黑" panose="020B0503020204020204" pitchFamily="34" charset="-122"/>
              </a:rPr>
              <a:t>运行</a:t>
            </a:r>
          </a:p>
          <a:p>
            <a:pPr algn="ctr"/>
            <a:r>
              <a:rPr kumimoji="1" lang="en-US" altLang="zh-CN" sz="825" b="1" dirty="0">
                <a:latin typeface="微软雅黑" panose="020B0503020204020204" pitchFamily="34" charset="-122"/>
                <a:ea typeface="微软雅黑" panose="020B0503020204020204" pitchFamily="34" charset="-122"/>
              </a:rPr>
              <a:t>P2P </a:t>
            </a:r>
            <a:r>
              <a:rPr kumimoji="1" lang="zh-CN" altLang="en-US" sz="825" b="1" dirty="0">
                <a:latin typeface="微软雅黑" panose="020B0503020204020204" pitchFamily="34" charset="-122"/>
                <a:ea typeface="微软雅黑" panose="020B0503020204020204" pitchFamily="34" charset="-122"/>
              </a:rPr>
              <a:t>程序</a:t>
            </a:r>
          </a:p>
        </p:txBody>
      </p:sp>
      <p:sp>
        <p:nvSpPr>
          <p:cNvPr id="80" name="Text Box 42"/>
          <p:cNvSpPr txBox="1">
            <a:spLocks noChangeArrowheads="1"/>
          </p:cNvSpPr>
          <p:nvPr/>
        </p:nvSpPr>
        <p:spPr bwMode="auto">
          <a:xfrm>
            <a:off x="3136212" y="2583021"/>
            <a:ext cx="647776"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825" b="1" dirty="0">
                <a:latin typeface="微软雅黑" panose="020B0503020204020204" pitchFamily="34" charset="-122"/>
                <a:ea typeface="微软雅黑" panose="020B0503020204020204" pitchFamily="34" charset="-122"/>
              </a:rPr>
              <a:t>运行</a:t>
            </a:r>
          </a:p>
          <a:p>
            <a:pPr algn="ctr"/>
            <a:r>
              <a:rPr kumimoji="1" lang="en-US" altLang="zh-CN" sz="825" b="1" dirty="0">
                <a:latin typeface="微软雅黑" panose="020B0503020204020204" pitchFamily="34" charset="-122"/>
                <a:ea typeface="微软雅黑" panose="020B0503020204020204" pitchFamily="34" charset="-122"/>
              </a:rPr>
              <a:t>P2P </a:t>
            </a:r>
            <a:r>
              <a:rPr kumimoji="1" lang="zh-CN" altLang="en-US" sz="825" b="1" dirty="0">
                <a:latin typeface="微软雅黑" panose="020B0503020204020204" pitchFamily="34" charset="-122"/>
                <a:ea typeface="微软雅黑" panose="020B0503020204020204" pitchFamily="34" charset="-122"/>
              </a:rPr>
              <a:t>程序</a:t>
            </a:r>
          </a:p>
        </p:txBody>
      </p:sp>
      <p:sp>
        <p:nvSpPr>
          <p:cNvPr id="81" name="Line 43"/>
          <p:cNvSpPr>
            <a:spLocks noChangeShapeType="1"/>
          </p:cNvSpPr>
          <p:nvPr/>
        </p:nvSpPr>
        <p:spPr bwMode="auto">
          <a:xfrm flipV="1">
            <a:off x="3731707" y="1903865"/>
            <a:ext cx="301454" cy="119745"/>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3545411" y="2873527"/>
            <a:ext cx="180469" cy="141899"/>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3886259" y="1961103"/>
            <a:ext cx="1315139" cy="956384"/>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3776" y="1815643"/>
            <a:ext cx="279404" cy="2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2036" y="2361077"/>
            <a:ext cx="363635" cy="50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0564" y="2297401"/>
            <a:ext cx="279404" cy="2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2928" y="2940808"/>
            <a:ext cx="279404" cy="2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016" y="3178966"/>
            <a:ext cx="280514" cy="2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631" y="3229827"/>
            <a:ext cx="279404" cy="2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9504" y="1760771"/>
            <a:ext cx="279404" cy="279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67367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二、互联网的核心部分的工作方式</a:t>
            </a:r>
          </a:p>
        </p:txBody>
      </p:sp>
      <p:sp>
        <p:nvSpPr>
          <p:cNvPr id="3" name="内容占位符 2"/>
          <p:cNvSpPr>
            <a:spLocks noGrp="1"/>
          </p:cNvSpPr>
          <p:nvPr>
            <p:ph sz="quarter" idx="11"/>
          </p:nvPr>
        </p:nvSpPr>
        <p:spPr>
          <a:xfrm>
            <a:off x="396150" y="1314110"/>
            <a:ext cx="6056517" cy="2223032"/>
          </a:xfrm>
        </p:spPr>
        <p:txBody>
          <a:bodyPr/>
          <a:lstStyle/>
          <a:p>
            <a:pPr>
              <a:lnSpc>
                <a:spcPct val="150000"/>
              </a:lnSpc>
            </a:pPr>
            <a:r>
              <a:rPr lang="zh-CN" altLang="en-US" sz="1800" dirty="0"/>
              <a:t>典型交换技术包括：</a:t>
            </a:r>
          </a:p>
          <a:p>
            <a:pPr lvl="1">
              <a:lnSpc>
                <a:spcPct val="150000"/>
              </a:lnSpc>
            </a:pPr>
            <a:r>
              <a:rPr lang="zh-CN" altLang="en-US" sz="1600" dirty="0"/>
              <a:t>电路交换</a:t>
            </a:r>
          </a:p>
          <a:p>
            <a:pPr lvl="1">
              <a:lnSpc>
                <a:spcPct val="150000"/>
              </a:lnSpc>
            </a:pPr>
            <a:r>
              <a:rPr lang="zh-CN" altLang="en-US" sz="1600" dirty="0"/>
              <a:t>报文交换</a:t>
            </a:r>
          </a:p>
          <a:p>
            <a:pPr lvl="1">
              <a:lnSpc>
                <a:spcPct val="150000"/>
              </a:lnSpc>
            </a:pPr>
            <a:r>
              <a:rPr lang="zh-CN" altLang="en-US" sz="1600" dirty="0"/>
              <a:t>分组交换等。</a:t>
            </a:r>
          </a:p>
          <a:p>
            <a:pPr>
              <a:lnSpc>
                <a:spcPct val="150000"/>
              </a:lnSpc>
            </a:pPr>
            <a:r>
              <a:rPr lang="zh-CN" altLang="en-US" sz="1800" dirty="0">
                <a:solidFill>
                  <a:srgbClr val="0000FF"/>
                </a:solidFill>
              </a:rPr>
              <a:t>互联网的核心部分采用</a:t>
            </a:r>
            <a:r>
              <a:rPr lang="zh-CN" altLang="en-US" sz="1800" dirty="0">
                <a:solidFill>
                  <a:srgbClr val="C00000"/>
                </a:solidFill>
              </a:rPr>
              <a:t>分组交换技术。</a:t>
            </a:r>
            <a:endParaRPr lang="zh-CN" altLang="en-US" sz="1800" dirty="0"/>
          </a:p>
        </p:txBody>
      </p:sp>
    </p:spTree>
    <p:extLst>
      <p:ext uri="{BB962C8B-B14F-4D97-AF65-F5344CB8AC3E}">
        <p14:creationId xmlns:p14="http://schemas.microsoft.com/office/powerpoint/2010/main" val="117494332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52613" y="1128674"/>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万物联网</a:t>
            </a:r>
          </a:p>
        </p:txBody>
      </p:sp>
      <p:grpSp>
        <p:nvGrpSpPr>
          <p:cNvPr id="7" name="组合 6"/>
          <p:cNvGrpSpPr/>
          <p:nvPr/>
        </p:nvGrpSpPr>
        <p:grpSpPr>
          <a:xfrm>
            <a:off x="380619" y="1197070"/>
            <a:ext cx="6096762" cy="369332"/>
            <a:chOff x="466344" y="1151890"/>
            <a:chExt cx="8129016" cy="492442"/>
          </a:xfrm>
        </p:grpSpPr>
        <p:sp>
          <p:nvSpPr>
            <p:cNvPr id="8" name="AutoShape 5"/>
            <p:cNvSpPr>
              <a:spLocks noChangeArrowheads="1"/>
            </p:cNvSpPr>
            <p:nvPr/>
          </p:nvSpPr>
          <p:spPr bwMode="auto">
            <a:xfrm>
              <a:off x="466344" y="1185229"/>
              <a:ext cx="8129016" cy="411443"/>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714973" y="1151890"/>
              <a:ext cx="3631765" cy="492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a:solidFill>
                    <a:schemeClr val="bg1"/>
                  </a:solidFill>
                  <a:latin typeface="微软雅黑" pitchFamily="34" charset="-122"/>
                  <a:ea typeface="微软雅黑" pitchFamily="34" charset="-122"/>
                </a:rPr>
                <a:t>信息时代：以网络为核心</a:t>
              </a:r>
              <a:endParaRPr lang="fr-FR" altLang="zh-CN" b="1" dirty="0">
                <a:solidFill>
                  <a:schemeClr val="bg1"/>
                </a:solidFill>
                <a:latin typeface="微软雅黑" pitchFamily="34" charset="-122"/>
                <a:ea typeface="微软雅黑" pitchFamily="34" charset="-122"/>
              </a:endParaRPr>
            </a:p>
          </p:txBody>
        </p:sp>
      </p:grpSp>
      <p:pic>
        <p:nvPicPr>
          <p:cNvPr id="10" name="图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757989" y="1599054"/>
            <a:ext cx="5299911" cy="3141388"/>
          </a:xfrm>
          <a:prstGeom prst="rect">
            <a:avLst/>
          </a:prstGeom>
        </p:spPr>
      </p:pic>
      <p:sp>
        <p:nvSpPr>
          <p:cNvPr id="11" name="矩形 10"/>
          <p:cNvSpPr/>
          <p:nvPr/>
        </p:nvSpPr>
        <p:spPr>
          <a:xfrm>
            <a:off x="1434240" y="1709582"/>
            <a:ext cx="954107" cy="323165"/>
          </a:xfrm>
          <a:prstGeom prst="rect">
            <a:avLst/>
          </a:prstGeom>
        </p:spPr>
        <p:txBody>
          <a:bodyPr wrap="none">
            <a:spAutoFit/>
          </a:bodyPr>
          <a:lstStyle/>
          <a:p>
            <a:r>
              <a:rPr lang="zh-CN" altLang="en-US" sz="1500" b="1" dirty="0">
                <a:solidFill>
                  <a:schemeClr val="bg1"/>
                </a:solidFill>
                <a:latin typeface="微软雅黑" pitchFamily="34" charset="-122"/>
                <a:ea typeface="微软雅黑" pitchFamily="34" charset="-122"/>
              </a:rPr>
              <a:t>万物互联</a:t>
            </a:r>
          </a:p>
        </p:txBody>
      </p:sp>
      <p:sp>
        <p:nvSpPr>
          <p:cNvPr id="12" name="矩形 11"/>
          <p:cNvSpPr/>
          <p:nvPr/>
        </p:nvSpPr>
        <p:spPr>
          <a:xfrm>
            <a:off x="4153277" y="1709582"/>
            <a:ext cx="954107" cy="323165"/>
          </a:xfrm>
          <a:prstGeom prst="rect">
            <a:avLst/>
          </a:prstGeom>
        </p:spPr>
        <p:txBody>
          <a:bodyPr wrap="none">
            <a:spAutoFit/>
          </a:bodyPr>
          <a:lstStyle/>
          <a:p>
            <a:r>
              <a:rPr lang="zh-CN" altLang="en-US" sz="1500" b="1" dirty="0">
                <a:solidFill>
                  <a:schemeClr val="bg1"/>
                </a:solidFill>
                <a:latin typeface="微软雅黑" pitchFamily="34" charset="-122"/>
                <a:ea typeface="微软雅黑" pitchFamily="34" charset="-122"/>
              </a:rPr>
              <a:t>人人用网</a:t>
            </a:r>
          </a:p>
        </p:txBody>
      </p:sp>
      <p:grpSp>
        <p:nvGrpSpPr>
          <p:cNvPr id="3" name="组合 2">
            <a:extLst>
              <a:ext uri="{FF2B5EF4-FFF2-40B4-BE49-F238E27FC236}">
                <a16:creationId xmlns:a16="http://schemas.microsoft.com/office/drawing/2014/main" id="{B457419C-3B03-2DF8-4A79-745828F4173E}"/>
              </a:ext>
            </a:extLst>
          </p:cNvPr>
          <p:cNvGrpSpPr/>
          <p:nvPr/>
        </p:nvGrpSpPr>
        <p:grpSpPr>
          <a:xfrm>
            <a:off x="1380511" y="600017"/>
            <a:ext cx="4096977" cy="528656"/>
            <a:chOff x="56300" y="635763"/>
            <a:chExt cx="4096977" cy="528656"/>
          </a:xfrm>
        </p:grpSpPr>
        <p:sp>
          <p:nvSpPr>
            <p:cNvPr id="2" name="Rectangle 27"/>
            <p:cNvSpPr>
              <a:spLocks noChangeArrowheads="1"/>
            </p:cNvSpPr>
            <p:nvPr/>
          </p:nvSpPr>
          <p:spPr bwMode="auto">
            <a:xfrm>
              <a:off x="56300" y="635763"/>
              <a:ext cx="4096977" cy="528656"/>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129956" y="722698"/>
              <a:ext cx="395476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b="1" dirty="0">
                  <a:solidFill>
                    <a:srgbClr val="FFFF00"/>
                  </a:solidFill>
                  <a:latin typeface="微软雅黑" pitchFamily="34" charset="-122"/>
                  <a:ea typeface="微软雅黑" pitchFamily="34" charset="-122"/>
                </a:rPr>
                <a:t>1.1   </a:t>
              </a:r>
              <a:r>
                <a:rPr lang="zh-CN" altLang="en-US" b="1" dirty="0">
                  <a:solidFill>
                    <a:schemeClr val="bg1"/>
                  </a:solidFill>
                  <a:latin typeface="微软雅黑" pitchFamily="34" charset="-122"/>
                  <a:ea typeface="微软雅黑" pitchFamily="34" charset="-122"/>
                </a:rPr>
                <a:t>计算机网络在信息时代中的作用</a:t>
              </a:r>
              <a:endParaRPr lang="zh-CN" altLang="fr-FR"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84677236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376377" y="1267823"/>
            <a:ext cx="6253517" cy="2755452"/>
          </a:xfrm>
        </p:spPr>
        <p:txBody>
          <a:bodyPr/>
          <a:lstStyle/>
          <a:p>
            <a:pPr marL="0" indent="0">
              <a:buNone/>
            </a:pPr>
            <a:r>
              <a:rPr lang="zh-CN" altLang="en-US" dirty="0">
                <a:solidFill>
                  <a:srgbClr val="0000FF"/>
                </a:solidFill>
              </a:rPr>
              <a:t>电线对的数量与电话机数量的平方（</a:t>
            </a:r>
            <a:r>
              <a:rPr lang="en-US" altLang="zh-CN" dirty="0">
                <a:solidFill>
                  <a:srgbClr val="0000FF"/>
                </a:solidFill>
              </a:rPr>
              <a:t>N</a:t>
            </a:r>
            <a:r>
              <a:rPr lang="en-US" altLang="zh-CN" baseline="30000" dirty="0">
                <a:solidFill>
                  <a:srgbClr val="0000FF"/>
                </a:solidFill>
              </a:rPr>
              <a:t>2</a:t>
            </a:r>
            <a:r>
              <a:rPr lang="zh-CN" altLang="en-US" dirty="0">
                <a:solidFill>
                  <a:srgbClr val="0000FF"/>
                </a:solidFill>
              </a:rPr>
              <a:t>）成正比。</a:t>
            </a: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电路交换的主要特点</a:t>
            </a:r>
          </a:p>
        </p:txBody>
      </p:sp>
      <p:sp>
        <p:nvSpPr>
          <p:cNvPr id="11" name="圆角矩形 10"/>
          <p:cNvSpPr/>
          <p:nvPr/>
        </p:nvSpPr>
        <p:spPr>
          <a:xfrm>
            <a:off x="394271" y="1731781"/>
            <a:ext cx="5994673" cy="163389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561871" y="2296827"/>
            <a:ext cx="1282244" cy="357528"/>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4234525" y="1776263"/>
            <a:ext cx="1905169" cy="1569822"/>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2380953" y="2338181"/>
            <a:ext cx="1466027"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2380953" y="1949982"/>
            <a:ext cx="651317" cy="3842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3128649" y="1953066"/>
            <a:ext cx="619255" cy="3935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3433943" y="2300212"/>
            <a:ext cx="314733" cy="74999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2395871" y="2349115"/>
            <a:ext cx="333070" cy="6598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633932" y="3000646"/>
            <a:ext cx="869204"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2623606" y="1915113"/>
            <a:ext cx="440346" cy="126767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3085591" y="1842066"/>
            <a:ext cx="397291" cy="114404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2354551" y="2329759"/>
            <a:ext cx="1123712" cy="65635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2706634" y="2306097"/>
            <a:ext cx="1030342" cy="69454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181049" y="1787345"/>
            <a:ext cx="1731061" cy="1420998"/>
            <a:chOff x="2699792" y="2433478"/>
            <a:chExt cx="3602460" cy="2855140"/>
          </a:xfrm>
        </p:grpSpPr>
        <p:pic>
          <p:nvPicPr>
            <p:cNvPr id="68" name="图片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227216" y="3345675"/>
            <a:ext cx="1632857" cy="461665"/>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rPr>
              <a:t>5 </a:t>
            </a:r>
            <a:r>
              <a:rPr lang="zh-CN" altLang="en-US" sz="1200" b="1" dirty="0">
                <a:latin typeface="微软雅黑" panose="020B0503020204020204" pitchFamily="34" charset="-122"/>
                <a:ea typeface="微软雅黑" panose="020B0503020204020204" pitchFamily="34" charset="-122"/>
              </a:rPr>
              <a:t>部电话机两两直接相连，需 </a:t>
            </a:r>
            <a:r>
              <a:rPr lang="en-US" altLang="zh-CN" sz="1200" b="1" dirty="0">
                <a:latin typeface="微软雅黑" panose="020B0503020204020204" pitchFamily="34" charset="-122"/>
                <a:ea typeface="微软雅黑" panose="020B0503020204020204" pitchFamily="34" charset="-122"/>
              </a:rPr>
              <a:t>10 </a:t>
            </a:r>
            <a:r>
              <a:rPr lang="zh-CN" altLang="en-US" sz="1200" b="1" dirty="0">
                <a:latin typeface="微软雅黑" panose="020B0503020204020204" pitchFamily="34" charset="-122"/>
                <a:ea typeface="微软雅黑" panose="020B0503020204020204" pitchFamily="34" charset="-122"/>
              </a:rPr>
              <a:t>对电线。</a:t>
            </a:r>
          </a:p>
        </p:txBody>
      </p:sp>
      <p:sp>
        <p:nvSpPr>
          <p:cNvPr id="105" name="矩形 104"/>
          <p:cNvSpPr/>
          <p:nvPr/>
        </p:nvSpPr>
        <p:spPr>
          <a:xfrm>
            <a:off x="4293311" y="3345675"/>
            <a:ext cx="1893104" cy="461665"/>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rPr>
              <a:t>N </a:t>
            </a:r>
            <a:r>
              <a:rPr lang="zh-CN" altLang="en-US" sz="1200" b="1" dirty="0">
                <a:latin typeface="微软雅黑" panose="020B0503020204020204" pitchFamily="34" charset="-122"/>
                <a:ea typeface="微软雅黑" panose="020B0503020204020204" pitchFamily="34" charset="-122"/>
              </a:rPr>
              <a:t>部电话机两两直接相连，需 </a:t>
            </a:r>
            <a:r>
              <a:rPr lang="en-US" altLang="zh-CN" sz="1200" b="1" dirty="0">
                <a:latin typeface="微软雅黑" panose="020B0503020204020204" pitchFamily="34" charset="-122"/>
                <a:ea typeface="微软雅黑" panose="020B0503020204020204" pitchFamily="34" charset="-122"/>
              </a:rPr>
              <a:t>N(N –1)/2  </a:t>
            </a:r>
            <a:r>
              <a:rPr lang="zh-CN" altLang="en-US" sz="1200" b="1" dirty="0">
                <a:latin typeface="微软雅黑" panose="020B0503020204020204" pitchFamily="34" charset="-122"/>
                <a:ea typeface="微软雅黑" panose="020B0503020204020204" pitchFamily="34" charset="-122"/>
              </a:rPr>
              <a:t>对电线。</a:t>
            </a:r>
          </a:p>
        </p:txBody>
      </p:sp>
    </p:spTree>
    <p:extLst>
      <p:ext uri="{BB962C8B-B14F-4D97-AF65-F5344CB8AC3E}">
        <p14:creationId xmlns:p14="http://schemas.microsoft.com/office/powerpoint/2010/main" val="12656070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75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225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366184" y="1308945"/>
            <a:ext cx="6253517" cy="2379518"/>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将这些电话连接起来。</a:t>
            </a:r>
          </a:p>
        </p:txBody>
      </p:sp>
      <p:sp>
        <p:nvSpPr>
          <p:cNvPr id="5" name="文本占位符 4"/>
          <p:cNvSpPr>
            <a:spLocks noGrp="1"/>
          </p:cNvSpPr>
          <p:nvPr>
            <p:ph type="body" sz="quarter" idx="11"/>
          </p:nvPr>
        </p:nvSpPr>
        <p:spPr/>
        <p:txBody>
          <a:bodyPr/>
          <a:lstStyle/>
          <a:p>
            <a:r>
              <a:rPr lang="zh-CN" altLang="en-US" dirty="0"/>
              <a:t>使用交换机</a:t>
            </a:r>
          </a:p>
        </p:txBody>
      </p:sp>
      <p:sp>
        <p:nvSpPr>
          <p:cNvPr id="73" name="圆角矩形 72"/>
          <p:cNvSpPr/>
          <p:nvPr/>
        </p:nvSpPr>
        <p:spPr>
          <a:xfrm>
            <a:off x="419191" y="1778684"/>
            <a:ext cx="3369038" cy="2032682"/>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405845" y="2176044"/>
            <a:ext cx="516731" cy="45481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873634" y="2630863"/>
            <a:ext cx="947738" cy="857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254634" y="2815410"/>
            <a:ext cx="728663" cy="43219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1922575" y="2878513"/>
            <a:ext cx="175022" cy="6810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2309529" y="2860654"/>
            <a:ext cx="508397" cy="34170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039257" y="1996260"/>
            <a:ext cx="98822" cy="6048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2380966" y="2089129"/>
            <a:ext cx="370285" cy="4476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2479789" y="2536804"/>
            <a:ext cx="745331" cy="12144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3098435" y="2841058"/>
            <a:ext cx="134621" cy="198836"/>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563" y="2498704"/>
            <a:ext cx="388144"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747" y="3126163"/>
            <a:ext cx="388144"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2791" y="3388101"/>
            <a:ext cx="388144"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907" y="3059488"/>
            <a:ext cx="388144"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529" y="1965304"/>
            <a:ext cx="388144"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2576" y="1834335"/>
            <a:ext cx="386953"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3854" y="1918869"/>
            <a:ext cx="388144" cy="34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6051" y="2358210"/>
            <a:ext cx="388144"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1714568" y="2485863"/>
            <a:ext cx="765122" cy="460765"/>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62717" y="4082725"/>
              <a:ext cx="784831" cy="338554"/>
            </a:xfrm>
            <a:prstGeom prst="rect">
              <a:avLst/>
            </a:prstGeom>
            <a:grpFill/>
            <a:ln>
              <a:noFill/>
            </a:ln>
          </p:spPr>
          <p:txBody>
            <a:bodyPr wrap="none">
              <a:spAutoFit/>
            </a:bodyPr>
            <a:lstStyle/>
            <a:p>
              <a:pPr algn="ctr" fontAlgn="auto">
                <a:spcBef>
                  <a:spcPts val="0"/>
                </a:spcBef>
                <a:spcAft>
                  <a:spcPts val="0"/>
                </a:spcAft>
                <a:defRPr/>
              </a:pPr>
              <a:r>
                <a:rPr kumimoji="1" lang="zh-CN" altLang="en-US" sz="105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94" name="组合 25"/>
          <p:cNvGrpSpPr/>
          <p:nvPr/>
        </p:nvGrpSpPr>
        <p:grpSpPr bwMode="auto">
          <a:xfrm>
            <a:off x="4048601" y="1778684"/>
            <a:ext cx="2346376" cy="2338854"/>
            <a:chOff x="5342542" y="2445544"/>
            <a:chExt cx="2801549" cy="3315153"/>
          </a:xfrm>
        </p:grpSpPr>
        <p:sp>
          <p:nvSpPr>
            <p:cNvPr id="95" name="对角圆角矩形 94"/>
            <p:cNvSpPr/>
            <p:nvPr/>
          </p:nvSpPr>
          <p:spPr>
            <a:xfrm>
              <a:off x="5342542" y="2445544"/>
              <a:ext cx="2801549" cy="331515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6"/>
              <a:ext cx="2654203" cy="300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725"/>
                </a:lnSpc>
                <a:spcBef>
                  <a:spcPts val="45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1725"/>
                </a:lnSpc>
                <a:spcBef>
                  <a:spcPts val="450"/>
                </a:spcBef>
              </a:pPr>
              <a:r>
                <a:rPr lang="zh-CN" altLang="en-US" b="1" dirty="0">
                  <a:solidFill>
                    <a:prstClr val="white"/>
                  </a:solidFill>
                  <a:latin typeface="微软雅黑" panose="020B0503020204020204" pitchFamily="34" charset="-122"/>
                  <a:ea typeface="微软雅黑" panose="020B0503020204020204" pitchFamily="34" charset="-122"/>
                </a:rPr>
                <a:t>这种</a:t>
              </a:r>
              <a:r>
                <a:rPr lang="zh-CN" altLang="zh-CN" b="1" dirty="0">
                  <a:solidFill>
                    <a:prstClr val="white"/>
                  </a:solidFill>
                  <a:latin typeface="微软雅黑" panose="020B0503020204020204" pitchFamily="34" charset="-122"/>
                  <a:ea typeface="微软雅黑" panose="020B0503020204020204" pitchFamily="34" charset="-122"/>
                </a:rPr>
                <a:t>交换方式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30683317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50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0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150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2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250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30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350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“交换 </a:t>
            </a:r>
            <a:r>
              <a:rPr lang="en-US" altLang="zh-CN" dirty="0"/>
              <a:t>(switching)</a:t>
            </a:r>
            <a:r>
              <a:rPr lang="zh-CN" altLang="en-US" dirty="0"/>
              <a:t>”的含义</a:t>
            </a:r>
          </a:p>
        </p:txBody>
      </p:sp>
      <p:sp>
        <p:nvSpPr>
          <p:cNvPr id="2" name="内容占位符 1"/>
          <p:cNvSpPr>
            <a:spLocks noGrp="1"/>
          </p:cNvSpPr>
          <p:nvPr>
            <p:ph sz="quarter" idx="10"/>
          </p:nvPr>
        </p:nvSpPr>
        <p:spPr>
          <a:xfrm>
            <a:off x="349758" y="1373037"/>
            <a:ext cx="2747653" cy="2379518"/>
          </a:xfrm>
        </p:spPr>
        <p:txBody>
          <a:bodyPr/>
          <a:lstStyle/>
          <a:p>
            <a:r>
              <a:rPr lang="zh-CN" altLang="en-US" dirty="0">
                <a:solidFill>
                  <a:srgbClr val="C00000"/>
                </a:solidFill>
              </a:rPr>
              <a:t>转接：</a:t>
            </a:r>
            <a:r>
              <a:rPr lang="zh-CN" altLang="en-US" dirty="0"/>
              <a:t>把一条电话线转接到另一条电话线，使它们连通起来。</a:t>
            </a:r>
          </a:p>
          <a:p>
            <a:r>
              <a:rPr lang="zh-CN" altLang="en-US" dirty="0"/>
              <a:t>从通信资源的分配角度来看，就是按照某种方式</a:t>
            </a:r>
            <a:r>
              <a:rPr lang="zh-CN" altLang="en-US" dirty="0">
                <a:solidFill>
                  <a:srgbClr val="C00000"/>
                </a:solidFill>
              </a:rPr>
              <a:t>动态地</a:t>
            </a:r>
            <a:r>
              <a:rPr lang="zh-CN" altLang="en-US" dirty="0">
                <a:solidFill>
                  <a:srgbClr val="0000FF"/>
                </a:solidFill>
              </a:rPr>
              <a:t>分配传输线路的资源。</a:t>
            </a:r>
          </a:p>
        </p:txBody>
      </p:sp>
      <p:sp>
        <p:nvSpPr>
          <p:cNvPr id="29" name="圆角矩形 28"/>
          <p:cNvSpPr/>
          <p:nvPr/>
        </p:nvSpPr>
        <p:spPr>
          <a:xfrm>
            <a:off x="3344092" y="1476214"/>
            <a:ext cx="3111163" cy="2117876"/>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4236964" y="1923197"/>
            <a:ext cx="309167" cy="26252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704754" y="2378016"/>
            <a:ext cx="947738" cy="857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4085754" y="2562563"/>
            <a:ext cx="728663" cy="43219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4753695" y="2806641"/>
            <a:ext cx="168208" cy="50006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5140648" y="2607807"/>
            <a:ext cx="508397" cy="34170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4837926" y="1680356"/>
            <a:ext cx="83977" cy="63516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5212086" y="1836282"/>
            <a:ext cx="370285" cy="44767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5454973" y="2220898"/>
            <a:ext cx="553971" cy="17707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0683" y="2245857"/>
            <a:ext cx="388144"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2867" y="2873316"/>
            <a:ext cx="388144"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3911" y="3135254"/>
            <a:ext cx="388144"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9027" y="2806641"/>
            <a:ext cx="388144" cy="341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648" y="1712457"/>
            <a:ext cx="388144"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3695" y="1581488"/>
            <a:ext cx="386953"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4973" y="1666023"/>
            <a:ext cx="388144" cy="34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7170" y="2105363"/>
            <a:ext cx="388144"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4385792" y="2150616"/>
            <a:ext cx="1069181" cy="659651"/>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4520039" y="2169050"/>
            <a:ext cx="785746" cy="565296"/>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848477" y="2150615"/>
            <a:ext cx="606496" cy="23681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4385792" y="2447073"/>
            <a:ext cx="536111" cy="3595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454222" y="2150615"/>
            <a:ext cx="851563" cy="62593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4533729" y="2185140"/>
            <a:ext cx="388174" cy="62150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5043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231976"/>
            <a:ext cx="6096762" cy="3127524"/>
          </a:xfrm>
          <a:prstGeom prst="rect">
            <a:avLst/>
          </a:prstGeom>
        </p:spPr>
        <p:txBody>
          <a:bodyPr/>
          <a:lstStyle/>
          <a:p>
            <a:pPr marL="0" indent="0">
              <a:buNone/>
            </a:pPr>
            <a:r>
              <a:rPr lang="zh-CN" altLang="en-US" dirty="0"/>
              <a:t>分为三个阶段：</a:t>
            </a:r>
          </a:p>
          <a:p>
            <a:r>
              <a:rPr lang="zh-CN" altLang="en-US" dirty="0">
                <a:solidFill>
                  <a:srgbClr val="C00000"/>
                </a:solidFill>
              </a:rPr>
              <a:t>建立连接：</a:t>
            </a:r>
            <a:r>
              <a:rPr lang="zh-CN" altLang="en-US" dirty="0"/>
              <a:t>建立一条专用的物理通路（占用通信资源）。</a:t>
            </a:r>
            <a:endParaRPr lang="en-US" altLang="zh-CN" dirty="0"/>
          </a:p>
          <a:p>
            <a:r>
              <a:rPr lang="zh-CN" altLang="en-US" dirty="0">
                <a:solidFill>
                  <a:srgbClr val="C00000"/>
                </a:solidFill>
              </a:rPr>
              <a:t>通话：</a:t>
            </a:r>
            <a:r>
              <a:rPr lang="zh-CN" altLang="en-US" dirty="0"/>
              <a:t>主叫和被叫双方互相通电话（一直占用通信资源）。</a:t>
            </a:r>
          </a:p>
          <a:p>
            <a:r>
              <a:rPr lang="zh-CN" altLang="en-US" dirty="0">
                <a:solidFill>
                  <a:srgbClr val="C00000"/>
                </a:solidFill>
              </a:rPr>
              <a:t>释放连接：</a:t>
            </a:r>
            <a:r>
              <a:rPr lang="zh-CN" altLang="en-US" dirty="0"/>
              <a:t>释放刚才使用的专用的物理通路（归还通信资源）。</a:t>
            </a:r>
          </a:p>
          <a:p>
            <a:endParaRPr lang="zh-CN" altLang="en-US" dirty="0"/>
          </a:p>
        </p:txBody>
      </p:sp>
      <p:sp>
        <p:nvSpPr>
          <p:cNvPr id="3" name="文本占位符 2"/>
          <p:cNvSpPr>
            <a:spLocks noGrp="1"/>
          </p:cNvSpPr>
          <p:nvPr>
            <p:ph type="body" sz="quarter" idx="11"/>
          </p:nvPr>
        </p:nvSpPr>
        <p:spPr/>
        <p:txBody>
          <a:bodyPr/>
          <a:lstStyle/>
          <a:p>
            <a:r>
              <a:rPr lang="en-US" altLang="zh-CN" dirty="0"/>
              <a:t>1.</a:t>
            </a:r>
            <a:r>
              <a:rPr lang="zh-CN" altLang="en-US" dirty="0"/>
              <a:t>电路交换特点</a:t>
            </a:r>
          </a:p>
        </p:txBody>
      </p:sp>
      <p:sp>
        <p:nvSpPr>
          <p:cNvPr id="5" name="圆角矩形 3"/>
          <p:cNvSpPr>
            <a:spLocks noChangeArrowheads="1"/>
          </p:cNvSpPr>
          <p:nvPr/>
        </p:nvSpPr>
        <p:spPr bwMode="auto">
          <a:xfrm>
            <a:off x="431075" y="2654399"/>
            <a:ext cx="5891348" cy="1036054"/>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b="1" dirty="0">
              <a:solidFill>
                <a:schemeClr val="bg1"/>
              </a:solidFill>
              <a:latin typeface="微软雅黑" pitchFamily="34" charset="-122"/>
              <a:ea typeface="微软雅黑" pitchFamily="34" charset="-122"/>
            </a:endParaRPr>
          </a:p>
        </p:txBody>
      </p:sp>
      <p:sp>
        <p:nvSpPr>
          <p:cNvPr id="6" name="矩形 5"/>
          <p:cNvSpPr/>
          <p:nvPr/>
        </p:nvSpPr>
        <p:spPr>
          <a:xfrm>
            <a:off x="620485" y="2769246"/>
            <a:ext cx="5584372" cy="861774"/>
          </a:xfrm>
          <a:prstGeom prst="rect">
            <a:avLst/>
          </a:prstGeom>
        </p:spPr>
        <p:txBody>
          <a:bodyPr wrap="square">
            <a:spAutoFit/>
          </a:bodyPr>
          <a:lstStyle/>
          <a:p>
            <a:pPr>
              <a:lnSpc>
                <a:spcPts val="195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p>
        </p:txBody>
      </p:sp>
    </p:spTree>
    <p:extLst>
      <p:ext uri="{BB962C8B-B14F-4D97-AF65-F5344CB8AC3E}">
        <p14:creationId xmlns:p14="http://schemas.microsoft.com/office/powerpoint/2010/main" val="169742758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1816248" y="1478957"/>
            <a:ext cx="3257939" cy="1678577"/>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2250983" y="2372054"/>
            <a:ext cx="2265759"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959154" y="1982721"/>
            <a:ext cx="3000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latin typeface="微软雅黑" panose="020B0503020204020204" pitchFamily="34" charset="-122"/>
                <a:ea typeface="微软雅黑" panose="020B0503020204020204" pitchFamily="34" charset="-122"/>
              </a:rPr>
              <a:t>A</a:t>
            </a:r>
          </a:p>
        </p:txBody>
      </p:sp>
      <p:sp>
        <p:nvSpPr>
          <p:cNvPr id="17" name="Text Box 25"/>
          <p:cNvSpPr txBox="1">
            <a:spLocks noChangeArrowheads="1"/>
          </p:cNvSpPr>
          <p:nvPr/>
        </p:nvSpPr>
        <p:spPr bwMode="auto">
          <a:xfrm>
            <a:off x="5513295" y="1982721"/>
            <a:ext cx="2904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latin typeface="微软雅黑" panose="020B0503020204020204" pitchFamily="34" charset="-122"/>
                <a:ea typeface="微软雅黑" panose="020B0503020204020204" pitchFamily="34" charset="-122"/>
              </a:rPr>
              <a:t>B</a:t>
            </a:r>
          </a:p>
        </p:txBody>
      </p:sp>
      <p:sp>
        <p:nvSpPr>
          <p:cNvPr id="18" name="Line 26"/>
          <p:cNvSpPr>
            <a:spLocks noChangeShapeType="1"/>
          </p:cNvSpPr>
          <p:nvPr/>
        </p:nvSpPr>
        <p:spPr bwMode="auto">
          <a:xfrm>
            <a:off x="1172276" y="2372054"/>
            <a:ext cx="98583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4563177" y="2372054"/>
            <a:ext cx="1050131"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3336833" y="1594952"/>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dirty="0">
                <a:latin typeface="微软雅黑" panose="020B0503020204020204" pitchFamily="34" charset="-122"/>
                <a:ea typeface="微软雅黑" panose="020B0503020204020204" pitchFamily="34" charset="-122"/>
              </a:rPr>
              <a:t>电信网</a:t>
            </a:r>
          </a:p>
        </p:txBody>
      </p:sp>
      <p:sp>
        <p:nvSpPr>
          <p:cNvPr id="21" name="Text Box 29"/>
          <p:cNvSpPr txBox="1">
            <a:spLocks noChangeArrowheads="1"/>
          </p:cNvSpPr>
          <p:nvPr/>
        </p:nvSpPr>
        <p:spPr bwMode="auto">
          <a:xfrm>
            <a:off x="2234314" y="194223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solidFill>
                  <a:srgbClr val="0000FF"/>
                </a:solidFill>
                <a:latin typeface="微软雅黑" panose="020B0503020204020204" pitchFamily="34" charset="-122"/>
                <a:ea typeface="微软雅黑" panose="020B0503020204020204" pitchFamily="34" charset="-122"/>
              </a:rPr>
              <a:t>交换机</a:t>
            </a:r>
          </a:p>
        </p:txBody>
      </p:sp>
      <p:sp>
        <p:nvSpPr>
          <p:cNvPr id="22" name="Text Box 30"/>
          <p:cNvSpPr txBox="1">
            <a:spLocks noChangeArrowheads="1"/>
          </p:cNvSpPr>
          <p:nvPr/>
        </p:nvSpPr>
        <p:spPr bwMode="auto">
          <a:xfrm>
            <a:off x="2829627" y="195414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solidFill>
                  <a:srgbClr val="0000FF"/>
                </a:solidFill>
                <a:latin typeface="微软雅黑" panose="020B0503020204020204" pitchFamily="34" charset="-122"/>
                <a:ea typeface="微软雅黑" panose="020B0503020204020204" pitchFamily="34" charset="-122"/>
              </a:rPr>
              <a:t>交换机</a:t>
            </a:r>
          </a:p>
        </p:txBody>
      </p:sp>
      <p:sp>
        <p:nvSpPr>
          <p:cNvPr id="23" name="Text Box 31"/>
          <p:cNvSpPr txBox="1">
            <a:spLocks noChangeArrowheads="1"/>
          </p:cNvSpPr>
          <p:nvPr/>
        </p:nvSpPr>
        <p:spPr bwMode="auto">
          <a:xfrm>
            <a:off x="3549955" y="195414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solidFill>
                  <a:srgbClr val="0000FF"/>
                </a:solidFill>
                <a:latin typeface="微软雅黑" panose="020B0503020204020204" pitchFamily="34" charset="-122"/>
                <a:ea typeface="微软雅黑" panose="020B0503020204020204" pitchFamily="34" charset="-122"/>
              </a:rPr>
              <a:t>交换机</a:t>
            </a:r>
          </a:p>
        </p:txBody>
      </p:sp>
      <p:sp>
        <p:nvSpPr>
          <p:cNvPr id="24" name="Text Box 32"/>
          <p:cNvSpPr txBox="1">
            <a:spLocks noChangeArrowheads="1"/>
          </p:cNvSpPr>
          <p:nvPr/>
        </p:nvSpPr>
        <p:spPr bwMode="auto">
          <a:xfrm>
            <a:off x="4210752" y="1954145"/>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solidFill>
                  <a:srgbClr val="0000FF"/>
                </a:solidFill>
                <a:latin typeface="微软雅黑" panose="020B0503020204020204" pitchFamily="34" charset="-122"/>
                <a:ea typeface="微软雅黑" panose="020B0503020204020204" pitchFamily="34" charset="-122"/>
              </a:rPr>
              <a:t>交换机</a:t>
            </a:r>
          </a:p>
        </p:txBody>
      </p:sp>
      <p:sp>
        <p:nvSpPr>
          <p:cNvPr id="25" name="Text Box 34"/>
          <p:cNvSpPr txBox="1">
            <a:spLocks noChangeArrowheads="1"/>
          </p:cNvSpPr>
          <p:nvPr/>
        </p:nvSpPr>
        <p:spPr bwMode="auto">
          <a:xfrm>
            <a:off x="3132046" y="2824559"/>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latin typeface="微软雅黑" panose="020B0503020204020204" pitchFamily="34" charset="-122"/>
                <a:ea typeface="微软雅黑" panose="020B0503020204020204" pitchFamily="34" charset="-122"/>
              </a:rPr>
              <a:t>中继线</a:t>
            </a:r>
          </a:p>
        </p:txBody>
      </p:sp>
      <p:sp>
        <p:nvSpPr>
          <p:cNvPr id="26" name="Line 35"/>
          <p:cNvSpPr>
            <a:spLocks noChangeShapeType="1"/>
          </p:cNvSpPr>
          <p:nvPr/>
        </p:nvSpPr>
        <p:spPr bwMode="auto">
          <a:xfrm>
            <a:off x="2581977" y="2386342"/>
            <a:ext cx="615517" cy="455464"/>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3426129" y="2397058"/>
            <a:ext cx="0" cy="433388"/>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3652384" y="2402441"/>
            <a:ext cx="618917" cy="443499"/>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1622333" y="2378008"/>
            <a:ext cx="173831" cy="303609"/>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5165633" y="2378008"/>
            <a:ext cx="85725" cy="292894"/>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352061" y="268757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latin typeface="微软雅黑" panose="020B0503020204020204" pitchFamily="34" charset="-122"/>
                <a:ea typeface="微软雅黑" panose="020B0503020204020204" pitchFamily="34" charset="-122"/>
              </a:rPr>
              <a:t>用户线</a:t>
            </a:r>
          </a:p>
        </p:txBody>
      </p:sp>
      <p:sp>
        <p:nvSpPr>
          <p:cNvPr id="32" name="Text Box 41"/>
          <p:cNvSpPr txBox="1">
            <a:spLocks noChangeArrowheads="1"/>
          </p:cNvSpPr>
          <p:nvPr/>
        </p:nvSpPr>
        <p:spPr bwMode="auto">
          <a:xfrm>
            <a:off x="4996564" y="268161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latin typeface="微软雅黑" panose="020B0503020204020204" pitchFamily="34" charset="-122"/>
                <a:ea typeface="微软雅黑" panose="020B0503020204020204" pitchFamily="34" charset="-122"/>
              </a:rPr>
              <a:t>用户线</a:t>
            </a:r>
          </a:p>
        </p:txBody>
      </p:sp>
      <p:grpSp>
        <p:nvGrpSpPr>
          <p:cNvPr id="33" name="Group 56"/>
          <p:cNvGrpSpPr/>
          <p:nvPr/>
        </p:nvGrpSpPr>
        <p:grpSpPr bwMode="auto">
          <a:xfrm flipH="1">
            <a:off x="4747723" y="2202454"/>
            <a:ext cx="647700" cy="9882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311579" y="2183404"/>
            <a:ext cx="647700" cy="9882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2421241" y="2220313"/>
            <a:ext cx="461963" cy="48816"/>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3207054" y="2220313"/>
            <a:ext cx="461963" cy="48816"/>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3947623" y="2220313"/>
            <a:ext cx="461963" cy="48816"/>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097391" y="2186317"/>
            <a:ext cx="290513" cy="301229"/>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2909398" y="2186317"/>
            <a:ext cx="290513" cy="301229"/>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3660683" y="2186317"/>
            <a:ext cx="291703" cy="301229"/>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4411966" y="2186317"/>
            <a:ext cx="291704" cy="301229"/>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072389" y="2446954"/>
            <a:ext cx="2888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dirty="0">
                <a:solidFill>
                  <a:srgbClr val="0000FF"/>
                </a:solidFill>
                <a:latin typeface="微软雅黑" panose="020B0503020204020204" pitchFamily="34" charset="-122"/>
                <a:ea typeface="微软雅黑" panose="020B0503020204020204" pitchFamily="34" charset="-122"/>
              </a:rPr>
              <a:t>C</a:t>
            </a:r>
          </a:p>
        </p:txBody>
      </p:sp>
      <p:sp>
        <p:nvSpPr>
          <p:cNvPr id="53" name="Text Box 24"/>
          <p:cNvSpPr txBox="1">
            <a:spLocks noChangeArrowheads="1"/>
          </p:cNvSpPr>
          <p:nvPr/>
        </p:nvSpPr>
        <p:spPr bwMode="auto">
          <a:xfrm>
            <a:off x="2882014" y="2446954"/>
            <a:ext cx="3064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FF"/>
                </a:solidFill>
                <a:latin typeface="微软雅黑" panose="020B0503020204020204" pitchFamily="34" charset="-122"/>
                <a:ea typeface="微软雅黑" panose="020B0503020204020204" pitchFamily="34" charset="-122"/>
              </a:rPr>
              <a:t>D</a:t>
            </a:r>
          </a:p>
        </p:txBody>
      </p:sp>
      <p:sp>
        <p:nvSpPr>
          <p:cNvPr id="54" name="Text Box 24"/>
          <p:cNvSpPr txBox="1">
            <a:spLocks noChangeArrowheads="1"/>
          </p:cNvSpPr>
          <p:nvPr/>
        </p:nvSpPr>
        <p:spPr bwMode="auto">
          <a:xfrm>
            <a:off x="3646395" y="2446954"/>
            <a:ext cx="2728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FF"/>
                </a:solidFill>
                <a:latin typeface="微软雅黑" panose="020B0503020204020204" pitchFamily="34" charset="-122"/>
                <a:ea typeface="微软雅黑" panose="020B0503020204020204" pitchFamily="34" charset="-122"/>
              </a:rPr>
              <a:t>E</a:t>
            </a:r>
          </a:p>
        </p:txBody>
      </p:sp>
      <p:sp>
        <p:nvSpPr>
          <p:cNvPr id="55" name="Text Box 24"/>
          <p:cNvSpPr txBox="1">
            <a:spLocks noChangeArrowheads="1"/>
          </p:cNvSpPr>
          <p:nvPr/>
        </p:nvSpPr>
        <p:spPr bwMode="auto">
          <a:xfrm>
            <a:off x="4409585" y="2446954"/>
            <a:ext cx="2712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FF"/>
                </a:solidFill>
                <a:latin typeface="微软雅黑" panose="020B0503020204020204" pitchFamily="34" charset="-122"/>
                <a:ea typeface="微软雅黑" panose="020B0503020204020204" pitchFamily="34" charset="-122"/>
              </a:rPr>
              <a:t>F</a:t>
            </a:r>
          </a:p>
        </p:txBody>
      </p:sp>
      <p:sp>
        <p:nvSpPr>
          <p:cNvPr id="56" name="Line 26"/>
          <p:cNvSpPr>
            <a:spLocks noChangeShapeType="1"/>
          </p:cNvSpPr>
          <p:nvPr/>
        </p:nvSpPr>
        <p:spPr bwMode="auto">
          <a:xfrm>
            <a:off x="1172277" y="2338334"/>
            <a:ext cx="4341019"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907" y="2201796"/>
            <a:ext cx="441722" cy="38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5664" y="2201796"/>
            <a:ext cx="440531" cy="38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718459" y="3205846"/>
            <a:ext cx="5332568" cy="872624"/>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pPr>
            <a:endParaRPr lang="zh-CN" altLang="zh-CN" b="1" dirty="0">
              <a:solidFill>
                <a:schemeClr val="bg1"/>
              </a:solidFill>
              <a:latin typeface="微软雅黑" pitchFamily="34" charset="-122"/>
              <a:ea typeface="微软雅黑" pitchFamily="34" charset="-122"/>
            </a:endParaRPr>
          </a:p>
        </p:txBody>
      </p:sp>
      <p:sp>
        <p:nvSpPr>
          <p:cNvPr id="61" name="矩形 60"/>
          <p:cNvSpPr/>
          <p:nvPr/>
        </p:nvSpPr>
        <p:spPr>
          <a:xfrm>
            <a:off x="849088" y="3271535"/>
            <a:ext cx="5083874" cy="766044"/>
          </a:xfrm>
          <a:prstGeom prst="rect">
            <a:avLst/>
          </a:prstGeom>
        </p:spPr>
        <p:txBody>
          <a:bodyPr wrap="square">
            <a:spAutoFit/>
          </a:bodyPr>
          <a:lstStyle/>
          <a:p>
            <a:pPr>
              <a:lnSpc>
                <a:spcPts val="1800"/>
              </a:lnSpc>
            </a:pPr>
            <a:r>
              <a:rPr lang="zh-CN" altLang="en-US" sz="1275" b="1" dirty="0">
                <a:solidFill>
                  <a:schemeClr val="bg1"/>
                </a:solidFill>
                <a:latin typeface="微软雅黑" panose="020B0503020204020204" pitchFamily="34" charset="-122"/>
                <a:ea typeface="微软雅黑" panose="020B0503020204020204" pitchFamily="34" charset="-122"/>
              </a:rPr>
              <a:t>计算机数据具有</a:t>
            </a:r>
            <a:r>
              <a:rPr lang="zh-CN" altLang="en-US" sz="1275" b="1" dirty="0">
                <a:solidFill>
                  <a:srgbClr val="FFFF00"/>
                </a:solidFill>
                <a:latin typeface="微软雅黑" panose="020B0503020204020204" pitchFamily="34" charset="-122"/>
                <a:ea typeface="微软雅黑" panose="020B0503020204020204" pitchFamily="34" charset="-122"/>
              </a:rPr>
              <a:t>突发性，</a:t>
            </a:r>
            <a:r>
              <a:rPr lang="zh-CN" altLang="en-US" sz="1275" b="1" dirty="0">
                <a:solidFill>
                  <a:schemeClr val="bg1"/>
                </a:solidFill>
                <a:latin typeface="微软雅黑" panose="020B0503020204020204" pitchFamily="34" charset="-122"/>
                <a:ea typeface="微软雅黑" panose="020B0503020204020204" pitchFamily="34" charset="-122"/>
              </a:rPr>
              <a:t>这导致在传送数据时，通信线路的利用率很低，真正用来传送数据的时间往往不到 </a:t>
            </a:r>
            <a:r>
              <a:rPr lang="en-US" altLang="zh-CN" sz="1275" b="1" dirty="0">
                <a:solidFill>
                  <a:schemeClr val="bg1"/>
                </a:solidFill>
                <a:latin typeface="微软雅黑" panose="020B0503020204020204" pitchFamily="34" charset="-122"/>
                <a:ea typeface="微软雅黑" panose="020B0503020204020204" pitchFamily="34" charset="-122"/>
              </a:rPr>
              <a:t>10%</a:t>
            </a:r>
            <a:r>
              <a:rPr lang="zh-CN" altLang="en-US" sz="1275" b="1" dirty="0">
                <a:solidFill>
                  <a:schemeClr val="bg1"/>
                </a:solidFill>
                <a:latin typeface="微软雅黑" panose="020B0503020204020204" pitchFamily="34" charset="-122"/>
                <a:ea typeface="微软雅黑" panose="020B0503020204020204" pitchFamily="34" charset="-122"/>
              </a:rPr>
              <a:t>，甚至不到 </a:t>
            </a:r>
            <a:r>
              <a:rPr lang="en-US" altLang="zh-CN" sz="1275" b="1" dirty="0">
                <a:solidFill>
                  <a:schemeClr val="bg1"/>
                </a:solidFill>
                <a:latin typeface="微软雅黑" panose="020B0503020204020204" pitchFamily="34" charset="-122"/>
                <a:ea typeface="微软雅黑" panose="020B0503020204020204" pitchFamily="34" charset="-122"/>
              </a:rPr>
              <a:t>1%</a:t>
            </a:r>
            <a:r>
              <a:rPr lang="zh-CN" altLang="en-US" sz="1275" b="1" dirty="0">
                <a:solidFill>
                  <a:schemeClr val="bg1"/>
                </a:solidFill>
                <a:latin typeface="微软雅黑" panose="020B0503020204020204" pitchFamily="34" charset="-122"/>
                <a:ea typeface="微软雅黑" panose="020B0503020204020204" pitchFamily="34" charset="-122"/>
              </a:rPr>
              <a:t>，已被用户占用的通信线路资源在绝大部分时间里都是空闲的。</a:t>
            </a:r>
            <a:endParaRPr lang="zh-CN" altLang="en-US" sz="1275"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718459" y="1099889"/>
            <a:ext cx="5405615" cy="265509"/>
          </a:xfrm>
        </p:spPr>
        <p:txBody>
          <a:bodyPr/>
          <a:lstStyle/>
          <a:p>
            <a:r>
              <a:rPr lang="zh-CN" altLang="en-US" dirty="0">
                <a:solidFill>
                  <a:srgbClr val="FF0000"/>
                </a:solidFill>
              </a:rPr>
              <a:t>电路交换特点：通话的两个用户始终占用端到端的通信资源</a:t>
            </a:r>
          </a:p>
        </p:txBody>
      </p:sp>
      <p:sp>
        <p:nvSpPr>
          <p:cNvPr id="59" name="文本占位符 2">
            <a:extLst>
              <a:ext uri="{FF2B5EF4-FFF2-40B4-BE49-F238E27FC236}">
                <a16:creationId xmlns:a16="http://schemas.microsoft.com/office/drawing/2014/main" id="{6788170F-EA72-C780-82D4-A87C3A9CC921}"/>
              </a:ext>
            </a:extLst>
          </p:cNvPr>
          <p:cNvSpPr txBox="1">
            <a:spLocks/>
          </p:cNvSpPr>
          <p:nvPr/>
        </p:nvSpPr>
        <p:spPr>
          <a:xfrm>
            <a:off x="937194" y="609269"/>
            <a:ext cx="4974431" cy="354012"/>
          </a:xfrm>
          <a:prstGeom prst="rect">
            <a:avLst/>
          </a:prstGeom>
        </p:spPr>
        <p:txBody>
          <a:bodyPr anchor="ctr"/>
          <a:lstStyle>
            <a:lvl1pPr marL="0" indent="0" algn="ctr" rtl="0" fontAlgn="base">
              <a:spcBef>
                <a:spcPct val="20000"/>
              </a:spcBef>
              <a:spcAft>
                <a:spcPct val="0"/>
              </a:spcAft>
              <a:buFontTx/>
              <a:buNone/>
              <a:defRPr sz="1500" b="1" kern="1200">
                <a:solidFill>
                  <a:schemeClr val="bg1"/>
                </a:solidFill>
                <a:latin typeface="微软雅黑" panose="020B0503020204020204" pitchFamily="34" charset="-122"/>
                <a:ea typeface="微软雅黑" panose="020B0503020204020204" pitchFamily="34" charset="-122"/>
                <a:cs typeface="+mn-cs"/>
              </a:defRPr>
            </a:lvl1pPr>
            <a:lvl2pPr marL="557213" indent="-214313" algn="l" rtl="0" fontAlgn="base">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fontAlgn="base">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fontAlgn="base">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zh-CN" dirty="0"/>
              <a:t>1.</a:t>
            </a:r>
            <a:r>
              <a:rPr lang="zh-CN" altLang="en-US" dirty="0"/>
              <a:t>电路交换特点</a:t>
            </a:r>
          </a:p>
        </p:txBody>
      </p:sp>
    </p:spTree>
    <p:extLst>
      <p:ext uri="{BB962C8B-B14F-4D97-AF65-F5344CB8AC3E}">
        <p14:creationId xmlns:p14="http://schemas.microsoft.com/office/powerpoint/2010/main" val="26788086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10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199123"/>
            <a:ext cx="6096762" cy="3160377"/>
          </a:xfrm>
        </p:spPr>
        <p:txBody>
          <a:bodyPr/>
          <a:lstStyle/>
          <a:p>
            <a:r>
              <a:rPr lang="zh-CN" altLang="en-US" dirty="0"/>
              <a:t>在 </a:t>
            </a:r>
            <a:r>
              <a:rPr lang="en-US" altLang="zh-CN" dirty="0"/>
              <a:t>20 </a:t>
            </a:r>
            <a:r>
              <a:rPr lang="zh-CN" altLang="en-US" dirty="0"/>
              <a:t>世纪 </a:t>
            </a:r>
            <a:r>
              <a:rPr lang="en-US" altLang="zh-CN" dirty="0"/>
              <a:t>40 </a:t>
            </a:r>
            <a:r>
              <a:rPr lang="zh-CN" altLang="en-US" dirty="0"/>
              <a:t>年代，电报通信就采用了基于存储转发原理的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p>
          <a:p>
            <a:r>
              <a:rPr lang="zh-CN" altLang="en-US" dirty="0"/>
              <a:t>但报文交换的时延较长，从几分钟到几小时不等。</a:t>
            </a:r>
            <a:endParaRPr lang="en-US" altLang="zh-CN" dirty="0"/>
          </a:p>
          <a:p>
            <a:r>
              <a:rPr lang="zh-CN" altLang="en-US" dirty="0"/>
              <a:t>现在报文交换已经很少有人使用了。 </a:t>
            </a:r>
          </a:p>
          <a:p>
            <a:endParaRPr lang="zh-CN" altLang="en-US" dirty="0"/>
          </a:p>
        </p:txBody>
      </p:sp>
      <p:sp>
        <p:nvSpPr>
          <p:cNvPr id="3" name="文本占位符 2"/>
          <p:cNvSpPr>
            <a:spLocks noGrp="1"/>
          </p:cNvSpPr>
          <p:nvPr>
            <p:ph type="body" sz="quarter" idx="11"/>
          </p:nvPr>
        </p:nvSpPr>
        <p:spPr/>
        <p:txBody>
          <a:bodyPr/>
          <a:lstStyle/>
          <a:p>
            <a:r>
              <a:rPr lang="en-US" altLang="zh-CN" dirty="0"/>
              <a:t>2.</a:t>
            </a:r>
            <a:r>
              <a:rPr lang="zh-CN" altLang="en-US" dirty="0"/>
              <a:t>报文交换</a:t>
            </a:r>
          </a:p>
        </p:txBody>
      </p:sp>
    </p:spTree>
    <p:extLst>
      <p:ext uri="{BB962C8B-B14F-4D97-AF65-F5344CB8AC3E}">
        <p14:creationId xmlns:p14="http://schemas.microsoft.com/office/powerpoint/2010/main" val="167836154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p>
          <a:p>
            <a:endParaRPr lang="zh-CN" altLang="en-US" dirty="0"/>
          </a:p>
        </p:txBody>
      </p:sp>
      <p:sp>
        <p:nvSpPr>
          <p:cNvPr id="3" name="文本占位符 2"/>
          <p:cNvSpPr>
            <a:spLocks noGrp="1"/>
          </p:cNvSpPr>
          <p:nvPr>
            <p:ph type="body" sz="quarter" idx="11"/>
          </p:nvPr>
        </p:nvSpPr>
        <p:spPr/>
        <p:txBody>
          <a:bodyPr/>
          <a:lstStyle/>
          <a:p>
            <a:r>
              <a:rPr lang="en-US" altLang="zh-CN" dirty="0"/>
              <a:t>3. </a:t>
            </a:r>
            <a:r>
              <a:rPr lang="zh-CN" altLang="en-US" dirty="0"/>
              <a:t>分组交换的主要特点</a:t>
            </a:r>
          </a:p>
        </p:txBody>
      </p:sp>
      <p:sp>
        <p:nvSpPr>
          <p:cNvPr id="4" name="Line 8"/>
          <p:cNvSpPr>
            <a:spLocks noChangeShapeType="1"/>
          </p:cNvSpPr>
          <p:nvPr/>
        </p:nvSpPr>
        <p:spPr bwMode="auto">
          <a:xfrm>
            <a:off x="1133509" y="2095502"/>
            <a:ext cx="4212431"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3006362" y="1982393"/>
            <a:ext cx="492443"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latin typeface="微软雅黑" panose="020B0503020204020204" pitchFamily="34" charset="-122"/>
                <a:ea typeface="微软雅黑" panose="020B0503020204020204" pitchFamily="34" charset="-122"/>
              </a:rPr>
              <a:t>报文</a:t>
            </a:r>
          </a:p>
        </p:txBody>
      </p:sp>
      <p:sp>
        <p:nvSpPr>
          <p:cNvPr id="6" name="Rectangle 74"/>
          <p:cNvSpPr>
            <a:spLocks noChangeArrowheads="1"/>
          </p:cNvSpPr>
          <p:nvPr/>
        </p:nvSpPr>
        <p:spPr bwMode="auto">
          <a:xfrm>
            <a:off x="1133509" y="2257427"/>
            <a:ext cx="4310432" cy="32385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134699" y="1915717"/>
            <a:ext cx="0" cy="300038"/>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5432006" y="1915717"/>
            <a:ext cx="0" cy="300038"/>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107383" y="2266374"/>
            <a:ext cx="4431267" cy="57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575" b="1" dirty="0">
                <a:solidFill>
                  <a:srgbClr val="0000FF"/>
                </a:solidFill>
              </a:rPr>
              <a:t>110100011010101011010101110001001101001011</a:t>
            </a:r>
          </a:p>
        </p:txBody>
      </p:sp>
      <p:grpSp>
        <p:nvGrpSpPr>
          <p:cNvPr id="13" name="组合 12"/>
          <p:cNvGrpSpPr/>
          <p:nvPr/>
        </p:nvGrpSpPr>
        <p:grpSpPr>
          <a:xfrm>
            <a:off x="1190797" y="2301008"/>
            <a:ext cx="4228151" cy="242668"/>
            <a:chOff x="1909947" y="3247087"/>
            <a:chExt cx="5637534" cy="323557"/>
          </a:xfrm>
        </p:grpSpPr>
        <p:sp>
          <p:nvSpPr>
            <p:cNvPr id="14" name="矩形 13"/>
            <p:cNvSpPr/>
            <p:nvPr/>
          </p:nvSpPr>
          <p:spPr>
            <a:xfrm>
              <a:off x="1909947" y="3247087"/>
              <a:ext cx="1993502"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133509" y="2734192"/>
            <a:ext cx="431043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在发送端，先把较长的报文划分成更小的等长数据段。 </a:t>
            </a:r>
          </a:p>
        </p:txBody>
      </p:sp>
    </p:spTree>
    <p:extLst>
      <p:ext uri="{BB962C8B-B14F-4D97-AF65-F5344CB8AC3E}">
        <p14:creationId xmlns:p14="http://schemas.microsoft.com/office/powerpoint/2010/main" val="27008239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1507366" y="1780760"/>
            <a:ext cx="1402556" cy="32385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0" name="Rectangle 13"/>
          <p:cNvSpPr>
            <a:spLocks noChangeArrowheads="1"/>
          </p:cNvSpPr>
          <p:nvPr/>
        </p:nvSpPr>
        <p:spPr bwMode="auto">
          <a:xfrm>
            <a:off x="2911113" y="1780760"/>
            <a:ext cx="1403747" cy="32385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21" name="Rectangle 14"/>
          <p:cNvSpPr>
            <a:spLocks noChangeArrowheads="1"/>
          </p:cNvSpPr>
          <p:nvPr/>
        </p:nvSpPr>
        <p:spPr bwMode="auto">
          <a:xfrm>
            <a:off x="4316050" y="1780760"/>
            <a:ext cx="1403747" cy="32385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p>
        </p:txBody>
      </p:sp>
      <p:sp>
        <p:nvSpPr>
          <p:cNvPr id="22" name="Rectangle 16"/>
          <p:cNvSpPr>
            <a:spLocks noChangeArrowheads="1"/>
          </p:cNvSpPr>
          <p:nvPr/>
        </p:nvSpPr>
        <p:spPr bwMode="auto">
          <a:xfrm>
            <a:off x="1138847" y="2454842"/>
            <a:ext cx="467915" cy="323850"/>
          </a:xfrm>
          <a:prstGeom prst="rect">
            <a:avLst/>
          </a:prstGeom>
          <a:solidFill>
            <a:srgbClr val="00B050"/>
          </a:solidFill>
          <a:ln w="28575">
            <a:solidFill>
              <a:schemeClr val="tx1"/>
            </a:solidFill>
            <a:miter lim="800000"/>
          </a:ln>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首部</a:t>
            </a:r>
          </a:p>
        </p:txBody>
      </p:sp>
      <p:sp>
        <p:nvSpPr>
          <p:cNvPr id="23" name="Rectangle 19"/>
          <p:cNvSpPr>
            <a:spLocks noChangeArrowheads="1"/>
          </p:cNvSpPr>
          <p:nvPr/>
        </p:nvSpPr>
        <p:spPr bwMode="auto">
          <a:xfrm>
            <a:off x="2442006" y="2782076"/>
            <a:ext cx="467916" cy="32385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24" name="Rectangle 20"/>
          <p:cNvSpPr>
            <a:spLocks noChangeArrowheads="1"/>
          </p:cNvSpPr>
          <p:nvPr/>
        </p:nvSpPr>
        <p:spPr bwMode="auto">
          <a:xfrm>
            <a:off x="3851706" y="3288092"/>
            <a:ext cx="467916" cy="32385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25" name="Group 25"/>
          <p:cNvGrpSpPr/>
          <p:nvPr/>
        </p:nvGrpSpPr>
        <p:grpSpPr bwMode="auto">
          <a:xfrm>
            <a:off x="1138203" y="2082490"/>
            <a:ext cx="1871663" cy="32385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48" cy="2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dirty="0">
                  <a:solidFill>
                    <a:srgbClr val="0000FF"/>
                  </a:solidFill>
                  <a:latin typeface="微软雅黑" panose="020B0503020204020204" pitchFamily="34" charset="-122"/>
                  <a:ea typeface="微软雅黑" panose="020B0503020204020204" pitchFamily="34" charset="-122"/>
                </a:rPr>
                <a:t>分组 </a:t>
              </a:r>
              <a:r>
                <a:rPr lang="en-US" altLang="zh-CN" sz="1050" b="1" dirty="0">
                  <a:solidFill>
                    <a:srgbClr val="0000FF"/>
                  </a:solidFill>
                  <a:latin typeface="微软雅黑" panose="020B0503020204020204" pitchFamily="34" charset="-122"/>
                  <a:ea typeface="微软雅黑" panose="020B0503020204020204" pitchFamily="34" charset="-122"/>
                </a:rPr>
                <a:t>1</a:t>
              </a:r>
            </a:p>
          </p:txBody>
        </p:sp>
      </p:grpSp>
      <p:grpSp>
        <p:nvGrpSpPr>
          <p:cNvPr id="28" name="Group 26"/>
          <p:cNvGrpSpPr/>
          <p:nvPr/>
        </p:nvGrpSpPr>
        <p:grpSpPr bwMode="auto">
          <a:xfrm>
            <a:off x="2442006" y="2433223"/>
            <a:ext cx="1871663" cy="319088"/>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dirty="0">
                  <a:solidFill>
                    <a:srgbClr val="0000FF"/>
                  </a:solidFill>
                  <a:latin typeface="微软雅黑" panose="020B0503020204020204" pitchFamily="34" charset="-122"/>
                  <a:ea typeface="微软雅黑" panose="020B0503020204020204" pitchFamily="34" charset="-122"/>
                </a:rPr>
                <a:t>分组 </a:t>
              </a:r>
              <a:r>
                <a:rPr lang="en-US" altLang="zh-CN" sz="1050" b="1" dirty="0">
                  <a:solidFill>
                    <a:srgbClr val="0000FF"/>
                  </a:solidFill>
                  <a:latin typeface="微软雅黑" panose="020B0503020204020204" pitchFamily="34" charset="-122"/>
                  <a:ea typeface="微软雅黑" panose="020B0503020204020204" pitchFamily="34" charset="-122"/>
                </a:rPr>
                <a:t>2</a:t>
              </a:r>
            </a:p>
          </p:txBody>
        </p:sp>
      </p:grpSp>
      <p:grpSp>
        <p:nvGrpSpPr>
          <p:cNvPr id="31" name="Group 29"/>
          <p:cNvGrpSpPr/>
          <p:nvPr/>
        </p:nvGrpSpPr>
        <p:grpSpPr bwMode="auto">
          <a:xfrm>
            <a:off x="3846943" y="2942811"/>
            <a:ext cx="1871663" cy="316706"/>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dirty="0">
                  <a:solidFill>
                    <a:srgbClr val="0000FF"/>
                  </a:solidFill>
                  <a:latin typeface="微软雅黑" panose="020B0503020204020204" pitchFamily="34" charset="-122"/>
                  <a:ea typeface="微软雅黑" panose="020B0503020204020204" pitchFamily="34" charset="-122"/>
                </a:rPr>
                <a:t>分组 </a:t>
              </a:r>
              <a:r>
                <a:rPr lang="en-US" altLang="zh-CN" sz="1050" b="1" dirty="0">
                  <a:solidFill>
                    <a:srgbClr val="0000FF"/>
                  </a:solidFill>
                  <a:latin typeface="微软雅黑" panose="020B0503020204020204" pitchFamily="34" charset="-122"/>
                  <a:ea typeface="微软雅黑" panose="020B0503020204020204" pitchFamily="34" charset="-122"/>
                </a:rPr>
                <a:t>3</a:t>
              </a:r>
            </a:p>
          </p:txBody>
        </p:sp>
      </p:grpSp>
      <p:grpSp>
        <p:nvGrpSpPr>
          <p:cNvPr id="34" name="组合 33"/>
          <p:cNvGrpSpPr/>
          <p:nvPr/>
        </p:nvGrpSpPr>
        <p:grpSpPr bwMode="auto">
          <a:xfrm>
            <a:off x="1507366" y="1517634"/>
            <a:ext cx="4212431" cy="253603"/>
            <a:chOff x="1898781" y="2727671"/>
            <a:chExt cx="5616840" cy="338138"/>
          </a:xfrm>
        </p:grpSpPr>
        <p:grpSp>
          <p:nvGrpSpPr>
            <p:cNvPr id="35" name="Group 15"/>
            <p:cNvGrpSpPr/>
            <p:nvPr/>
          </p:nvGrpSpPr>
          <p:grpSpPr bwMode="auto">
            <a:xfrm>
              <a:off x="1898781" y="2727671"/>
              <a:ext cx="5616840" cy="338138"/>
              <a:chOff x="1247" y="1803"/>
              <a:chExt cx="3266" cy="213"/>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52" cy="2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solidFill>
                      <a:prstClr val="black"/>
                    </a:solidFill>
                    <a:latin typeface="微软雅黑" panose="020B0503020204020204" pitchFamily="34" charset="-122"/>
                    <a:ea typeface="微软雅黑" panose="020B0503020204020204" pitchFamily="34" charset="-122"/>
                  </a:rPr>
                  <a:t>报文</a:t>
                </a: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736001" y="3311517"/>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CC"/>
                </a:solidFill>
                <a:latin typeface="微软雅黑" panose="020B0503020204020204" pitchFamily="34" charset="-122"/>
                <a:ea typeface="微软雅黑" panose="020B0503020204020204" pitchFamily="34" charset="-122"/>
              </a:rPr>
              <a:t>注意：左边是“前面”</a:t>
            </a:r>
          </a:p>
        </p:txBody>
      </p:sp>
      <p:sp>
        <p:nvSpPr>
          <p:cNvPr id="41" name="矩形 40"/>
          <p:cNvSpPr/>
          <p:nvPr/>
        </p:nvSpPr>
        <p:spPr>
          <a:xfrm>
            <a:off x="783773" y="3749645"/>
            <a:ext cx="5185653" cy="323165"/>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1500" b="1" dirty="0">
                <a:latin typeface="微软雅黑" panose="020B0503020204020204" pitchFamily="34" charset="-122"/>
                <a:ea typeface="微软雅黑" panose="020B0503020204020204" pitchFamily="34" charset="-122"/>
              </a:rPr>
              <a:t>分组又称为“包”，而分组的首部也可称为“包头”。</a:t>
            </a: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p>
        </p:txBody>
      </p:sp>
    </p:spTree>
    <p:extLst>
      <p:ext uri="{BB962C8B-B14F-4D97-AF65-F5344CB8AC3E}">
        <p14:creationId xmlns:p14="http://schemas.microsoft.com/office/powerpoint/2010/main" val="134827533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4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a:xfrm>
            <a:off x="349758" y="1308632"/>
            <a:ext cx="6096762" cy="3050868"/>
          </a:xfrm>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p>
          <a:p>
            <a:r>
              <a:rPr lang="zh-CN" altLang="en-US" dirty="0"/>
              <a:t>发送端</a:t>
            </a:r>
            <a:r>
              <a:rPr lang="zh-CN" altLang="en-US" dirty="0">
                <a:solidFill>
                  <a:srgbClr val="C00000"/>
                </a:solidFill>
              </a:rPr>
              <a:t>依次</a:t>
            </a:r>
            <a:r>
              <a:rPr lang="zh-CN" altLang="en-US" dirty="0"/>
              <a:t>把各分组发送到接收端。</a:t>
            </a:r>
          </a:p>
          <a:p>
            <a:endParaRPr lang="zh-CN" altLang="en-US" dirty="0"/>
          </a:p>
        </p:txBody>
      </p:sp>
      <p:sp>
        <p:nvSpPr>
          <p:cNvPr id="2" name="文本占位符 1"/>
          <p:cNvSpPr>
            <a:spLocks noGrp="1"/>
          </p:cNvSpPr>
          <p:nvPr>
            <p:ph type="body" sz="quarter" idx="11"/>
          </p:nvPr>
        </p:nvSpPr>
        <p:spPr/>
        <p:txBody>
          <a:bodyPr/>
          <a:lstStyle/>
          <a:p>
            <a:r>
              <a:rPr lang="zh-CN" altLang="en-US" dirty="0"/>
              <a:t>分组交换以“</a:t>
            </a:r>
            <a:r>
              <a:rPr lang="zh-CN" altLang="en-US" dirty="0">
                <a:solidFill>
                  <a:srgbClr val="FFFF00"/>
                </a:solidFill>
              </a:rPr>
              <a:t>分组</a:t>
            </a:r>
            <a:r>
              <a:rPr lang="zh-CN" altLang="en-US" dirty="0"/>
              <a:t>”作为数据传输单元</a:t>
            </a:r>
          </a:p>
        </p:txBody>
      </p:sp>
      <p:grpSp>
        <p:nvGrpSpPr>
          <p:cNvPr id="3" name="组合 2"/>
          <p:cNvGrpSpPr/>
          <p:nvPr/>
        </p:nvGrpSpPr>
        <p:grpSpPr bwMode="auto">
          <a:xfrm>
            <a:off x="762001" y="2299542"/>
            <a:ext cx="1602581" cy="632057"/>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200" b="1">
                  <a:solidFill>
                    <a:prstClr val="black"/>
                  </a:solidFill>
                  <a:latin typeface="微软雅黑" panose="020B0503020204020204" pitchFamily="34" charset="-122"/>
                  <a:ea typeface="微软雅黑" panose="020B0503020204020204" pitchFamily="34" charset="-122"/>
                </a:rPr>
                <a:t>数     据</a:t>
              </a: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200" b="1">
                  <a:solidFill>
                    <a:prstClr val="white"/>
                  </a:solidFill>
                  <a:latin typeface="微软雅黑" panose="020B0503020204020204" pitchFamily="34" charset="-122"/>
                  <a:ea typeface="微软雅黑" panose="020B0503020204020204" pitchFamily="34" charset="-122"/>
                </a:rPr>
                <a:t>首部</a:t>
              </a: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dirty="0">
                    <a:solidFill>
                      <a:srgbClr val="0000FF"/>
                    </a:solidFill>
                    <a:latin typeface="微软雅黑" panose="020B0503020204020204" pitchFamily="34" charset="-122"/>
                    <a:ea typeface="微软雅黑" panose="020B0503020204020204" pitchFamily="34" charset="-122"/>
                  </a:rPr>
                  <a:t>分组 </a:t>
                </a:r>
                <a:r>
                  <a:rPr lang="en-US" altLang="zh-CN" sz="1050" b="1" dirty="0">
                    <a:solidFill>
                      <a:srgbClr val="0000FF"/>
                    </a:solidFill>
                    <a:latin typeface="微软雅黑" panose="020B0503020204020204" pitchFamily="34" charset="-122"/>
                    <a:ea typeface="微软雅黑" panose="020B0503020204020204" pitchFamily="34" charset="-122"/>
                  </a:rPr>
                  <a:t>1</a:t>
                </a:r>
              </a:p>
            </p:txBody>
          </p:sp>
        </p:grpSp>
      </p:grpSp>
      <p:grpSp>
        <p:nvGrpSpPr>
          <p:cNvPr id="9" name="组合 8"/>
          <p:cNvGrpSpPr/>
          <p:nvPr/>
        </p:nvGrpSpPr>
        <p:grpSpPr bwMode="auto">
          <a:xfrm>
            <a:off x="2637235" y="2663707"/>
            <a:ext cx="1600200" cy="636984"/>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200" b="1">
                  <a:solidFill>
                    <a:prstClr val="black"/>
                  </a:solidFill>
                  <a:latin typeface="微软雅黑" panose="020B0503020204020204" pitchFamily="34" charset="-122"/>
                  <a:ea typeface="微软雅黑" panose="020B0503020204020204" pitchFamily="34" charset="-122"/>
                </a:rPr>
                <a:t>数     据</a:t>
              </a: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200" b="1">
                  <a:solidFill>
                    <a:prstClr val="white"/>
                  </a:solidFill>
                  <a:latin typeface="微软雅黑" panose="020B0503020204020204" pitchFamily="34" charset="-122"/>
                  <a:ea typeface="微软雅黑" panose="020B0503020204020204" pitchFamily="34" charset="-122"/>
                </a:rPr>
                <a:t>首部</a:t>
              </a: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solidFill>
                      <a:srgbClr val="0000FF"/>
                    </a:solidFill>
                    <a:latin typeface="微软雅黑" panose="020B0503020204020204" pitchFamily="34" charset="-122"/>
                    <a:ea typeface="微软雅黑" panose="020B0503020204020204" pitchFamily="34" charset="-122"/>
                  </a:rPr>
                  <a:t>分组 </a:t>
                </a:r>
                <a:r>
                  <a:rPr lang="en-US" altLang="zh-CN" sz="1050" b="1">
                    <a:solidFill>
                      <a:srgbClr val="0000FF"/>
                    </a:solidFill>
                    <a:latin typeface="微软雅黑" panose="020B0503020204020204" pitchFamily="34" charset="-122"/>
                    <a:ea typeface="微软雅黑" panose="020B0503020204020204" pitchFamily="34" charset="-122"/>
                  </a:rPr>
                  <a:t>2</a:t>
                </a:r>
              </a:p>
            </p:txBody>
          </p:sp>
        </p:grpSp>
      </p:grpSp>
      <p:grpSp>
        <p:nvGrpSpPr>
          <p:cNvPr id="15" name="组合 14"/>
          <p:cNvGrpSpPr/>
          <p:nvPr/>
        </p:nvGrpSpPr>
        <p:grpSpPr bwMode="auto">
          <a:xfrm>
            <a:off x="4546997" y="3080426"/>
            <a:ext cx="1604963" cy="629840"/>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200" b="1">
                  <a:solidFill>
                    <a:prstClr val="black"/>
                  </a:solidFill>
                  <a:latin typeface="微软雅黑" panose="020B0503020204020204" pitchFamily="34" charset="-122"/>
                  <a:ea typeface="微软雅黑" panose="020B0503020204020204" pitchFamily="34" charset="-122"/>
                </a:rPr>
                <a:t>数     据</a:t>
              </a: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200" b="1">
                  <a:solidFill>
                    <a:prstClr val="white"/>
                  </a:solidFill>
                  <a:latin typeface="微软雅黑" panose="020B0503020204020204" pitchFamily="34" charset="-122"/>
                  <a:ea typeface="微软雅黑" panose="020B0503020204020204" pitchFamily="34" charset="-122"/>
                </a:rPr>
                <a:t>首部</a:t>
              </a: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050" b="1">
                    <a:solidFill>
                      <a:srgbClr val="0000FF"/>
                    </a:solidFill>
                    <a:latin typeface="微软雅黑" panose="020B0503020204020204" pitchFamily="34" charset="-122"/>
                    <a:ea typeface="微软雅黑" panose="020B0503020204020204" pitchFamily="34" charset="-122"/>
                  </a:rPr>
                  <a:t>分组 </a:t>
                </a:r>
                <a:r>
                  <a:rPr lang="en-US" altLang="zh-CN" sz="1050" b="1">
                    <a:solidFill>
                      <a:srgbClr val="0000FF"/>
                    </a:solidFill>
                    <a:latin typeface="微软雅黑" panose="020B0503020204020204" pitchFamily="34" charset="-122"/>
                    <a:ea typeface="微软雅黑" panose="020B0503020204020204" pitchFamily="34" charset="-122"/>
                  </a:rPr>
                  <a:t>3</a:t>
                </a:r>
              </a:p>
            </p:txBody>
          </p:sp>
        </p:grpSp>
      </p:grpSp>
    </p:spTree>
    <p:extLst>
      <p:ext uri="{BB962C8B-B14F-4D97-AF65-F5344CB8AC3E}">
        <p14:creationId xmlns:p14="http://schemas.microsoft.com/office/powerpoint/2010/main" val="103180402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635760" y="1751751"/>
            <a:ext cx="1436634" cy="277415"/>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200" b="1">
                <a:latin typeface="微软雅黑" pitchFamily="34" charset="-122"/>
                <a:ea typeface="微软雅黑" pitchFamily="34" charset="-122"/>
              </a:rPr>
              <a:t>数     据</a:t>
            </a:r>
          </a:p>
        </p:txBody>
      </p:sp>
      <p:sp>
        <p:nvSpPr>
          <p:cNvPr id="5" name="Rectangle 10"/>
          <p:cNvSpPr>
            <a:spLocks noChangeArrowheads="1"/>
          </p:cNvSpPr>
          <p:nvPr/>
        </p:nvSpPr>
        <p:spPr bwMode="auto">
          <a:xfrm>
            <a:off x="1235710" y="1751751"/>
            <a:ext cx="400050" cy="27741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200" b="1">
                <a:solidFill>
                  <a:schemeClr val="bg1"/>
                </a:solidFill>
                <a:latin typeface="微软雅黑" pitchFamily="34" charset="-122"/>
                <a:ea typeface="微软雅黑" pitchFamily="34" charset="-122"/>
              </a:rPr>
              <a:t>首部</a:t>
            </a:r>
          </a:p>
        </p:txBody>
      </p:sp>
      <p:grpSp>
        <p:nvGrpSpPr>
          <p:cNvPr id="6" name="Group 13"/>
          <p:cNvGrpSpPr>
            <a:grpSpLocks/>
          </p:cNvGrpSpPr>
          <p:nvPr/>
        </p:nvGrpSpPr>
        <p:grpSpPr bwMode="auto">
          <a:xfrm>
            <a:off x="1249957" y="1398136"/>
            <a:ext cx="1821868" cy="325335"/>
            <a:chOff x="1973" y="2532"/>
            <a:chExt cx="1652" cy="320"/>
          </a:xfrm>
        </p:grpSpPr>
        <p:sp>
          <p:nvSpPr>
            <p:cNvPr id="7" name="AutoShape 14"/>
            <p:cNvSpPr>
              <a:spLocks/>
            </p:cNvSpPr>
            <p:nvPr/>
          </p:nvSpPr>
          <p:spPr bwMode="auto">
            <a:xfrm rot="5400000">
              <a:off x="2748" y="1975"/>
              <a:ext cx="102"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050" b="1" dirty="0">
                  <a:solidFill>
                    <a:srgbClr val="0000FF"/>
                  </a:solidFill>
                  <a:latin typeface="微软雅黑" pitchFamily="34" charset="-122"/>
                  <a:ea typeface="微软雅黑" pitchFamily="34" charset="-122"/>
                </a:rPr>
                <a:t>分组 </a:t>
              </a:r>
              <a:r>
                <a:rPr lang="en-US" altLang="zh-CN" sz="1050" b="1" dirty="0">
                  <a:solidFill>
                    <a:srgbClr val="0000FF"/>
                  </a:solidFill>
                  <a:latin typeface="微软雅黑" pitchFamily="34" charset="-122"/>
                  <a:ea typeface="微软雅黑" pitchFamily="34" charset="-122"/>
                </a:rPr>
                <a:t>1</a:t>
              </a:r>
            </a:p>
          </p:txBody>
        </p:sp>
      </p:grpSp>
      <p:sp>
        <p:nvSpPr>
          <p:cNvPr id="9" name="Rectangle 3"/>
          <p:cNvSpPr>
            <a:spLocks noChangeArrowheads="1"/>
          </p:cNvSpPr>
          <p:nvPr/>
        </p:nvSpPr>
        <p:spPr bwMode="auto">
          <a:xfrm>
            <a:off x="3072842" y="2234121"/>
            <a:ext cx="1436574" cy="277415"/>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200" b="1">
                <a:latin typeface="微软雅黑" pitchFamily="34" charset="-122"/>
                <a:ea typeface="微软雅黑" pitchFamily="34" charset="-122"/>
              </a:rPr>
              <a:t>数     据</a:t>
            </a:r>
          </a:p>
        </p:txBody>
      </p:sp>
      <p:sp>
        <p:nvSpPr>
          <p:cNvPr id="10" name="Rectangle 11"/>
          <p:cNvSpPr>
            <a:spLocks noChangeArrowheads="1"/>
          </p:cNvSpPr>
          <p:nvPr/>
        </p:nvSpPr>
        <p:spPr bwMode="auto">
          <a:xfrm>
            <a:off x="2672792" y="2234121"/>
            <a:ext cx="400050" cy="27741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200" b="1">
                <a:solidFill>
                  <a:schemeClr val="bg1"/>
                </a:solidFill>
                <a:latin typeface="微软雅黑" pitchFamily="34" charset="-122"/>
                <a:ea typeface="微软雅黑" pitchFamily="34" charset="-122"/>
              </a:rPr>
              <a:t>首部</a:t>
            </a:r>
          </a:p>
        </p:txBody>
      </p:sp>
      <p:grpSp>
        <p:nvGrpSpPr>
          <p:cNvPr id="11" name="Group 16"/>
          <p:cNvGrpSpPr>
            <a:grpSpLocks/>
          </p:cNvGrpSpPr>
          <p:nvPr/>
        </p:nvGrpSpPr>
        <p:grpSpPr bwMode="auto">
          <a:xfrm>
            <a:off x="2673895" y="1873366"/>
            <a:ext cx="1821868" cy="342901"/>
            <a:chOff x="1974" y="2532"/>
            <a:chExt cx="1652" cy="336"/>
          </a:xfrm>
        </p:grpSpPr>
        <p:sp>
          <p:nvSpPr>
            <p:cNvPr id="12" name="AutoShape 17"/>
            <p:cNvSpPr>
              <a:spLocks/>
            </p:cNvSpPr>
            <p:nvPr/>
          </p:nvSpPr>
          <p:spPr bwMode="auto">
            <a:xfrm rot="5400000">
              <a:off x="2734" y="1977"/>
              <a:ext cx="131" cy="1652"/>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050" b="1" dirty="0">
                  <a:solidFill>
                    <a:srgbClr val="0000FF"/>
                  </a:solidFill>
                  <a:latin typeface="微软雅黑" pitchFamily="34" charset="-122"/>
                  <a:ea typeface="微软雅黑" pitchFamily="34" charset="-122"/>
                </a:rPr>
                <a:t>分组 </a:t>
              </a:r>
              <a:r>
                <a:rPr lang="en-US" altLang="zh-CN" sz="1050" b="1" dirty="0">
                  <a:solidFill>
                    <a:srgbClr val="0000FF"/>
                  </a:solidFill>
                  <a:latin typeface="微软雅黑" pitchFamily="34" charset="-122"/>
                  <a:ea typeface="微软雅黑" pitchFamily="34" charset="-122"/>
                </a:rPr>
                <a:t>2</a:t>
              </a:r>
            </a:p>
          </p:txBody>
        </p:sp>
      </p:grpSp>
      <p:sp>
        <p:nvSpPr>
          <p:cNvPr id="14" name="Rectangle 4"/>
          <p:cNvSpPr>
            <a:spLocks noChangeArrowheads="1"/>
          </p:cNvSpPr>
          <p:nvPr/>
        </p:nvSpPr>
        <p:spPr bwMode="auto">
          <a:xfrm>
            <a:off x="4500437" y="2694483"/>
            <a:ext cx="1436634" cy="277416"/>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200" b="1">
                <a:latin typeface="微软雅黑" pitchFamily="34" charset="-122"/>
                <a:ea typeface="微软雅黑" pitchFamily="34" charset="-122"/>
              </a:rPr>
              <a:t>数     据</a:t>
            </a:r>
          </a:p>
        </p:txBody>
      </p:sp>
      <p:sp>
        <p:nvSpPr>
          <p:cNvPr id="15" name="Rectangle 12"/>
          <p:cNvSpPr>
            <a:spLocks noChangeArrowheads="1"/>
          </p:cNvSpPr>
          <p:nvPr/>
        </p:nvSpPr>
        <p:spPr bwMode="auto">
          <a:xfrm>
            <a:off x="4095625" y="2693293"/>
            <a:ext cx="400050" cy="278606"/>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200" b="1">
                <a:solidFill>
                  <a:schemeClr val="bg1"/>
                </a:solidFill>
                <a:latin typeface="微软雅黑" pitchFamily="34" charset="-122"/>
                <a:ea typeface="微软雅黑" pitchFamily="34" charset="-122"/>
              </a:rPr>
              <a:t>首部</a:t>
            </a:r>
          </a:p>
        </p:txBody>
      </p:sp>
      <p:grpSp>
        <p:nvGrpSpPr>
          <p:cNvPr id="16" name="Group 19"/>
          <p:cNvGrpSpPr>
            <a:grpSpLocks/>
          </p:cNvGrpSpPr>
          <p:nvPr/>
        </p:nvGrpSpPr>
        <p:grpSpPr bwMode="auto">
          <a:xfrm>
            <a:off x="4095625" y="2342061"/>
            <a:ext cx="1841447" cy="328346"/>
            <a:chOff x="1973" y="2532"/>
            <a:chExt cx="1451" cy="327"/>
          </a:xfrm>
        </p:grpSpPr>
        <p:sp>
          <p:nvSpPr>
            <p:cNvPr id="17" name="AutoShape 20"/>
            <p:cNvSpPr>
              <a:spLocks/>
            </p:cNvSpPr>
            <p:nvPr/>
          </p:nvSpPr>
          <p:spPr bwMode="auto">
            <a:xfrm rot="5400000">
              <a:off x="2644" y="2079"/>
              <a:ext cx="109" cy="1451"/>
            </a:xfrm>
            <a:prstGeom prst="leftBrace">
              <a:avLst>
                <a:gd name="adj1" fmla="val 134352"/>
                <a:gd name="adj2" fmla="val 50000"/>
              </a:avLst>
            </a:prstGeom>
            <a:noFill/>
            <a:ln w="28575">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050" b="1" dirty="0">
                  <a:solidFill>
                    <a:srgbClr val="0000FF"/>
                  </a:solidFill>
                  <a:latin typeface="微软雅黑" pitchFamily="34" charset="-122"/>
                  <a:ea typeface="微软雅黑" pitchFamily="34" charset="-122"/>
                </a:rPr>
                <a:t>分组 </a:t>
              </a:r>
              <a:r>
                <a:rPr lang="en-US" altLang="zh-CN" sz="1050" b="1" dirty="0">
                  <a:solidFill>
                    <a:srgbClr val="0000FF"/>
                  </a:solidFill>
                  <a:latin typeface="微软雅黑" pitchFamily="34" charset="-122"/>
                  <a:ea typeface="微软雅黑" pitchFamily="34" charset="-122"/>
                </a:rPr>
                <a:t>3</a:t>
              </a:r>
            </a:p>
          </p:txBody>
        </p:sp>
      </p:grpSp>
      <p:grpSp>
        <p:nvGrpSpPr>
          <p:cNvPr id="22" name="组合 21"/>
          <p:cNvGrpSpPr/>
          <p:nvPr/>
        </p:nvGrpSpPr>
        <p:grpSpPr bwMode="auto">
          <a:xfrm>
            <a:off x="1540105" y="3571355"/>
            <a:ext cx="4493538" cy="646468"/>
            <a:chOff x="1715937" y="3576228"/>
            <a:chExt cx="5992317" cy="862010"/>
          </a:xfrm>
        </p:grpSpPr>
        <p:grpSp>
          <p:nvGrpSpPr>
            <p:cNvPr id="23" name="组合 8"/>
            <p:cNvGrpSpPr/>
            <p:nvPr/>
          </p:nvGrpSpPr>
          <p:grpSpPr bwMode="auto">
            <a:xfrm>
              <a:off x="1843809" y="3576228"/>
              <a:ext cx="5741101" cy="862010"/>
              <a:chOff x="1843809" y="3576228"/>
              <a:chExt cx="5741101" cy="86201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69888"/>
                <a:chOff x="1247" y="2334"/>
                <a:chExt cx="3338" cy="23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82" cy="23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solidFill>
                        <a:prstClr val="black"/>
                      </a:solidFill>
                      <a:latin typeface="微软雅黑" panose="020B0503020204020204" pitchFamily="34" charset="-122"/>
                      <a:ea typeface="微软雅黑" panose="020B0503020204020204" pitchFamily="34" charset="-122"/>
                    </a:rPr>
                    <a:t>报文</a:t>
                  </a: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15937" y="3596867"/>
              <a:ext cx="5992317" cy="446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575" b="1" dirty="0">
                  <a:solidFill>
                    <a:srgbClr val="0000FF"/>
                  </a:solidFill>
                </a:rPr>
                <a:t>110100011010101011010101110001001101001011</a:t>
              </a:r>
            </a:p>
          </p:txBody>
        </p:sp>
      </p:grpSp>
      <p:sp>
        <p:nvSpPr>
          <p:cNvPr id="41" name="下箭头 40"/>
          <p:cNvSpPr/>
          <p:nvPr/>
        </p:nvSpPr>
        <p:spPr>
          <a:xfrm>
            <a:off x="3740775" y="3390151"/>
            <a:ext cx="165029" cy="152297"/>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67359" y="2195749"/>
            <a:ext cx="1557100" cy="76373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1800"/>
              </a:lnSpc>
            </a:pPr>
            <a:r>
              <a:rPr lang="zh-CN" altLang="en-US" sz="1200" b="1" dirty="0">
                <a:latin typeface="微软雅黑" panose="020B0503020204020204" pitchFamily="34" charset="-122"/>
                <a:ea typeface="微软雅黑" panose="020B0503020204020204" pitchFamily="34" charset="-122"/>
              </a:rPr>
              <a:t>假定分组在传输过程中没有出现差错，在转发时也没有被丢弃。</a:t>
            </a: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成原来的报文</a:t>
            </a:r>
          </a:p>
        </p:txBody>
      </p:sp>
    </p:spTree>
    <p:extLst>
      <p:ext uri="{BB962C8B-B14F-4D97-AF65-F5344CB8AC3E}">
        <p14:creationId xmlns:p14="http://schemas.microsoft.com/office/powerpoint/2010/main" val="44704426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2833933" y="1902443"/>
            <a:ext cx="992580" cy="898810"/>
            <a:chOff x="3778575" y="1151665"/>
            <a:chExt cx="1323440"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778575" y="1151665"/>
              <a:ext cx="1323440" cy="338555"/>
            </a:xfrm>
            <a:prstGeom prst="rect">
              <a:avLst/>
            </a:prstGeom>
          </p:spPr>
          <p:txBody>
            <a:bodyPr wrap="none">
              <a:spAutoFit/>
            </a:bodyPr>
            <a:lstStyle/>
            <a:p>
              <a:pPr algn="ctr"/>
              <a:r>
                <a:rPr lang="fr-FR" altLang="zh-CN" sz="1050" b="1" dirty="0">
                  <a:latin typeface="微软雅黑" pitchFamily="34" charset="-122"/>
                  <a:ea typeface="微软雅黑" pitchFamily="34" charset="-122"/>
                </a:rPr>
                <a:t>有线电视网络</a:t>
              </a:r>
              <a:endParaRPr lang="zh-CN" altLang="en-US" sz="1050" dirty="0"/>
            </a:p>
          </p:txBody>
        </p:sp>
      </p:grpSp>
      <p:grpSp>
        <p:nvGrpSpPr>
          <p:cNvPr id="18" name="组合 17"/>
          <p:cNvGrpSpPr/>
          <p:nvPr/>
        </p:nvGrpSpPr>
        <p:grpSpPr>
          <a:xfrm>
            <a:off x="900437" y="1902443"/>
            <a:ext cx="760061" cy="911244"/>
            <a:chOff x="1200583" y="1151665"/>
            <a:chExt cx="1013414" cy="1214992"/>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31443" y="1151665"/>
              <a:ext cx="964367" cy="338555"/>
            </a:xfrm>
            <a:prstGeom prst="rect">
              <a:avLst/>
            </a:prstGeom>
          </p:spPr>
          <p:txBody>
            <a:bodyPr wrap="none">
              <a:spAutoFit/>
            </a:bodyPr>
            <a:lstStyle/>
            <a:p>
              <a:pPr algn="ctr"/>
              <a:r>
                <a:rPr lang="zh-CN" altLang="en-US" sz="1050" b="1" dirty="0">
                  <a:latin typeface="微软雅黑" pitchFamily="34" charset="-122"/>
                  <a:ea typeface="微软雅黑" pitchFamily="34" charset="-122"/>
                </a:rPr>
                <a:t>电信</a:t>
              </a:r>
              <a:r>
                <a:rPr lang="fr-FR" altLang="zh-CN" sz="1050" b="1" dirty="0">
                  <a:latin typeface="微软雅黑" pitchFamily="34" charset="-122"/>
                  <a:ea typeface="微软雅黑" pitchFamily="34" charset="-122"/>
                </a:rPr>
                <a:t>网络</a:t>
              </a:r>
              <a:endParaRPr lang="zh-CN" altLang="en-US" sz="1050" dirty="0"/>
            </a:p>
          </p:txBody>
        </p:sp>
      </p:grpSp>
      <p:grpSp>
        <p:nvGrpSpPr>
          <p:cNvPr id="17" name="组合 16"/>
          <p:cNvGrpSpPr/>
          <p:nvPr/>
        </p:nvGrpSpPr>
        <p:grpSpPr>
          <a:xfrm>
            <a:off x="5005183" y="1902443"/>
            <a:ext cx="857928" cy="893361"/>
            <a:chOff x="6673579" y="1151665"/>
            <a:chExt cx="1143904" cy="1191148"/>
          </a:xfrm>
        </p:grpSpPr>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673579" y="1151665"/>
              <a:ext cx="1143904" cy="338555"/>
            </a:xfrm>
            <a:prstGeom prst="rect">
              <a:avLst/>
            </a:prstGeom>
          </p:spPr>
          <p:txBody>
            <a:bodyPr wrap="none">
              <a:spAutoFit/>
            </a:bodyPr>
            <a:lstStyle/>
            <a:p>
              <a:pPr algn="ctr"/>
              <a:r>
                <a:rPr lang="zh-CN" altLang="en-US" sz="1050" b="1" dirty="0">
                  <a:latin typeface="微软雅黑" pitchFamily="34" charset="-122"/>
                  <a:ea typeface="微软雅黑" pitchFamily="34" charset="-122"/>
                </a:rPr>
                <a:t>计算机</a:t>
              </a:r>
              <a:r>
                <a:rPr lang="fr-FR" altLang="zh-CN" sz="1050" b="1" dirty="0">
                  <a:latin typeface="微软雅黑" pitchFamily="34" charset="-122"/>
                  <a:ea typeface="微软雅黑" pitchFamily="34" charset="-122"/>
                </a:rPr>
                <a:t>网络</a:t>
              </a:r>
              <a:endParaRPr lang="zh-CN" altLang="en-US" sz="1050" dirty="0"/>
            </a:p>
          </p:txBody>
        </p:sp>
      </p:grpSp>
      <p:sp>
        <p:nvSpPr>
          <p:cNvPr id="13" name="矩形 12"/>
          <p:cNvSpPr/>
          <p:nvPr/>
        </p:nvSpPr>
        <p:spPr>
          <a:xfrm>
            <a:off x="626568" y="2770370"/>
            <a:ext cx="1517918" cy="609398"/>
          </a:xfrm>
          <a:prstGeom prst="rect">
            <a:avLst/>
          </a:prstGeom>
        </p:spPr>
        <p:txBody>
          <a:bodyPr wrap="square">
            <a:spAutoFit/>
          </a:bodyPr>
          <a:lstStyle/>
          <a:p>
            <a:pPr>
              <a:lnSpc>
                <a:spcPts val="2100"/>
              </a:lnSpc>
            </a:pPr>
            <a:r>
              <a:rPr lang="fr-FR" altLang="zh-CN" sz="1500" b="1" dirty="0">
                <a:latin typeface="微软雅黑" pitchFamily="34" charset="-122"/>
                <a:ea typeface="微软雅黑" pitchFamily="34" charset="-122"/>
              </a:rPr>
              <a:t>提供电话、电报及传真等服务</a:t>
            </a:r>
            <a:r>
              <a:rPr lang="zh-CN" altLang="en-US" sz="1500" b="1" dirty="0">
                <a:latin typeface="微软雅黑" pitchFamily="34" charset="-122"/>
                <a:ea typeface="微软雅黑" pitchFamily="34" charset="-122"/>
              </a:rPr>
              <a:t>。</a:t>
            </a:r>
            <a:endParaRPr lang="fr-FR" altLang="zh-CN" sz="1500" b="1" dirty="0">
              <a:latin typeface="微软雅黑" pitchFamily="34" charset="-122"/>
              <a:ea typeface="微软雅黑" pitchFamily="34" charset="-122"/>
            </a:endParaRPr>
          </a:p>
        </p:txBody>
      </p:sp>
      <p:sp>
        <p:nvSpPr>
          <p:cNvPr id="14" name="矩形 13"/>
          <p:cNvSpPr/>
          <p:nvPr/>
        </p:nvSpPr>
        <p:spPr>
          <a:xfrm>
            <a:off x="2602719" y="2770370"/>
            <a:ext cx="1455007" cy="609398"/>
          </a:xfrm>
          <a:prstGeom prst="rect">
            <a:avLst/>
          </a:prstGeom>
        </p:spPr>
        <p:txBody>
          <a:bodyPr wrap="square">
            <a:spAutoFit/>
          </a:bodyPr>
          <a:lstStyle/>
          <a:p>
            <a:pPr algn="ctr">
              <a:lnSpc>
                <a:spcPts val="2100"/>
              </a:lnSpc>
            </a:pPr>
            <a:r>
              <a:rPr lang="fr-FR" altLang="zh-CN" sz="1500" b="1" dirty="0">
                <a:latin typeface="微软雅黑" pitchFamily="34" charset="-122"/>
                <a:ea typeface="微软雅黑" pitchFamily="34" charset="-122"/>
              </a:rPr>
              <a:t>向用户传送各种电视节目</a:t>
            </a:r>
            <a:r>
              <a:rPr lang="zh-CN" altLang="en-US" sz="1500" b="1" dirty="0">
                <a:latin typeface="微软雅黑" pitchFamily="34" charset="-122"/>
                <a:ea typeface="微软雅黑" pitchFamily="34" charset="-122"/>
              </a:rPr>
              <a:t>。</a:t>
            </a:r>
          </a:p>
        </p:txBody>
      </p:sp>
      <p:sp>
        <p:nvSpPr>
          <p:cNvPr id="15" name="矩形 14"/>
          <p:cNvSpPr/>
          <p:nvPr/>
        </p:nvSpPr>
        <p:spPr>
          <a:xfrm>
            <a:off x="4573371" y="2770370"/>
            <a:ext cx="1849199" cy="609398"/>
          </a:xfrm>
          <a:prstGeom prst="rect">
            <a:avLst/>
          </a:prstGeom>
        </p:spPr>
        <p:txBody>
          <a:bodyPr wrap="square">
            <a:spAutoFit/>
          </a:bodyPr>
          <a:lstStyle/>
          <a:p>
            <a:pPr>
              <a:lnSpc>
                <a:spcPts val="2100"/>
              </a:lnSpc>
            </a:pPr>
            <a:r>
              <a:rPr lang="fr-FR" altLang="zh-CN" sz="1500" b="1" dirty="0">
                <a:latin typeface="微软雅黑" pitchFamily="34" charset="-122"/>
                <a:ea typeface="微软雅黑" pitchFamily="34" charset="-122"/>
              </a:rPr>
              <a:t>使用户能在计算机之间传送数据文件</a:t>
            </a:r>
            <a:r>
              <a:rPr lang="zh-CN" altLang="en-US" sz="1500" b="1" dirty="0">
                <a:latin typeface="微软雅黑" pitchFamily="34" charset="-122"/>
                <a:ea typeface="微软雅黑" pitchFamily="34" charset="-122"/>
              </a:rPr>
              <a:t>。</a:t>
            </a:r>
          </a:p>
        </p:txBody>
      </p:sp>
      <p:grpSp>
        <p:nvGrpSpPr>
          <p:cNvPr id="25" name="组合 24"/>
          <p:cNvGrpSpPr>
            <a:grpSpLocks/>
          </p:cNvGrpSpPr>
          <p:nvPr/>
        </p:nvGrpSpPr>
        <p:grpSpPr bwMode="auto">
          <a:xfrm>
            <a:off x="703847" y="3520973"/>
            <a:ext cx="5516480" cy="51435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845375" y="5054044"/>
              <a:ext cx="5123195" cy="472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1500" b="1" dirty="0">
                  <a:solidFill>
                    <a:schemeClr val="bg1"/>
                  </a:solidFill>
                  <a:latin typeface="微软雅黑" pitchFamily="34" charset="-122"/>
                  <a:ea typeface="微软雅黑" pitchFamily="34" charset="-122"/>
                </a:rPr>
                <a:t>发展最快的并起到核心作用的是</a:t>
              </a:r>
              <a:r>
                <a:rPr lang="zh-CN" altLang="en-US" sz="1500" b="1" dirty="0">
                  <a:solidFill>
                    <a:srgbClr val="FFFF00"/>
                  </a:solidFill>
                  <a:latin typeface="微软雅黑" pitchFamily="34" charset="-122"/>
                  <a:ea typeface="微软雅黑" pitchFamily="34" charset="-122"/>
                </a:rPr>
                <a:t>计算机网络。</a:t>
              </a:r>
              <a:endParaRPr lang="en-US" altLang="zh-CN" sz="1500" b="1" dirty="0">
                <a:solidFill>
                  <a:srgbClr val="FFFF00"/>
                </a:solidFill>
                <a:latin typeface="微软雅黑" pitchFamily="34" charset="-122"/>
                <a:ea typeface="微软雅黑" pitchFamily="34" charset="-122"/>
              </a:endParaRPr>
            </a:p>
          </p:txBody>
        </p:sp>
      </p:grpSp>
      <p:sp>
        <p:nvSpPr>
          <p:cNvPr id="20" name="矩形 19"/>
          <p:cNvSpPr/>
          <p:nvPr/>
        </p:nvSpPr>
        <p:spPr>
          <a:xfrm>
            <a:off x="1252613" y="1519703"/>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万物联网</a:t>
            </a:r>
          </a:p>
        </p:txBody>
      </p:sp>
      <p:sp>
        <p:nvSpPr>
          <p:cNvPr id="21" name="矩形 20"/>
          <p:cNvSpPr/>
          <p:nvPr/>
        </p:nvSpPr>
        <p:spPr>
          <a:xfrm>
            <a:off x="4431245" y="1519703"/>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人人用网</a:t>
            </a:r>
          </a:p>
        </p:txBody>
      </p:sp>
      <p:grpSp>
        <p:nvGrpSpPr>
          <p:cNvPr id="22" name="组合 21"/>
          <p:cNvGrpSpPr/>
          <p:nvPr/>
        </p:nvGrpSpPr>
        <p:grpSpPr>
          <a:xfrm>
            <a:off x="380378" y="1209532"/>
            <a:ext cx="6096762" cy="369332"/>
            <a:chOff x="466344" y="1151890"/>
            <a:chExt cx="8129016" cy="492442"/>
          </a:xfrm>
        </p:grpSpPr>
        <p:sp>
          <p:nvSpPr>
            <p:cNvPr id="23" name="AutoShape 5"/>
            <p:cNvSpPr>
              <a:spLocks noChangeArrowheads="1"/>
            </p:cNvSpPr>
            <p:nvPr/>
          </p:nvSpPr>
          <p:spPr bwMode="auto">
            <a:xfrm>
              <a:off x="466344" y="1185229"/>
              <a:ext cx="8129016" cy="459103"/>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2868861" y="1151890"/>
              <a:ext cx="3323987" cy="492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a:solidFill>
                    <a:schemeClr val="bg1"/>
                  </a:solidFill>
                  <a:latin typeface="微软雅黑" pitchFamily="34" charset="-122"/>
                  <a:ea typeface="微软雅黑" pitchFamily="34" charset="-122"/>
                </a:rPr>
                <a:t>大众熟悉的三大类网络</a:t>
              </a:r>
              <a:endParaRPr lang="fr-FR" altLang="zh-CN" b="1" dirty="0">
                <a:solidFill>
                  <a:schemeClr val="bg1"/>
                </a:solidFill>
                <a:latin typeface="微软雅黑" pitchFamily="34" charset="-122"/>
                <a:ea typeface="微软雅黑" pitchFamily="34" charset="-122"/>
              </a:endParaRPr>
            </a:p>
          </p:txBody>
        </p:sp>
      </p:grpSp>
      <p:grpSp>
        <p:nvGrpSpPr>
          <p:cNvPr id="9" name="组合 8">
            <a:extLst>
              <a:ext uri="{FF2B5EF4-FFF2-40B4-BE49-F238E27FC236}">
                <a16:creationId xmlns:a16="http://schemas.microsoft.com/office/drawing/2014/main" id="{427170AE-36A6-83F3-F326-A1F878AB9F40}"/>
              </a:ext>
            </a:extLst>
          </p:cNvPr>
          <p:cNvGrpSpPr/>
          <p:nvPr/>
        </p:nvGrpSpPr>
        <p:grpSpPr>
          <a:xfrm>
            <a:off x="1380511" y="600017"/>
            <a:ext cx="4096977" cy="528656"/>
            <a:chOff x="56300" y="635763"/>
            <a:chExt cx="4096977" cy="528656"/>
          </a:xfrm>
        </p:grpSpPr>
        <p:sp>
          <p:nvSpPr>
            <p:cNvPr id="10" name="Rectangle 27">
              <a:extLst>
                <a:ext uri="{FF2B5EF4-FFF2-40B4-BE49-F238E27FC236}">
                  <a16:creationId xmlns:a16="http://schemas.microsoft.com/office/drawing/2014/main" id="{07BEE5B3-28F3-5E48-CF37-1D50C6DA363B}"/>
                </a:ext>
              </a:extLst>
            </p:cNvPr>
            <p:cNvSpPr>
              <a:spLocks noChangeArrowheads="1"/>
            </p:cNvSpPr>
            <p:nvPr/>
          </p:nvSpPr>
          <p:spPr bwMode="auto">
            <a:xfrm>
              <a:off x="56300" y="635763"/>
              <a:ext cx="4096977" cy="528656"/>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19" name="Rectangle 29">
              <a:extLst>
                <a:ext uri="{FF2B5EF4-FFF2-40B4-BE49-F238E27FC236}">
                  <a16:creationId xmlns:a16="http://schemas.microsoft.com/office/drawing/2014/main" id="{3C5EFC5F-CA9E-6AEA-9036-DC41F6127DDC}"/>
                </a:ext>
              </a:extLst>
            </p:cNvPr>
            <p:cNvSpPr>
              <a:spLocks noChangeArrowheads="1"/>
            </p:cNvSpPr>
            <p:nvPr/>
          </p:nvSpPr>
          <p:spPr bwMode="auto">
            <a:xfrm>
              <a:off x="129956" y="722698"/>
              <a:ext cx="395476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b="1" dirty="0">
                  <a:solidFill>
                    <a:srgbClr val="FFFF00"/>
                  </a:solidFill>
                  <a:latin typeface="微软雅黑" pitchFamily="34" charset="-122"/>
                  <a:ea typeface="微软雅黑" pitchFamily="34" charset="-122"/>
                </a:rPr>
                <a:t>1.1   </a:t>
              </a:r>
              <a:r>
                <a:rPr lang="zh-CN" altLang="en-US" b="1" dirty="0">
                  <a:solidFill>
                    <a:schemeClr val="bg1"/>
                  </a:solidFill>
                  <a:latin typeface="微软雅黑" pitchFamily="34" charset="-122"/>
                  <a:ea typeface="微软雅黑" pitchFamily="34" charset="-122"/>
                </a:rPr>
                <a:t>计算机网络在信息时代中的作用</a:t>
              </a:r>
              <a:endParaRPr lang="zh-CN" altLang="fr-FR"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6146516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8" y="1372953"/>
            <a:ext cx="3307842" cy="2379518"/>
          </a:xfrm>
        </p:spPr>
        <p:txBody>
          <a:bodyPr/>
          <a:lstStyle/>
          <a:p>
            <a:r>
              <a:rPr lang="zh-CN" altLang="en-US" dirty="0"/>
              <a:t>根据</a:t>
            </a:r>
            <a:r>
              <a:rPr lang="zh-CN" altLang="en-US" dirty="0">
                <a:solidFill>
                  <a:srgbClr val="C00000"/>
                </a:solidFill>
              </a:rPr>
              <a:t>首部</a:t>
            </a:r>
            <a:r>
              <a:rPr lang="zh-CN" altLang="en-US" dirty="0"/>
              <a:t>中包含的目的地址、源地址等重要控制信息进行转发。</a:t>
            </a:r>
            <a:endParaRPr lang="en-US" altLang="zh-CN" dirty="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a:t>位于网络核心部分的</a:t>
            </a:r>
            <a:r>
              <a:rPr lang="zh-CN" altLang="en-US" dirty="0">
                <a:solidFill>
                  <a:srgbClr val="C00000"/>
                </a:solidFill>
              </a:rPr>
              <a:t>路由器负责转发分组，</a:t>
            </a:r>
            <a:r>
              <a:rPr lang="zh-CN" altLang="en-US" dirty="0"/>
              <a:t>即进行分组交换。</a:t>
            </a:r>
            <a:endParaRPr lang="en-US" altLang="zh-CN" dirty="0"/>
          </a:p>
          <a:p>
            <a:r>
              <a:rPr lang="zh-CN" altLang="en-US" dirty="0"/>
              <a:t>路由器要创建和动态维护</a:t>
            </a:r>
            <a:r>
              <a:rPr lang="zh-CN" altLang="en-US" dirty="0">
                <a:solidFill>
                  <a:srgbClr val="C00000"/>
                </a:solidFill>
              </a:rPr>
              <a:t>转发表。</a:t>
            </a:r>
            <a:endParaRPr lang="en-US" altLang="zh-CN" dirty="0">
              <a:solidFill>
                <a:srgbClr val="C00000"/>
              </a:solidFill>
            </a:endParaRPr>
          </a:p>
          <a:p>
            <a:endParaRPr lang="en-US" altLang="zh-CN" dirty="0"/>
          </a:p>
        </p:txBody>
      </p:sp>
      <p:sp>
        <p:nvSpPr>
          <p:cNvPr id="2" name="文本占位符 1"/>
          <p:cNvSpPr>
            <a:spLocks noGrp="1"/>
          </p:cNvSpPr>
          <p:nvPr>
            <p:ph type="body" sz="quarter" idx="11"/>
          </p:nvPr>
        </p:nvSpPr>
        <p:spPr/>
        <p:txBody>
          <a:bodyPr/>
          <a:lstStyle/>
          <a:p>
            <a:r>
              <a:rPr lang="zh-CN" altLang="en-US" dirty="0"/>
              <a:t>分组在互联网中的转发</a:t>
            </a:r>
          </a:p>
        </p:txBody>
      </p:sp>
      <p:grpSp>
        <p:nvGrpSpPr>
          <p:cNvPr id="4" name="组合 3"/>
          <p:cNvGrpSpPr/>
          <p:nvPr/>
        </p:nvGrpSpPr>
        <p:grpSpPr>
          <a:xfrm>
            <a:off x="3964575" y="1521791"/>
            <a:ext cx="2011680" cy="2552758"/>
            <a:chOff x="5286100" y="1171805"/>
            <a:chExt cx="2682240" cy="3403676"/>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solidFill>
                    <a:srgbClr val="000099"/>
                  </a:solidFill>
                  <a:latin typeface="微软雅黑" panose="020B0503020204020204" pitchFamily="34" charset="-122"/>
                  <a:ea typeface="微软雅黑" panose="020B0503020204020204" pitchFamily="34" charset="-122"/>
                </a:rPr>
                <a:t>暂存收到的分组。</a:t>
              </a: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solidFill>
                    <a:srgbClr val="000099"/>
                  </a:solidFill>
                  <a:latin typeface="微软雅黑" panose="020B0503020204020204" pitchFamily="34" charset="-122"/>
                  <a:ea typeface="微软雅黑" panose="020B0503020204020204" pitchFamily="34" charset="-122"/>
                </a:rPr>
                <a:t>检查分组首部。</a:t>
              </a: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solidFill>
                    <a:srgbClr val="000099"/>
                  </a:solidFill>
                  <a:latin typeface="微软雅黑" panose="020B0503020204020204" pitchFamily="34" charset="-122"/>
                  <a:ea typeface="微软雅黑" panose="020B0503020204020204" pitchFamily="34" charset="-122"/>
                </a:rPr>
                <a:t>查找转发表。</a:t>
              </a: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200" b="1" dirty="0">
                  <a:solidFill>
                    <a:srgbClr val="000099"/>
                  </a:solidFill>
                  <a:latin typeface="微软雅黑" panose="020B0503020204020204" pitchFamily="34" charset="-122"/>
                  <a:ea typeface="微软雅黑" panose="020B0503020204020204" pitchFamily="34" charset="-122"/>
                </a:rPr>
                <a:t>按照首部中的目的地址，找到合适的接口转发出去。</a:t>
              </a: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1" y="3959928"/>
              <a:ext cx="223651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200" b="1" dirty="0">
                  <a:latin typeface="微软雅黑" panose="020B0503020204020204" pitchFamily="34" charset="-122"/>
                  <a:ea typeface="微软雅黑" panose="020B0503020204020204" pitchFamily="34" charset="-122"/>
                </a:rPr>
                <a:t>路由器处理分组的过程</a:t>
              </a:r>
            </a:p>
          </p:txBody>
        </p:sp>
      </p:grpSp>
    </p:spTree>
    <p:extLst>
      <p:ext uri="{BB962C8B-B14F-4D97-AF65-F5344CB8AC3E}">
        <p14:creationId xmlns:p14="http://schemas.microsoft.com/office/powerpoint/2010/main" val="39900128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406189" y="1494521"/>
            <a:ext cx="6100392" cy="24140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4220194" y="1932655"/>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750273" y="3113214"/>
            <a:ext cx="1471878" cy="276999"/>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200" b="1" dirty="0">
                <a:solidFill>
                  <a:srgbClr val="FF0000"/>
                </a:solidFill>
                <a:latin typeface="微软雅黑" panose="020B0503020204020204" pitchFamily="34" charset="-122"/>
                <a:ea typeface="微软雅黑" panose="020B0503020204020204" pitchFamily="34" charset="-122"/>
              </a:rPr>
              <a:t>H</a:t>
            </a:r>
            <a:r>
              <a:rPr kumimoji="1" lang="en-US" altLang="zh-CN" sz="12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200" b="1" dirty="0">
                <a:solidFill>
                  <a:srgbClr val="FF0000"/>
                </a:solidFill>
                <a:latin typeface="微软雅黑" panose="020B0503020204020204" pitchFamily="34" charset="-122"/>
                <a:ea typeface="微软雅黑" panose="020B0503020204020204" pitchFamily="34" charset="-122"/>
              </a:rPr>
              <a:t> </a:t>
            </a:r>
            <a:r>
              <a:rPr kumimoji="1" lang="zh-CN" altLang="en-US" sz="1200" b="1" dirty="0">
                <a:solidFill>
                  <a:srgbClr val="FF0000"/>
                </a:solidFill>
                <a:latin typeface="微软雅黑" panose="020B0503020204020204" pitchFamily="34" charset="-122"/>
                <a:ea typeface="微软雅黑" panose="020B0503020204020204" pitchFamily="34" charset="-122"/>
              </a:rPr>
              <a:t>向 </a:t>
            </a:r>
            <a:r>
              <a:rPr kumimoji="1" lang="en-US" altLang="zh-CN" sz="1200" b="1" dirty="0">
                <a:solidFill>
                  <a:srgbClr val="FF0000"/>
                </a:solidFill>
                <a:latin typeface="微软雅黑" panose="020B0503020204020204" pitchFamily="34" charset="-122"/>
                <a:ea typeface="微软雅黑" panose="020B0503020204020204" pitchFamily="34" charset="-122"/>
              </a:rPr>
              <a:t>H</a:t>
            </a:r>
            <a:r>
              <a:rPr kumimoji="1" lang="en-US" altLang="zh-CN" sz="12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200" b="1" dirty="0">
                <a:solidFill>
                  <a:srgbClr val="FF0000"/>
                </a:solidFill>
                <a:latin typeface="微软雅黑" panose="020B0503020204020204" pitchFamily="34" charset="-122"/>
                <a:ea typeface="微软雅黑" panose="020B0503020204020204" pitchFamily="34" charset="-122"/>
              </a:rPr>
              <a:t> </a:t>
            </a:r>
            <a:r>
              <a:rPr kumimoji="1" lang="zh-CN" altLang="en-US" sz="12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750094" y="3411091"/>
            <a:ext cx="1471878" cy="276999"/>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200" b="1" dirty="0">
                <a:solidFill>
                  <a:srgbClr val="0000FF"/>
                </a:solidFill>
                <a:latin typeface="微软雅黑" panose="020B0503020204020204" pitchFamily="34" charset="-122"/>
                <a:ea typeface="微软雅黑" panose="020B0503020204020204" pitchFamily="34" charset="-122"/>
              </a:rPr>
              <a:t>H</a:t>
            </a:r>
            <a:r>
              <a:rPr kumimoji="1" lang="en-US" altLang="zh-CN" sz="12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向 </a:t>
            </a:r>
            <a:r>
              <a:rPr kumimoji="1" lang="en-US" altLang="zh-CN" sz="1200" b="1" dirty="0">
                <a:solidFill>
                  <a:srgbClr val="0000FF"/>
                </a:solidFill>
                <a:latin typeface="微软雅黑" panose="020B0503020204020204" pitchFamily="34" charset="-122"/>
                <a:ea typeface="微软雅黑" panose="020B0503020204020204" pitchFamily="34" charset="-122"/>
              </a:rPr>
              <a:t>H</a:t>
            </a:r>
            <a:r>
              <a:rPr kumimoji="1" lang="en-US" altLang="zh-CN" sz="12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3848" y="1663304"/>
            <a:ext cx="302419"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2296495" y="1865319"/>
            <a:ext cx="1987564" cy="1644586"/>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2846785" y="1970485"/>
            <a:ext cx="621506" cy="24884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3545681" y="2003822"/>
            <a:ext cx="367904" cy="627459"/>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2478881" y="2260998"/>
            <a:ext cx="323850" cy="563165"/>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2499123" y="2903935"/>
            <a:ext cx="739378" cy="396478"/>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3269456" y="2755106"/>
            <a:ext cx="644129" cy="585788"/>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2871788" y="2264569"/>
            <a:ext cx="1032272" cy="4238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2822972" y="2190751"/>
            <a:ext cx="485775" cy="110847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3290888" y="3331369"/>
            <a:ext cx="330994" cy="3048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3677841" y="1564481"/>
            <a:ext cx="261938" cy="523875"/>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3957637" y="2755106"/>
            <a:ext cx="547688" cy="566738"/>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1928813" y="2500313"/>
            <a:ext cx="489347" cy="336947"/>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2435423" y="1829395"/>
            <a:ext cx="396479" cy="338138"/>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2358629" y="2755106"/>
            <a:ext cx="221456" cy="205979"/>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3957638" y="2459832"/>
            <a:ext cx="856060" cy="213122"/>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2709863" y="2141935"/>
            <a:ext cx="222647" cy="20597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3400426" y="1868091"/>
            <a:ext cx="221456" cy="20597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3814763" y="2599135"/>
            <a:ext cx="222647" cy="20478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3180160" y="3189685"/>
            <a:ext cx="221456" cy="20597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2849166" y="1840706"/>
            <a:ext cx="100013" cy="286941"/>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323975" y="2500313"/>
            <a:ext cx="339329" cy="10716"/>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2654867" y="1616869"/>
            <a:ext cx="5886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05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8594" y="1616869"/>
            <a:ext cx="302419"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641" y="2370535"/>
            <a:ext cx="301228"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1982" y="3226594"/>
            <a:ext cx="302419"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9963" y="3536157"/>
            <a:ext cx="302419" cy="30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1935290" y="1691879"/>
            <a:ext cx="3513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latin typeface="微软雅黑" panose="020B0503020204020204" pitchFamily="34" charset="-122"/>
                <a:ea typeface="微软雅黑" panose="020B0503020204020204" pitchFamily="34" charset="-122"/>
              </a:rPr>
              <a:t>H</a:t>
            </a:r>
            <a:r>
              <a:rPr kumimoji="1" lang="en-US" altLang="zh-CN" sz="105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4199858" y="1612106"/>
            <a:ext cx="3513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latin typeface="微软雅黑" panose="020B0503020204020204" pitchFamily="34" charset="-122"/>
                <a:ea typeface="微软雅黑" panose="020B0503020204020204" pitchFamily="34" charset="-122"/>
              </a:rPr>
              <a:t>H</a:t>
            </a:r>
            <a:r>
              <a:rPr kumimoji="1" lang="en-US" altLang="zh-CN" sz="105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4886849" y="2393156"/>
            <a:ext cx="3513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latin typeface="微软雅黑" panose="020B0503020204020204" pitchFamily="34" charset="-122"/>
                <a:ea typeface="微软雅黑" panose="020B0503020204020204" pitchFamily="34" charset="-122"/>
              </a:rPr>
              <a:t>H</a:t>
            </a:r>
            <a:r>
              <a:rPr kumimoji="1" lang="en-US" altLang="zh-CN" sz="105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4654677" y="3269456"/>
            <a:ext cx="3513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latin typeface="微软雅黑" panose="020B0503020204020204" pitchFamily="34" charset="-122"/>
                <a:ea typeface="微软雅黑" panose="020B0503020204020204" pitchFamily="34" charset="-122"/>
              </a:rPr>
              <a:t>H</a:t>
            </a:r>
            <a:r>
              <a:rPr kumimoji="1" lang="en-US" altLang="zh-CN" sz="105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3742658" y="3552825"/>
            <a:ext cx="3513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latin typeface="微软雅黑" panose="020B0503020204020204" pitchFamily="34" charset="-122"/>
                <a:ea typeface="微软雅黑" panose="020B0503020204020204" pitchFamily="34" charset="-122"/>
              </a:rPr>
              <a:t>H</a:t>
            </a:r>
            <a:r>
              <a:rPr kumimoji="1" lang="en-US" altLang="zh-CN" sz="105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1670375" y="2180035"/>
            <a:ext cx="35137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050" b="1">
                <a:latin typeface="微软雅黑" panose="020B0503020204020204" pitchFamily="34" charset="-122"/>
                <a:ea typeface="微软雅黑" panose="020B0503020204020204" pitchFamily="34" charset="-122"/>
              </a:rPr>
              <a:t>H</a:t>
            </a:r>
            <a:r>
              <a:rPr kumimoji="1" lang="en-US" altLang="zh-CN" sz="105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3098007" y="262651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05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920182" y="2378869"/>
            <a:ext cx="45397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050" b="1" dirty="0">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488" y="2357437"/>
            <a:ext cx="302419" cy="301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2284810" y="1716882"/>
            <a:ext cx="138113" cy="127397"/>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1776412" y="2422922"/>
            <a:ext cx="138113" cy="12858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选择传输路径</a:t>
            </a:r>
          </a:p>
        </p:txBody>
      </p:sp>
    </p:spTree>
    <p:extLst>
      <p:ext uri="{BB962C8B-B14F-4D97-AF65-F5344CB8AC3E}">
        <p14:creationId xmlns:p14="http://schemas.microsoft.com/office/powerpoint/2010/main" val="75582140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1.48148E-6 -3.33333E-6 L 0.09121 0.0784 L 0.21019 0.16914 L 0.30208 0.04476 L 0.39676 0.17963 " pathEditMode="relative" rAng="0" ptsTypes="AAAAA">
                                      <p:cBhvr>
                                        <p:cTn id="11" dur="3000" fill="hold"/>
                                        <p:tgtEl>
                                          <p:spTgt spid="54"/>
                                        </p:tgtEl>
                                        <p:attrNameLst>
                                          <p:attrName>ppt_x</p:attrName>
                                          <p:attrName>ppt_y</p:attrName>
                                        </p:attrNameLst>
                                      </p:cBhvr>
                                      <p:rCtr x="19838" y="8981"/>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1.48148E-6 -0.00895 L 0.09491 0.07253 L 0.14283 -0.06697 L 0.30486 0.03797 L 0.40023 0.17994 " pathEditMode="relative" rAng="0" ptsTypes="AAAAA">
                                      <p:cBhvr>
                                        <p:cTn id="20" dur="3000" fill="hold"/>
                                        <p:tgtEl>
                                          <p:spTgt spid="54"/>
                                        </p:tgtEl>
                                        <p:attrNameLst>
                                          <p:attrName>ppt_x</p:attrName>
                                          <p:attrName>ppt_y</p:attrName>
                                        </p:attrNameLst>
                                      </p:cBhvr>
                                      <p:rCtr x="20000" y="6543"/>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4.44444E-6 3.7037E-6 L 0.06643 0.09321 L 0.23125 0.18487 L 0.35671 0.13796 " pathEditMode="relative" rAng="0" ptsTypes="AAAA">
                                      <p:cBhvr>
                                        <p:cTn id="31" dur="3000" fill="hold"/>
                                        <p:tgtEl>
                                          <p:spTgt spid="40"/>
                                        </p:tgtEl>
                                        <p:attrNameLst>
                                          <p:attrName>ppt_x</p:attrName>
                                          <p:attrName>ppt_y</p:attrName>
                                        </p:attrNameLst>
                                      </p:cBhvr>
                                      <p:rCtr x="17824" y="9228"/>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1.48148E-6 -0.00987 L 0.09051 0.06852 L 0.14097 -0.06821 L 0.30139 0.03673 L 0.39908 0.17994 " pathEditMode="relative" rAng="0" ptsTypes="AAAAA">
                                      <p:cBhvr>
                                        <p:cTn id="40" dur="3000" fill="hold"/>
                                        <p:tgtEl>
                                          <p:spTgt spid="54"/>
                                        </p:tgtEl>
                                        <p:attrNameLst>
                                          <p:attrName>ppt_x</p:attrName>
                                          <p:attrName>ppt_y</p:attrName>
                                        </p:attrNameLst>
                                      </p:cBhvr>
                                      <p:rCtr x="19954" y="6574"/>
                                    </p:animMotion>
                                  </p:childTnLst>
                                </p:cTn>
                              </p:par>
                              <p:par>
                                <p:cTn id="41" presetID="0" presetClass="path" presetSubtype="0" accel="50000" decel="50000" fill="hold" grpId="1" nodeType="withEffect">
                                  <p:stCondLst>
                                    <p:cond delay="2000"/>
                                  </p:stCondLst>
                                  <p:childTnLst>
                                    <p:animMotion origin="layout" path="M 4.44444E-6 3.7037E-6 L 0.0706 0.09444 L 0.22963 0.18024 L 0.35763 0.13549 " pathEditMode="relative" rAng="0" ptsTypes="AAAA">
                                      <p:cBhvr>
                                        <p:cTn id="42" dur="3000" fill="hold"/>
                                        <p:tgtEl>
                                          <p:spTgt spid="40"/>
                                        </p:tgtEl>
                                        <p:attrNameLst>
                                          <p:attrName>ppt_x</p:attrName>
                                          <p:attrName>ppt_y</p:attrName>
                                        </p:attrNameLst>
                                      </p:cBhvr>
                                      <p:rCtr x="17870" y="9012"/>
                                    </p:animMotion>
                                  </p:childTnLst>
                                </p:cTn>
                              </p:par>
                              <p:par>
                                <p:cTn id="43" presetID="0" presetClass="path" presetSubtype="0" accel="50000" decel="50000" fill="hold" grpId="3" nodeType="withEffect">
                                  <p:stCondLst>
                                    <p:cond delay="3000"/>
                                  </p:stCondLst>
                                  <p:childTnLst>
                                    <p:animMotion origin="layout" path="M -1.48148E-6 -0.00771 L 0.09259 0.07531 L 0.14468 -0.06697 L 0.21111 0.17747 L 0.30162 0.04661 L 0.39908 0.1892 " pathEditMode="relative" rAng="0" ptsTypes="AAAAAA">
                                      <p:cBhvr>
                                        <p:cTn id="44" dur="3000" fill="hold"/>
                                        <p:tgtEl>
                                          <p:spTgt spid="54"/>
                                        </p:tgtEl>
                                        <p:attrNameLst>
                                          <p:attrName>ppt_x</p:attrName>
                                          <p:attrName>ppt_y</p:attrName>
                                        </p:attrNameLst>
                                      </p:cBhvr>
                                      <p:rCtr x="19954" y="68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378804" y="1527620"/>
            <a:ext cx="6100393" cy="24140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2304031" y="1813502"/>
            <a:ext cx="2217536" cy="1834874"/>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2917031" y="1931194"/>
            <a:ext cx="695325" cy="277416"/>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3696892" y="1968103"/>
            <a:ext cx="410765" cy="7000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2507457" y="2255044"/>
            <a:ext cx="360760" cy="6286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2530079" y="2972992"/>
            <a:ext cx="825103" cy="440531"/>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3389710" y="2806304"/>
            <a:ext cx="717947" cy="65365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2945606" y="2258616"/>
            <a:ext cx="1152525" cy="47267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2890838" y="2176463"/>
            <a:ext cx="541735" cy="123706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3413522" y="3449241"/>
            <a:ext cx="489347" cy="340519"/>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3874294" y="1525191"/>
            <a:ext cx="116681" cy="547688"/>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4157663" y="2806304"/>
            <a:ext cx="346472" cy="504825"/>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1787128" y="2934891"/>
            <a:ext cx="59412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2484835" y="1797844"/>
            <a:ext cx="386954" cy="38219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285876" y="2788444"/>
            <a:ext cx="409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2336007" y="2801541"/>
            <a:ext cx="303610" cy="2809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solidFill>
                  <a:srgbClr val="000099"/>
                </a:solidFill>
              </a:rPr>
              <a:t>A</a:t>
            </a:r>
          </a:p>
        </p:txBody>
      </p:sp>
      <p:sp>
        <p:nvSpPr>
          <p:cNvPr id="77846" name="Line 27"/>
          <p:cNvSpPr>
            <a:spLocks noChangeShapeType="1"/>
          </p:cNvSpPr>
          <p:nvPr/>
        </p:nvSpPr>
        <p:spPr bwMode="auto">
          <a:xfrm flipV="1">
            <a:off x="4157663" y="2318148"/>
            <a:ext cx="745331" cy="396478"/>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2765822" y="2122885"/>
            <a:ext cx="285750" cy="264319"/>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solidFill>
                  <a:srgbClr val="000099"/>
                </a:solidFill>
              </a:rPr>
              <a:t>B</a:t>
            </a:r>
          </a:p>
        </p:txBody>
      </p:sp>
      <p:sp>
        <p:nvSpPr>
          <p:cNvPr id="77848" name="Oval 36"/>
          <p:cNvSpPr>
            <a:spLocks noChangeArrowheads="1"/>
          </p:cNvSpPr>
          <p:nvPr/>
        </p:nvSpPr>
        <p:spPr bwMode="auto">
          <a:xfrm>
            <a:off x="3534966" y="1816894"/>
            <a:ext cx="279797" cy="258366"/>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solidFill>
                  <a:srgbClr val="000099"/>
                </a:solidFill>
              </a:rPr>
              <a:t>D</a:t>
            </a:r>
          </a:p>
        </p:txBody>
      </p:sp>
      <p:sp>
        <p:nvSpPr>
          <p:cNvPr id="77849" name="Oval 37"/>
          <p:cNvSpPr>
            <a:spLocks noChangeArrowheads="1"/>
          </p:cNvSpPr>
          <p:nvPr/>
        </p:nvSpPr>
        <p:spPr bwMode="auto">
          <a:xfrm>
            <a:off x="3969544" y="2636044"/>
            <a:ext cx="310754" cy="288131"/>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solidFill>
                  <a:srgbClr val="000099"/>
                </a:solidFill>
              </a:rPr>
              <a:t>E</a:t>
            </a:r>
          </a:p>
        </p:txBody>
      </p:sp>
      <p:sp>
        <p:nvSpPr>
          <p:cNvPr id="77850" name="Oval 38"/>
          <p:cNvSpPr>
            <a:spLocks noChangeArrowheads="1"/>
          </p:cNvSpPr>
          <p:nvPr/>
        </p:nvSpPr>
        <p:spPr bwMode="auto">
          <a:xfrm>
            <a:off x="3289697" y="3292079"/>
            <a:ext cx="295275" cy="273844"/>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500" b="1">
                <a:solidFill>
                  <a:srgbClr val="000099"/>
                </a:solidFill>
              </a:rPr>
              <a:t>C</a:t>
            </a:r>
          </a:p>
        </p:txBody>
      </p:sp>
      <p:sp>
        <p:nvSpPr>
          <p:cNvPr id="77851" name="Text Box 39"/>
          <p:cNvSpPr txBox="1">
            <a:spLocks noChangeArrowheads="1"/>
          </p:cNvSpPr>
          <p:nvPr/>
        </p:nvSpPr>
        <p:spPr bwMode="auto">
          <a:xfrm>
            <a:off x="4700588" y="3217069"/>
            <a:ext cx="409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5091113" y="2172891"/>
            <a:ext cx="409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2520554" y="1601391"/>
            <a:ext cx="409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4025504" y="3569494"/>
            <a:ext cx="409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1685926" y="2171700"/>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05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228850" y="2187178"/>
            <a:ext cx="553641" cy="90488"/>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2850" y="3571875"/>
            <a:ext cx="325041"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484710" y="2527698"/>
            <a:ext cx="195263" cy="288131"/>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4591462" y="2951358"/>
            <a:ext cx="1696641" cy="276999"/>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200" b="1" dirty="0">
                <a:solidFill>
                  <a:schemeClr val="bg1"/>
                </a:solidFill>
                <a:latin typeface="微软雅黑" panose="020B0503020204020204" pitchFamily="34" charset="-122"/>
                <a:ea typeface="微软雅黑" panose="020B0503020204020204" pitchFamily="34" charset="-122"/>
              </a:rPr>
              <a:t>H</a:t>
            </a:r>
            <a:r>
              <a:rPr kumimoji="1" lang="en-US" altLang="zh-CN" sz="12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3237310" y="2699147"/>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05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529207" y="1764062"/>
            <a:ext cx="1471878" cy="276999"/>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200" b="1" dirty="0">
                <a:solidFill>
                  <a:srgbClr val="C00000"/>
                </a:solidFill>
                <a:latin typeface="微软雅黑" panose="020B0503020204020204" pitchFamily="34" charset="-122"/>
                <a:ea typeface="微软雅黑" panose="020B0503020204020204" pitchFamily="34" charset="-122"/>
              </a:rPr>
              <a:t>H</a:t>
            </a:r>
            <a:r>
              <a:rPr kumimoji="1" lang="en-US" altLang="zh-CN" sz="12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200" b="1" dirty="0">
                <a:solidFill>
                  <a:srgbClr val="C00000"/>
                </a:solidFill>
                <a:latin typeface="微软雅黑" panose="020B0503020204020204" pitchFamily="34" charset="-122"/>
                <a:ea typeface="微软雅黑" panose="020B0503020204020204" pitchFamily="34" charset="-122"/>
              </a:rPr>
              <a:t> </a:t>
            </a:r>
            <a:r>
              <a:rPr kumimoji="1" lang="zh-CN" altLang="en-US" sz="1200" b="1" dirty="0">
                <a:solidFill>
                  <a:srgbClr val="C00000"/>
                </a:solidFill>
                <a:latin typeface="微软雅黑" panose="020B0503020204020204" pitchFamily="34" charset="-122"/>
                <a:ea typeface="微软雅黑" panose="020B0503020204020204" pitchFamily="34" charset="-122"/>
              </a:rPr>
              <a:t>向 </a:t>
            </a:r>
            <a:r>
              <a:rPr kumimoji="1" lang="en-US" altLang="zh-CN" sz="1200" b="1" dirty="0">
                <a:solidFill>
                  <a:srgbClr val="C00000"/>
                </a:solidFill>
                <a:latin typeface="微软雅黑" panose="020B0503020204020204" pitchFamily="34" charset="-122"/>
                <a:ea typeface="微软雅黑" panose="020B0503020204020204" pitchFamily="34" charset="-122"/>
              </a:rPr>
              <a:t>H</a:t>
            </a:r>
            <a:r>
              <a:rPr kumimoji="1" lang="en-US" altLang="zh-CN" sz="12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200" b="1" dirty="0">
                <a:solidFill>
                  <a:srgbClr val="C00000"/>
                </a:solidFill>
                <a:latin typeface="微软雅黑" panose="020B0503020204020204" pitchFamily="34" charset="-122"/>
                <a:ea typeface="微软雅黑" panose="020B0503020204020204" pitchFamily="34" charset="-122"/>
              </a:rPr>
              <a:t> </a:t>
            </a:r>
            <a:r>
              <a:rPr kumimoji="1" lang="zh-CN" altLang="en-US" sz="1200" b="1" dirty="0">
                <a:solidFill>
                  <a:srgbClr val="C0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4357688" y="1582342"/>
            <a:ext cx="409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2748" y="2166938"/>
            <a:ext cx="325040" cy="32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1981" y="3233738"/>
            <a:ext cx="323850" cy="32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1619" y="2814638"/>
            <a:ext cx="325041" cy="32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1591866" y="2861072"/>
            <a:ext cx="175022" cy="160734"/>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0281" y="1606154"/>
            <a:ext cx="323850" cy="32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6700" y="1593056"/>
            <a:ext cx="325041"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2628025" y="2111045"/>
            <a:ext cx="1593056" cy="83099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在路由器 </a:t>
            </a:r>
            <a:r>
              <a:rPr kumimoji="1" lang="en-US" altLang="zh-CN" sz="1200" b="1" dirty="0">
                <a:solidFill>
                  <a:schemeClr val="bg1"/>
                </a:solidFill>
                <a:latin typeface="微软雅黑" panose="020B0503020204020204" pitchFamily="34" charset="-122"/>
                <a:ea typeface="微软雅黑" panose="020B0503020204020204" pitchFamily="34" charset="-122"/>
              </a:rPr>
              <a:t>A </a:t>
            </a:r>
            <a:r>
              <a:rPr kumimoji="1" lang="zh-CN" altLang="en-US" sz="12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转发</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2412207" y="2864644"/>
            <a:ext cx="175022" cy="160735"/>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2886753" y="2428067"/>
            <a:ext cx="1332310" cy="83099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在路由器 </a:t>
            </a:r>
            <a:r>
              <a:rPr kumimoji="1" lang="en-US" altLang="zh-CN" sz="1200" b="1" dirty="0">
                <a:solidFill>
                  <a:schemeClr val="bg1"/>
                </a:solidFill>
                <a:latin typeface="微软雅黑" panose="020B0503020204020204" pitchFamily="34" charset="-122"/>
                <a:ea typeface="微软雅黑" panose="020B0503020204020204" pitchFamily="34" charset="-122"/>
              </a:rPr>
              <a:t>C </a:t>
            </a:r>
            <a:r>
              <a:rPr kumimoji="1" lang="zh-CN" altLang="en-US" sz="12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3358753" y="3349229"/>
            <a:ext cx="175022" cy="161925"/>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2533650" y="2391473"/>
            <a:ext cx="1347788" cy="83099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在路由器 </a:t>
            </a:r>
            <a:r>
              <a:rPr kumimoji="1" lang="en-US" altLang="zh-CN" sz="1200" b="1" dirty="0">
                <a:solidFill>
                  <a:schemeClr val="bg1"/>
                </a:solidFill>
                <a:latin typeface="微软雅黑" panose="020B0503020204020204" pitchFamily="34" charset="-122"/>
                <a:ea typeface="微软雅黑" panose="020B0503020204020204" pitchFamily="34" charset="-122"/>
              </a:rPr>
              <a:t>E </a:t>
            </a:r>
            <a:r>
              <a:rPr kumimoji="1" lang="zh-CN" altLang="en-US" sz="12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2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2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4049316" y="2702719"/>
            <a:ext cx="176213" cy="161925"/>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103552" y="2352830"/>
            <a:ext cx="45397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050" b="1" dirty="0">
                <a:solidFill>
                  <a:srgbClr val="0000FF"/>
                </a:solidFill>
                <a:latin typeface="微软雅黑" panose="020B0503020204020204" pitchFamily="34" charset="-122"/>
                <a:ea typeface="微软雅黑" panose="020B0503020204020204" pitchFamily="34" charset="-122"/>
              </a:rPr>
              <a:t>主机</a:t>
            </a: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p>
        </p:txBody>
      </p:sp>
    </p:spTree>
    <p:extLst>
      <p:ext uri="{BB962C8B-B14F-4D97-AF65-F5344CB8AC3E}">
        <p14:creationId xmlns:p14="http://schemas.microsoft.com/office/powerpoint/2010/main" val="112560833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1"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1"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extLst>
              <p:ext uri="{D42A27DB-BD31-4B8C-83A1-F6EECF244321}">
                <p14:modId xmlns:p14="http://schemas.microsoft.com/office/powerpoint/2010/main" val="1161932124"/>
              </p:ext>
            </p:extLst>
          </p:nvPr>
        </p:nvGraphicFramePr>
        <p:xfrm>
          <a:off x="257346" y="1454639"/>
          <a:ext cx="6302241" cy="2121662"/>
        </p:xfrm>
        <a:graphic>
          <a:graphicData uri="http://schemas.openxmlformats.org/drawingml/2006/table">
            <a:tbl>
              <a:tblPr firstRow="1" firstCol="1" bandRow="1" bandCol="1">
                <a:tableStyleId>{93296810-A885-4BE3-A3E7-6D5BEEA58F35}</a:tableStyleId>
              </a:tblPr>
              <a:tblGrid>
                <a:gridCol w="788312">
                  <a:extLst>
                    <a:ext uri="{9D8B030D-6E8A-4147-A177-3AD203B41FA5}">
                      <a16:colId xmlns:a16="http://schemas.microsoft.com/office/drawing/2014/main" val="20000"/>
                    </a:ext>
                  </a:extLst>
                </a:gridCol>
                <a:gridCol w="5513929">
                  <a:extLst>
                    <a:ext uri="{9D8B030D-6E8A-4147-A177-3AD203B41FA5}">
                      <a16:colId xmlns:a16="http://schemas.microsoft.com/office/drawing/2014/main" val="20001"/>
                    </a:ext>
                  </a:extLst>
                </a:gridCol>
              </a:tblGrid>
              <a:tr h="35462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0998" marR="80998" marT="54019" marB="540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67499" marR="67499" marT="35112" marB="35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extLst>
                  <a:ext uri="{0D108BD9-81ED-4DB2-BD59-A6C34878D82A}">
                    <a16:rowId xmlns:a16="http://schemas.microsoft.com/office/drawing/2014/main" val="10000"/>
                  </a:ext>
                </a:extLst>
              </a:tr>
              <a:tr h="350268">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67499" marR="67499" marT="35112" marB="35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4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4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4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67499" marR="67499" marT="35112" marB="35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191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67499" marR="67499" marT="35112" marB="35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4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地选择最合适的转发路由</a:t>
                      </a:r>
                      <a:r>
                        <a:rPr kumimoji="0" lang="zh-CN" altLang="en-US"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4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67499" marR="67499" marT="35112" marB="35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4463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67499" marR="67499" marT="35112" marB="35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4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就能向其他主机发送分组</a:t>
                      </a:r>
                      <a:r>
                        <a:rPr kumimoji="0" lang="zh-CN" altLang="en-US"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4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67499" marR="67499" marT="35112" marB="35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19055">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67499" marR="67499" marT="35112" marB="35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保证可靠性的网络协议；分布式多路由的分组交换网，使网络有很好的生存性</a:t>
                      </a:r>
                      <a:r>
                        <a:rPr kumimoji="0" lang="zh-CN" altLang="en-US" sz="14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4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67499" marR="67499" marT="35112" marB="351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3" name="文本占位符 2"/>
          <p:cNvSpPr>
            <a:spLocks noGrp="1"/>
          </p:cNvSpPr>
          <p:nvPr>
            <p:ph type="body" sz="quarter" idx="11"/>
          </p:nvPr>
        </p:nvSpPr>
        <p:spPr/>
        <p:txBody>
          <a:bodyPr/>
          <a:lstStyle/>
          <a:p>
            <a:r>
              <a:rPr lang="zh-CN" altLang="en-US" dirty="0"/>
              <a:t>分组交换的优点</a:t>
            </a:r>
          </a:p>
        </p:txBody>
      </p:sp>
    </p:spTree>
    <p:extLst>
      <p:ext uri="{BB962C8B-B14F-4D97-AF65-F5344CB8AC3E}">
        <p14:creationId xmlns:p14="http://schemas.microsoft.com/office/powerpoint/2010/main" val="19301599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177222"/>
            <a:ext cx="6096762" cy="3182278"/>
          </a:xfrm>
        </p:spPr>
        <p:txBody>
          <a:bodyPr/>
          <a:lstStyle/>
          <a:p>
            <a:r>
              <a:rPr lang="zh-CN" altLang="en-US" dirty="0">
                <a:solidFill>
                  <a:srgbClr val="C00000"/>
                </a:solidFill>
              </a:rPr>
              <a:t>排队延迟：</a:t>
            </a:r>
            <a:r>
              <a:rPr lang="zh-CN" altLang="en-US" dirty="0"/>
              <a:t>分组在各路由器存储转发时需要排队。</a:t>
            </a:r>
            <a:endParaRPr lang="en-US" altLang="zh-CN" dirty="0"/>
          </a:p>
          <a:p>
            <a:r>
              <a:rPr lang="zh-CN" altLang="en-US" dirty="0">
                <a:solidFill>
                  <a:srgbClr val="C00000"/>
                </a:solidFill>
              </a:rPr>
              <a:t>不保证带宽：</a:t>
            </a:r>
            <a:r>
              <a:rPr lang="zh-CN" altLang="zh-CN" dirty="0"/>
              <a:t>动态分配</a:t>
            </a:r>
            <a:r>
              <a:rPr lang="zh-CN" altLang="en-US" dirty="0"/>
              <a:t>。</a:t>
            </a:r>
            <a:endParaRPr lang="en-US" altLang="zh-CN" dirty="0"/>
          </a:p>
          <a:p>
            <a:r>
              <a:rPr lang="zh-CN" altLang="en-US" dirty="0">
                <a:solidFill>
                  <a:srgbClr val="C00000"/>
                </a:solidFill>
              </a:rPr>
              <a:t>增加开销：</a:t>
            </a:r>
            <a:r>
              <a:rPr lang="zh-CN" altLang="en-US" dirty="0"/>
              <a:t>各分组必须携带控制信息；路由器要暂存分组，维护转发表等。</a:t>
            </a:r>
          </a:p>
        </p:txBody>
      </p:sp>
      <p:sp>
        <p:nvSpPr>
          <p:cNvPr id="3" name="文本占位符 2"/>
          <p:cNvSpPr>
            <a:spLocks noGrp="1"/>
          </p:cNvSpPr>
          <p:nvPr>
            <p:ph type="body" sz="quarter" idx="11"/>
          </p:nvPr>
        </p:nvSpPr>
        <p:spPr/>
        <p:txBody>
          <a:bodyPr/>
          <a:lstStyle/>
          <a:p>
            <a:r>
              <a:rPr lang="zh-CN" altLang="en-US" dirty="0"/>
              <a:t>分组交换带来的问题</a:t>
            </a:r>
          </a:p>
        </p:txBody>
      </p:sp>
    </p:spTree>
    <p:extLst>
      <p:ext uri="{BB962C8B-B14F-4D97-AF65-F5344CB8AC3E}">
        <p14:creationId xmlns:p14="http://schemas.microsoft.com/office/powerpoint/2010/main" val="31842768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842554" y="1393069"/>
            <a:ext cx="5192486" cy="2586446"/>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4542748" y="1899003"/>
            <a:ext cx="743254" cy="268938"/>
            <a:chOff x="5641197" y="1771465"/>
            <a:chExt cx="991345" cy="359458"/>
          </a:xfrm>
        </p:grpSpPr>
        <p:grpSp>
          <p:nvGrpSpPr>
            <p:cNvPr id="84112" name="组合 145"/>
            <p:cNvGrpSpPr/>
            <p:nvPr/>
          </p:nvGrpSpPr>
          <p:grpSpPr bwMode="auto">
            <a:xfrm>
              <a:off x="5641197" y="1771465"/>
              <a:ext cx="991345" cy="359458"/>
              <a:chOff x="6081042" y="2314574"/>
              <a:chExt cx="1510710" cy="547777"/>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6960574" y="2462371"/>
                <a:ext cx="631178" cy="399980"/>
                <a:chOff x="4872" y="1990"/>
                <a:chExt cx="504" cy="346"/>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872" y="1990"/>
                  <a:ext cx="477" cy="34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081042" y="2314574"/>
                <a:ext cx="596903" cy="39963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37864" y="1820769"/>
              <a:ext cx="391694" cy="26224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4773858" y="1957646"/>
            <a:ext cx="518094" cy="389666"/>
            <a:chOff x="6543549" y="2434618"/>
            <a:chExt cx="1053217" cy="79070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43549" y="2434618"/>
              <a:ext cx="716338" cy="790709"/>
              <a:chOff x="4539" y="1966"/>
              <a:chExt cx="572" cy="684"/>
            </a:xfrm>
          </p:grpSpPr>
          <p:sp>
            <p:nvSpPr>
              <p:cNvPr id="84103" name="AutoShape 19"/>
              <p:cNvSpPr>
                <a:spLocks noChangeArrowheads="1"/>
              </p:cNvSpPr>
              <p:nvPr/>
            </p:nvSpPr>
            <p:spPr bwMode="auto">
              <a:xfrm rot="5400000">
                <a:off x="4569" y="2021"/>
                <a:ext cx="547" cy="537"/>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39" y="2090"/>
                <a:ext cx="477"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45" y="1966"/>
                <a:ext cx="343" cy="68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675"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6973911" y="2672519"/>
              <a:ext cx="596993" cy="3981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P3</a:t>
              </a:r>
            </a:p>
          </p:txBody>
        </p:sp>
      </p:grpSp>
      <p:grpSp>
        <p:nvGrpSpPr>
          <p:cNvPr id="5" name="Group 127"/>
          <p:cNvGrpSpPr/>
          <p:nvPr/>
        </p:nvGrpSpPr>
        <p:grpSpPr bwMode="auto">
          <a:xfrm>
            <a:off x="3507432" y="2080682"/>
            <a:ext cx="290302" cy="388586"/>
            <a:chOff x="2869" y="2182"/>
            <a:chExt cx="471"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7" name="Text Box 61"/>
            <p:cNvSpPr txBox="1">
              <a:spLocks noChangeArrowheads="1"/>
            </p:cNvSpPr>
            <p:nvPr/>
          </p:nvSpPr>
          <p:spPr bwMode="auto">
            <a:xfrm>
              <a:off x="2869" y="2182"/>
              <a:ext cx="471" cy="609"/>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825" dirty="0">
                  <a:solidFill>
                    <a:schemeClr val="bg1"/>
                  </a:solidFill>
                </a:rPr>
                <a:t>报</a:t>
              </a:r>
            </a:p>
            <a:p>
              <a:pPr fontAlgn="auto">
                <a:spcBef>
                  <a:spcPts val="0"/>
                </a:spcBef>
                <a:spcAft>
                  <a:spcPts val="0"/>
                </a:spcAft>
                <a:defRPr/>
              </a:pPr>
              <a:r>
                <a:rPr lang="zh-CN" altLang="en-US" sz="825"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grpSp>
      <p:grpSp>
        <p:nvGrpSpPr>
          <p:cNvPr id="11" name="Group 128"/>
          <p:cNvGrpSpPr/>
          <p:nvPr/>
        </p:nvGrpSpPr>
        <p:grpSpPr bwMode="auto">
          <a:xfrm>
            <a:off x="3742868" y="2555750"/>
            <a:ext cx="291533" cy="393138"/>
            <a:chOff x="3251" y="3017"/>
            <a:chExt cx="473"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13" name="Text Box 66"/>
            <p:cNvSpPr txBox="1">
              <a:spLocks noChangeArrowheads="1"/>
            </p:cNvSpPr>
            <p:nvPr/>
          </p:nvSpPr>
          <p:spPr bwMode="auto">
            <a:xfrm>
              <a:off x="3253" y="3017"/>
              <a:ext cx="471" cy="609"/>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825" dirty="0">
                  <a:solidFill>
                    <a:schemeClr val="bg1"/>
                  </a:solidFill>
                </a:rPr>
                <a:t>报</a:t>
              </a:r>
            </a:p>
            <a:p>
              <a:pPr fontAlgn="auto">
                <a:spcBef>
                  <a:spcPts val="0"/>
                </a:spcBef>
                <a:spcAft>
                  <a:spcPts val="0"/>
                </a:spcAft>
                <a:defRPr/>
              </a:pPr>
              <a:r>
                <a:rPr lang="zh-CN" altLang="en-US" sz="825"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grpSp>
      <p:grpSp>
        <p:nvGrpSpPr>
          <p:cNvPr id="17" name="Group 126"/>
          <p:cNvGrpSpPr/>
          <p:nvPr/>
        </p:nvGrpSpPr>
        <p:grpSpPr bwMode="auto">
          <a:xfrm>
            <a:off x="3290479" y="1619842"/>
            <a:ext cx="290302" cy="393707"/>
            <a:chOff x="2517" y="1372"/>
            <a:chExt cx="471"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19" name="Text Box 71"/>
            <p:cNvSpPr txBox="1">
              <a:spLocks noChangeArrowheads="1"/>
            </p:cNvSpPr>
            <p:nvPr/>
          </p:nvSpPr>
          <p:spPr bwMode="auto">
            <a:xfrm>
              <a:off x="2517" y="1372"/>
              <a:ext cx="471" cy="609"/>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825" dirty="0">
                  <a:solidFill>
                    <a:schemeClr val="bg1"/>
                  </a:solidFill>
                </a:rPr>
                <a:t>报</a:t>
              </a:r>
            </a:p>
            <a:p>
              <a:pPr fontAlgn="auto">
                <a:spcBef>
                  <a:spcPts val="0"/>
                </a:spcBef>
                <a:spcAft>
                  <a:spcPts val="0"/>
                </a:spcAft>
                <a:defRPr/>
              </a:pPr>
              <a:r>
                <a:rPr lang="zh-CN" altLang="en-US" sz="825"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grpSp>
      <p:sp>
        <p:nvSpPr>
          <p:cNvPr id="83980" name="Line 74"/>
          <p:cNvSpPr>
            <a:spLocks noChangeShapeType="1"/>
          </p:cNvSpPr>
          <p:nvPr/>
        </p:nvSpPr>
        <p:spPr bwMode="auto">
          <a:xfrm>
            <a:off x="2190374" y="1629766"/>
            <a:ext cx="0" cy="136683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2414211" y="1629766"/>
            <a:ext cx="0" cy="136683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1853427" y="2987078"/>
            <a:ext cx="98937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dirty="0">
                <a:solidFill>
                  <a:srgbClr val="0000FF"/>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3198834" y="2987078"/>
            <a:ext cx="922047"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dirty="0">
                <a:solidFill>
                  <a:srgbClr val="99009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4521618" y="2987078"/>
            <a:ext cx="922047"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1966536" y="1677391"/>
            <a:ext cx="223838" cy="23813"/>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190373" y="1773832"/>
            <a:ext cx="223838" cy="23813"/>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2414211" y="1869082"/>
            <a:ext cx="223838" cy="25003"/>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1966536" y="2013147"/>
            <a:ext cx="671513" cy="96441"/>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3354805" y="1416644"/>
            <a:ext cx="72327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050" b="1" dirty="0">
                <a:solidFill>
                  <a:srgbClr val="99009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002255" y="1416644"/>
            <a:ext cx="72327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050" b="1" dirty="0">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4654968" y="1411882"/>
            <a:ext cx="723275"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05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2965471" y="1797645"/>
            <a:ext cx="0" cy="983456"/>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2866368" y="2728268"/>
            <a:ext cx="2155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2" charset="-122"/>
              </a:rPr>
              <a:t>t</a:t>
            </a:r>
          </a:p>
        </p:txBody>
      </p:sp>
      <p:grpSp>
        <p:nvGrpSpPr>
          <p:cNvPr id="42" name="Group 123"/>
          <p:cNvGrpSpPr/>
          <p:nvPr/>
        </p:nvGrpSpPr>
        <p:grpSpPr bwMode="auto">
          <a:xfrm>
            <a:off x="1271211" y="2116732"/>
            <a:ext cx="671513" cy="363140"/>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1048"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9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1965346" y="1629766"/>
            <a:ext cx="1190" cy="1369219"/>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3966786" y="1622623"/>
            <a:ext cx="1191" cy="1365647"/>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3290511" y="1622623"/>
            <a:ext cx="0" cy="1365647"/>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3511967" y="1622623"/>
            <a:ext cx="0" cy="1365647"/>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3741758" y="1622623"/>
            <a:ext cx="0" cy="1365647"/>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1961501" y="2112544"/>
            <a:ext cx="686000" cy="458565"/>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57" name="Text Box 85"/>
            <p:cNvSpPr txBox="1">
              <a:spLocks noChangeArrowheads="1"/>
            </p:cNvSpPr>
            <p:nvPr/>
          </p:nvSpPr>
          <p:spPr bwMode="auto">
            <a:xfrm>
              <a:off x="1086" y="2373"/>
              <a:ext cx="674" cy="406"/>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900"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a:solidFill>
                  <a:schemeClr val="bg1"/>
                </a:solidFill>
                <a:latin typeface="+mn-lt"/>
                <a:ea typeface="+mn-ea"/>
              </a:endParaRPr>
            </a:p>
          </p:txBody>
        </p:sp>
      </p:grpSp>
      <p:grpSp>
        <p:nvGrpSpPr>
          <p:cNvPr id="61" name="Group 130"/>
          <p:cNvGrpSpPr/>
          <p:nvPr/>
        </p:nvGrpSpPr>
        <p:grpSpPr bwMode="auto">
          <a:xfrm>
            <a:off x="4536313" y="1596407"/>
            <a:ext cx="306781" cy="195925"/>
            <a:chOff x="4160" y="1331"/>
            <a:chExt cx="497" cy="345"/>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60" y="1331"/>
              <a:ext cx="476" cy="3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1965346" y="2509638"/>
            <a:ext cx="223838" cy="3333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192755" y="2573932"/>
            <a:ext cx="220266" cy="3452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2413021" y="2641798"/>
            <a:ext cx="222647" cy="30956"/>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268830" y="2471541"/>
            <a:ext cx="664369" cy="267405"/>
            <a:chOff x="-281" y="2869"/>
            <a:chExt cx="1078" cy="470"/>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1049"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9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2638049" y="1638100"/>
            <a:ext cx="2381" cy="1366838"/>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374796" y="3221632"/>
            <a:ext cx="4157152" cy="600075"/>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4641259" y="3588344"/>
            <a:ext cx="65127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3285103" y="3588344"/>
            <a:ext cx="65127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1977253" y="3588344"/>
            <a:ext cx="650081"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1947169" y="3533957"/>
            <a:ext cx="739622" cy="81927"/>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3255981" y="3533957"/>
            <a:ext cx="739622" cy="81927"/>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4611877" y="3533957"/>
            <a:ext cx="739622" cy="81927"/>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3256529" y="3397844"/>
            <a:ext cx="265509" cy="108347"/>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3507750" y="3397844"/>
            <a:ext cx="265510" cy="108347"/>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3758972" y="3397844"/>
            <a:ext cx="266700" cy="108347"/>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1977252" y="3397844"/>
            <a:ext cx="739378" cy="108347"/>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4611493" y="3397844"/>
            <a:ext cx="266700" cy="108347"/>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4848428" y="3397844"/>
            <a:ext cx="266700" cy="108347"/>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5085362" y="3397844"/>
            <a:ext cx="266700" cy="108347"/>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455847" y="3269505"/>
            <a:ext cx="41549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900" b="1" dirty="0">
                <a:solidFill>
                  <a:srgbClr val="0000FF"/>
                </a:solidFill>
                <a:latin typeface="微软雅黑" panose="020B0503020204020204" pitchFamily="34" charset="-122"/>
                <a:ea typeface="微软雅黑" panose="020B0503020204020204" pitchFamily="34" charset="-122"/>
              </a:rPr>
              <a:t>数据</a:t>
            </a:r>
            <a:endParaRPr lang="en-US" altLang="zh-CN" sz="9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9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9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1893909" y="3246635"/>
            <a:ext cx="891591"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比特流直达终点</a:t>
            </a:r>
          </a:p>
        </p:txBody>
      </p:sp>
      <p:sp>
        <p:nvSpPr>
          <p:cNvPr id="104" name="Text Box 171"/>
          <p:cNvSpPr txBox="1">
            <a:spLocks noChangeArrowheads="1"/>
          </p:cNvSpPr>
          <p:nvPr/>
        </p:nvSpPr>
        <p:spPr bwMode="auto">
          <a:xfrm>
            <a:off x="3225572" y="3224013"/>
            <a:ext cx="386644"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报文</a:t>
            </a:r>
          </a:p>
        </p:txBody>
      </p:sp>
      <p:sp>
        <p:nvSpPr>
          <p:cNvPr id="105" name="Text Box 172"/>
          <p:cNvSpPr txBox="1">
            <a:spLocks noChangeArrowheads="1"/>
          </p:cNvSpPr>
          <p:nvPr/>
        </p:nvSpPr>
        <p:spPr bwMode="auto">
          <a:xfrm>
            <a:off x="3480366" y="3224013"/>
            <a:ext cx="386644"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报文</a:t>
            </a:r>
          </a:p>
        </p:txBody>
      </p:sp>
      <p:sp>
        <p:nvSpPr>
          <p:cNvPr id="106" name="Text Box 173"/>
          <p:cNvSpPr txBox="1">
            <a:spLocks noChangeArrowheads="1"/>
          </p:cNvSpPr>
          <p:nvPr/>
        </p:nvSpPr>
        <p:spPr bwMode="auto">
          <a:xfrm>
            <a:off x="3731588" y="3224013"/>
            <a:ext cx="386644"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报文</a:t>
            </a:r>
          </a:p>
        </p:txBody>
      </p:sp>
      <p:sp>
        <p:nvSpPr>
          <p:cNvPr id="107" name="Text Box 174"/>
          <p:cNvSpPr txBox="1">
            <a:spLocks noChangeArrowheads="1"/>
          </p:cNvSpPr>
          <p:nvPr/>
        </p:nvSpPr>
        <p:spPr bwMode="auto">
          <a:xfrm>
            <a:off x="4521005" y="3224013"/>
            <a:ext cx="386644"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分组</a:t>
            </a:r>
          </a:p>
        </p:txBody>
      </p:sp>
      <p:sp>
        <p:nvSpPr>
          <p:cNvPr id="108" name="Text Box 175"/>
          <p:cNvSpPr txBox="1">
            <a:spLocks noChangeArrowheads="1"/>
          </p:cNvSpPr>
          <p:nvPr/>
        </p:nvSpPr>
        <p:spPr bwMode="auto">
          <a:xfrm>
            <a:off x="4765084" y="3224013"/>
            <a:ext cx="386644"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分组</a:t>
            </a:r>
          </a:p>
        </p:txBody>
      </p:sp>
      <p:sp>
        <p:nvSpPr>
          <p:cNvPr id="109" name="Text Box 176"/>
          <p:cNvSpPr txBox="1">
            <a:spLocks noChangeArrowheads="1"/>
          </p:cNvSpPr>
          <p:nvPr/>
        </p:nvSpPr>
        <p:spPr bwMode="auto">
          <a:xfrm>
            <a:off x="5010353" y="3224013"/>
            <a:ext cx="386644"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分组</a:t>
            </a:r>
          </a:p>
        </p:txBody>
      </p:sp>
      <p:sp>
        <p:nvSpPr>
          <p:cNvPr id="110" name="Text Box 177"/>
          <p:cNvSpPr txBox="1">
            <a:spLocks noChangeArrowheads="1"/>
          </p:cNvSpPr>
          <p:nvPr/>
        </p:nvSpPr>
        <p:spPr bwMode="auto">
          <a:xfrm>
            <a:off x="3151754" y="3643113"/>
            <a:ext cx="588623"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存储转发</a:t>
            </a:r>
          </a:p>
        </p:txBody>
      </p:sp>
      <p:grpSp>
        <p:nvGrpSpPr>
          <p:cNvPr id="114" name="组合 113"/>
          <p:cNvGrpSpPr/>
          <p:nvPr/>
        </p:nvGrpSpPr>
        <p:grpSpPr bwMode="auto">
          <a:xfrm>
            <a:off x="4541696" y="1698123"/>
            <a:ext cx="524042" cy="233404"/>
            <a:chOff x="6078936" y="1907486"/>
            <a:chExt cx="1065749" cy="472633"/>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078936" y="1907486"/>
              <a:ext cx="607386" cy="397668"/>
              <a:chOff x="4168" y="1510"/>
              <a:chExt cx="485" cy="34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168" y="1510"/>
                <a:ext cx="477"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37993" y="1982806"/>
              <a:ext cx="597239" cy="3973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4540499" y="1799378"/>
            <a:ext cx="747885" cy="273329"/>
            <a:chOff x="6077684" y="2113256"/>
            <a:chExt cx="1520334" cy="556041"/>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6976857" y="2270473"/>
              <a:ext cx="621161" cy="398824"/>
              <a:chOff x="4885" y="1824"/>
              <a:chExt cx="496" cy="345"/>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885" y="1824"/>
                <a:ext cx="477" cy="3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077684" y="2113256"/>
              <a:ext cx="612394" cy="398824"/>
              <a:chOff x="4167" y="1688"/>
              <a:chExt cx="489" cy="345"/>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167" y="1688"/>
                <a:ext cx="477" cy="34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24328" y="2188807"/>
              <a:ext cx="596985" cy="39915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4981569" y="2134452"/>
            <a:ext cx="366413" cy="311596"/>
            <a:chOff x="6973683" y="2773994"/>
            <a:chExt cx="743893" cy="631180"/>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6973683" y="2773994"/>
              <a:ext cx="743893" cy="631180"/>
              <a:chOff x="6973683" y="2773994"/>
              <a:chExt cx="743893" cy="631180"/>
            </a:xfrm>
          </p:grpSpPr>
          <p:grpSp>
            <p:nvGrpSpPr>
              <p:cNvPr id="84051" name="Group 142"/>
              <p:cNvGrpSpPr/>
              <p:nvPr/>
            </p:nvGrpSpPr>
            <p:grpSpPr bwMode="auto">
              <a:xfrm>
                <a:off x="6973683" y="2773994"/>
                <a:ext cx="743893" cy="631180"/>
                <a:chOff x="4879" y="2259"/>
                <a:chExt cx="594" cy="546"/>
              </a:xfrm>
            </p:grpSpPr>
            <p:sp>
              <p:nvSpPr>
                <p:cNvPr id="84054" name="AutoShape 39"/>
                <p:cNvSpPr>
                  <a:spLocks noChangeArrowheads="1"/>
                </p:cNvSpPr>
                <p:nvPr/>
              </p:nvSpPr>
              <p:spPr bwMode="auto">
                <a:xfrm rot="5400000">
                  <a:off x="4932" y="2264"/>
                  <a:ext cx="546" cy="536"/>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675"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879" y="2334"/>
                  <a:ext cx="476" cy="34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675"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675"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3614907" y="3643113"/>
            <a:ext cx="588623"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存储转发</a:t>
            </a:r>
          </a:p>
        </p:txBody>
      </p:sp>
      <p:sp>
        <p:nvSpPr>
          <p:cNvPr id="191" name="Text Box 177"/>
          <p:cNvSpPr txBox="1">
            <a:spLocks noChangeArrowheads="1"/>
          </p:cNvSpPr>
          <p:nvPr/>
        </p:nvSpPr>
        <p:spPr bwMode="auto">
          <a:xfrm>
            <a:off x="4439465" y="3643113"/>
            <a:ext cx="588623"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存储转发</a:t>
            </a:r>
          </a:p>
        </p:txBody>
      </p:sp>
      <p:sp>
        <p:nvSpPr>
          <p:cNvPr id="192" name="Text Box 177"/>
          <p:cNvSpPr txBox="1">
            <a:spLocks noChangeArrowheads="1"/>
          </p:cNvSpPr>
          <p:nvPr/>
        </p:nvSpPr>
        <p:spPr bwMode="auto">
          <a:xfrm>
            <a:off x="4907959" y="3643113"/>
            <a:ext cx="588623" cy="2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788" dirty="0">
                <a:solidFill>
                  <a:schemeClr val="tx1"/>
                </a:solidFill>
              </a:rPr>
              <a:t>存储转发</a:t>
            </a:r>
          </a:p>
        </p:txBody>
      </p:sp>
      <p:grpSp>
        <p:nvGrpSpPr>
          <p:cNvPr id="196" name="组合 195"/>
          <p:cNvGrpSpPr/>
          <p:nvPr/>
        </p:nvGrpSpPr>
        <p:grpSpPr bwMode="auto">
          <a:xfrm>
            <a:off x="1286690" y="1647626"/>
            <a:ext cx="663178" cy="458390"/>
            <a:chOff x="1986461" y="1436989"/>
            <a:chExt cx="883227" cy="610785"/>
          </a:xfrm>
        </p:grpSpPr>
        <p:grpSp>
          <p:nvGrpSpPr>
            <p:cNvPr id="84041" name="Group 122"/>
            <p:cNvGrpSpPr/>
            <p:nvPr/>
          </p:nvGrpSpPr>
          <p:grpSpPr bwMode="auto">
            <a:xfrm>
              <a:off x="1986461" y="1436989"/>
              <a:ext cx="860426" cy="587904"/>
              <a:chOff x="71" y="1473"/>
              <a:chExt cx="1047"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1047"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9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5063352" y="1634528"/>
            <a:ext cx="0" cy="1366838"/>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4843086" y="1622623"/>
            <a:ext cx="0" cy="1365647"/>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5287190" y="1639291"/>
            <a:ext cx="0" cy="1366838"/>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4615677" y="1625003"/>
            <a:ext cx="0" cy="1366838"/>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p>
        </p:txBody>
      </p:sp>
    </p:spTree>
    <p:extLst>
      <p:ext uri="{BB962C8B-B14F-4D97-AF65-F5344CB8AC3E}">
        <p14:creationId xmlns:p14="http://schemas.microsoft.com/office/powerpoint/2010/main" val="57547136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8" y="1149844"/>
            <a:ext cx="6096762" cy="3209656"/>
          </a:xfrm>
        </p:spPr>
        <p:txBody>
          <a:bodyPr/>
          <a:lstStyle/>
          <a:p>
            <a:pPr>
              <a:lnSpc>
                <a:spcPct val="150000"/>
              </a:lnSpc>
            </a:pPr>
            <a:r>
              <a:rPr lang="zh-CN" altLang="en-US" sz="1800" dirty="0"/>
              <a:t>若要连续传送</a:t>
            </a:r>
            <a:r>
              <a:rPr lang="zh-CN" altLang="en-US" sz="1800" dirty="0">
                <a:solidFill>
                  <a:srgbClr val="0000CC"/>
                </a:solidFill>
              </a:rPr>
              <a:t>大量</a:t>
            </a:r>
            <a:r>
              <a:rPr lang="zh-CN" altLang="en-US" sz="1800" dirty="0"/>
              <a:t>的数据，且其传送时间</a:t>
            </a:r>
            <a:r>
              <a:rPr lang="zh-CN" altLang="en-US" sz="1800" dirty="0">
                <a:solidFill>
                  <a:srgbClr val="0000CC"/>
                </a:solidFill>
              </a:rPr>
              <a:t>远大于</a:t>
            </a:r>
            <a:r>
              <a:rPr lang="zh-CN" altLang="en-US" sz="1800" dirty="0"/>
              <a:t>连接建立时间，则</a:t>
            </a:r>
            <a:r>
              <a:rPr lang="zh-CN" altLang="en-US" sz="1800" dirty="0">
                <a:solidFill>
                  <a:srgbClr val="C00000"/>
                </a:solidFill>
              </a:rPr>
              <a:t>电路交换</a:t>
            </a:r>
            <a:r>
              <a:rPr lang="zh-CN" altLang="en-US" sz="1800" dirty="0"/>
              <a:t>的传输速率较快。</a:t>
            </a:r>
          </a:p>
          <a:p>
            <a:pPr>
              <a:lnSpc>
                <a:spcPct val="150000"/>
              </a:lnSpc>
            </a:pPr>
            <a:r>
              <a:rPr lang="zh-CN" altLang="en-US" sz="1800" dirty="0">
                <a:solidFill>
                  <a:srgbClr val="C00000"/>
                </a:solidFill>
              </a:rPr>
              <a:t>报文交换</a:t>
            </a:r>
            <a:r>
              <a:rPr lang="zh-CN" altLang="en-US" sz="1800" dirty="0"/>
              <a:t>和</a:t>
            </a:r>
            <a:r>
              <a:rPr lang="zh-CN" altLang="en-US" sz="1800" dirty="0">
                <a:solidFill>
                  <a:srgbClr val="C00000"/>
                </a:solidFill>
              </a:rPr>
              <a:t>分组交换</a:t>
            </a:r>
            <a:r>
              <a:rPr lang="zh-CN" altLang="en-US" sz="1800" dirty="0"/>
              <a:t>不需要预先分配传输带宽，在传送</a:t>
            </a:r>
            <a:r>
              <a:rPr lang="zh-CN" altLang="en-US" sz="1800" dirty="0">
                <a:solidFill>
                  <a:srgbClr val="0000CC"/>
                </a:solidFill>
              </a:rPr>
              <a:t>突发数据</a:t>
            </a:r>
            <a:r>
              <a:rPr lang="zh-CN" altLang="en-US" sz="1800" dirty="0"/>
              <a:t>时可提高整个网络的信道利用率。</a:t>
            </a:r>
          </a:p>
          <a:p>
            <a:pPr>
              <a:lnSpc>
                <a:spcPct val="150000"/>
              </a:lnSpc>
            </a:pPr>
            <a:r>
              <a:rPr lang="zh-CN" altLang="en-US" sz="1800" dirty="0"/>
              <a:t>由于一个分组的长度往往</a:t>
            </a:r>
            <a:r>
              <a:rPr lang="zh-CN" altLang="en-US" sz="1800" dirty="0">
                <a:solidFill>
                  <a:srgbClr val="0000CC"/>
                </a:solidFill>
              </a:rPr>
              <a:t>远小于</a:t>
            </a:r>
            <a:r>
              <a:rPr lang="zh-CN" altLang="en-US" sz="1800" dirty="0"/>
              <a:t>整个报文的长度，因此</a:t>
            </a:r>
            <a:r>
              <a:rPr lang="zh-CN" altLang="en-US" sz="1800" dirty="0">
                <a:solidFill>
                  <a:srgbClr val="C00000"/>
                </a:solidFill>
              </a:rPr>
              <a:t>分组交换</a:t>
            </a:r>
            <a:r>
              <a:rPr lang="zh-CN" altLang="en-US" sz="1800" dirty="0"/>
              <a:t>比报文交换的时延小，同时也具有更好的灵活性。</a:t>
            </a:r>
          </a:p>
          <a:p>
            <a:pPr>
              <a:lnSpc>
                <a:spcPct val="150000"/>
              </a:lnSpc>
            </a:pPr>
            <a:endParaRPr lang="zh-CN" altLang="en-US" sz="1800" dirty="0"/>
          </a:p>
        </p:txBody>
      </p:sp>
      <p:sp>
        <p:nvSpPr>
          <p:cNvPr id="2" name="文本占位符 1"/>
          <p:cNvSpPr>
            <a:spLocks noGrp="1"/>
          </p:cNvSpPr>
          <p:nvPr>
            <p:ph type="body" sz="quarter" idx="11"/>
          </p:nvPr>
        </p:nvSpPr>
        <p:spPr/>
        <p:txBody>
          <a:bodyPr/>
          <a:lstStyle/>
          <a:p>
            <a:r>
              <a:rPr lang="zh-CN" altLang="en-US" dirty="0"/>
              <a:t>三种交换方式的比较</a:t>
            </a:r>
          </a:p>
        </p:txBody>
      </p:sp>
    </p:spTree>
    <p:extLst>
      <p:ext uri="{BB962C8B-B14F-4D97-AF65-F5344CB8AC3E}">
        <p14:creationId xmlns:p14="http://schemas.microsoft.com/office/powerpoint/2010/main" val="15782648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1.2.5  </a:t>
            </a:r>
            <a:r>
              <a:rPr lang="zh-CN" altLang="en-US" dirty="0"/>
              <a:t>互联网的标准化工作</a:t>
            </a:r>
          </a:p>
        </p:txBody>
      </p:sp>
      <p:sp>
        <p:nvSpPr>
          <p:cNvPr id="2" name="内容占位符 1"/>
          <p:cNvSpPr>
            <a:spLocks noGrp="1"/>
          </p:cNvSpPr>
          <p:nvPr>
            <p:ph sz="quarter" idx="11"/>
          </p:nvPr>
        </p:nvSpPr>
        <p:spPr>
          <a:xfrm>
            <a:off x="350967" y="1258748"/>
            <a:ext cx="6066259" cy="2951872"/>
          </a:xfrm>
          <a:prstGeom prst="rect">
            <a:avLst/>
          </a:prstGeom>
        </p:spPr>
        <p:txBody>
          <a:bodyPr/>
          <a:lstStyle/>
          <a:p>
            <a:pPr marL="0" indent="0">
              <a:lnSpc>
                <a:spcPct val="150000"/>
              </a:lnSpc>
              <a:buNone/>
            </a:pPr>
            <a:r>
              <a:rPr lang="zh-CN" altLang="en-US" sz="2000" dirty="0">
                <a:solidFill>
                  <a:srgbClr val="0070C0"/>
                </a:solidFill>
              </a:rPr>
              <a:t>       互联网的标准化工作对互联网的发展起到了非常重要的作用。</a:t>
            </a:r>
            <a:endParaRPr lang="en-US" altLang="zh-CN" sz="2000" dirty="0">
              <a:solidFill>
                <a:srgbClr val="0070C0"/>
              </a:solidFill>
            </a:endParaRPr>
          </a:p>
          <a:p>
            <a:pPr lvl="1">
              <a:lnSpc>
                <a:spcPct val="150000"/>
              </a:lnSpc>
            </a:pPr>
            <a:r>
              <a:rPr lang="en-US" altLang="zh-CN" sz="1800" dirty="0">
                <a:solidFill>
                  <a:srgbClr val="0070C0"/>
                </a:solidFill>
              </a:rPr>
              <a:t>Internet</a:t>
            </a:r>
            <a:r>
              <a:rPr lang="zh-CN" altLang="en-US" sz="1800" dirty="0">
                <a:solidFill>
                  <a:srgbClr val="0070C0"/>
                </a:solidFill>
              </a:rPr>
              <a:t>标准和管理机构</a:t>
            </a:r>
          </a:p>
          <a:p>
            <a:pPr lvl="1">
              <a:lnSpc>
                <a:spcPct val="150000"/>
              </a:lnSpc>
            </a:pPr>
            <a:r>
              <a:rPr lang="zh-CN" altLang="en-US" sz="1800" dirty="0">
                <a:solidFill>
                  <a:srgbClr val="0070C0"/>
                </a:solidFill>
              </a:rPr>
              <a:t>标准化组织</a:t>
            </a:r>
            <a:endParaRPr lang="en-US" altLang="zh-CN" sz="1800" dirty="0">
              <a:solidFill>
                <a:srgbClr val="0070C0"/>
              </a:solidFill>
            </a:endParaRPr>
          </a:p>
          <a:p>
            <a:pPr lvl="1">
              <a:lnSpc>
                <a:spcPct val="150000"/>
              </a:lnSpc>
            </a:pPr>
            <a:r>
              <a:rPr lang="en-US" altLang="zh-CN" sz="1600" dirty="0">
                <a:solidFill>
                  <a:srgbClr val="0070C0"/>
                </a:solidFill>
              </a:rPr>
              <a:t>RFC</a:t>
            </a:r>
            <a:r>
              <a:rPr lang="zh-CN" altLang="en-US" sz="1600" dirty="0">
                <a:solidFill>
                  <a:srgbClr val="0070C0"/>
                </a:solidFill>
              </a:rPr>
              <a:t>成熟等级</a:t>
            </a:r>
            <a:endParaRPr lang="en-US" altLang="zh-CN" sz="1600" dirty="0">
              <a:solidFill>
                <a:srgbClr val="0070C0"/>
              </a:solidFill>
            </a:endParaRPr>
          </a:p>
          <a:p>
            <a:pPr lvl="1">
              <a:lnSpc>
                <a:spcPct val="150000"/>
              </a:lnSpc>
            </a:pPr>
            <a:r>
              <a:rPr lang="en-US" altLang="zh-CN" sz="1600" dirty="0">
                <a:solidFill>
                  <a:srgbClr val="0070C0"/>
                </a:solidFill>
              </a:rPr>
              <a:t>RFC</a:t>
            </a:r>
            <a:r>
              <a:rPr lang="zh-CN" altLang="en-US" sz="1600" dirty="0">
                <a:solidFill>
                  <a:srgbClr val="0070C0"/>
                </a:solidFill>
              </a:rPr>
              <a:t>需求等级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3514395" y="2440358"/>
            <a:ext cx="2080713" cy="1297004"/>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166119" y="2440358"/>
            <a:ext cx="2125502" cy="1297004"/>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2422333" y="3095886"/>
            <a:ext cx="319280" cy="27506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1866102" y="3095886"/>
            <a:ext cx="318277" cy="27506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4087638" y="3081832"/>
            <a:ext cx="76306" cy="1034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4796481" y="3080829"/>
            <a:ext cx="123496" cy="8031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3805507" y="3317743"/>
            <a:ext cx="158636" cy="7830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4084626" y="3317743"/>
            <a:ext cx="238958" cy="7830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4641860" y="3317743"/>
            <a:ext cx="199802" cy="7830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4960136" y="3317743"/>
            <a:ext cx="199802" cy="7830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2700791" y="2074467"/>
            <a:ext cx="1312263" cy="117454"/>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1336152" y="2497031"/>
            <a:ext cx="16774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200" b="1" dirty="0">
                <a:solidFill>
                  <a:schemeClr val="bg1"/>
                </a:solidFill>
                <a:latin typeface="微软雅黑" pitchFamily="34" charset="-122"/>
                <a:ea typeface="微软雅黑" pitchFamily="34" charset="-122"/>
              </a:rPr>
              <a:t>互联网研究部 </a:t>
            </a:r>
            <a:r>
              <a:rPr kumimoji="1" lang="en-US" altLang="zh-CN" sz="1200" b="1" dirty="0">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3863740" y="2497031"/>
            <a:ext cx="16033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200" b="1" dirty="0">
                <a:solidFill>
                  <a:schemeClr val="bg1"/>
                </a:solidFill>
                <a:latin typeface="微软雅黑" pitchFamily="34" charset="-122"/>
                <a:ea typeface="微软雅黑" pitchFamily="34" charset="-122"/>
              </a:rPr>
              <a:t>互联网工程部 </a:t>
            </a:r>
            <a:r>
              <a:rPr kumimoji="1" lang="en-US" altLang="zh-CN" sz="1200" b="1" dirty="0">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4348685" y="3094883"/>
            <a:ext cx="3385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2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1746622" y="3370948"/>
            <a:ext cx="237955" cy="195755"/>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900" b="1">
                <a:latin typeface="微软雅黑" pitchFamily="34" charset="-122"/>
                <a:ea typeface="微软雅黑" pitchFamily="34" charset="-122"/>
              </a:rPr>
              <a:t>RG</a:t>
            </a:r>
          </a:p>
        </p:txBody>
      </p:sp>
      <p:sp>
        <p:nvSpPr>
          <p:cNvPr id="42014" name="Rectangle 21"/>
          <p:cNvSpPr>
            <a:spLocks noChangeArrowheads="1"/>
          </p:cNvSpPr>
          <p:nvPr/>
        </p:nvSpPr>
        <p:spPr bwMode="auto">
          <a:xfrm>
            <a:off x="5114757" y="3391025"/>
            <a:ext cx="278116" cy="19776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900" b="1">
                <a:latin typeface="微软雅黑" pitchFamily="34" charset="-122"/>
                <a:ea typeface="微软雅黑" pitchFamily="34" charset="-122"/>
              </a:rPr>
              <a:t>WG</a:t>
            </a:r>
          </a:p>
        </p:txBody>
      </p:sp>
      <p:sp>
        <p:nvSpPr>
          <p:cNvPr id="42015" name="Text Box 22"/>
          <p:cNvSpPr txBox="1">
            <a:spLocks noChangeArrowheads="1"/>
          </p:cNvSpPr>
          <p:nvPr/>
        </p:nvSpPr>
        <p:spPr bwMode="auto">
          <a:xfrm>
            <a:off x="3961130" y="3338824"/>
            <a:ext cx="3385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2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4867766" y="3338824"/>
            <a:ext cx="3385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2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2622134" y="3370948"/>
            <a:ext cx="238958" cy="195755"/>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900" b="1">
                <a:latin typeface="微软雅黑" pitchFamily="34" charset="-122"/>
                <a:ea typeface="微软雅黑" pitchFamily="34" charset="-122"/>
              </a:rPr>
              <a:t>RG</a:t>
            </a:r>
          </a:p>
        </p:txBody>
      </p:sp>
      <p:sp>
        <p:nvSpPr>
          <p:cNvPr id="42018" name="Text Box 29"/>
          <p:cNvSpPr txBox="1">
            <a:spLocks noChangeArrowheads="1"/>
          </p:cNvSpPr>
          <p:nvPr/>
        </p:nvSpPr>
        <p:spPr bwMode="auto">
          <a:xfrm>
            <a:off x="2152248" y="3352878"/>
            <a:ext cx="3385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2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3929002" y="3161138"/>
            <a:ext cx="300204" cy="185717"/>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900" b="1">
                <a:latin typeface="微软雅黑" pitchFamily="34" charset="-122"/>
                <a:ea typeface="微软雅黑" pitchFamily="34" charset="-122"/>
              </a:rPr>
              <a:t>领域</a:t>
            </a:r>
          </a:p>
        </p:txBody>
      </p:sp>
      <p:sp>
        <p:nvSpPr>
          <p:cNvPr id="42020" name="Rectangle 31"/>
          <p:cNvSpPr>
            <a:spLocks noChangeArrowheads="1"/>
          </p:cNvSpPr>
          <p:nvPr/>
        </p:nvSpPr>
        <p:spPr bwMode="auto">
          <a:xfrm>
            <a:off x="4832625" y="3161138"/>
            <a:ext cx="300204" cy="185717"/>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900" b="1">
                <a:latin typeface="微软雅黑" pitchFamily="34" charset="-122"/>
                <a:ea typeface="微软雅黑" pitchFamily="34" charset="-122"/>
              </a:rPr>
              <a:t>领域</a:t>
            </a:r>
          </a:p>
        </p:txBody>
      </p:sp>
      <p:sp>
        <p:nvSpPr>
          <p:cNvPr id="42024" name="Rectangle 33"/>
          <p:cNvSpPr>
            <a:spLocks noChangeArrowheads="1"/>
          </p:cNvSpPr>
          <p:nvPr/>
        </p:nvSpPr>
        <p:spPr bwMode="auto">
          <a:xfrm>
            <a:off x="4555515" y="3391025"/>
            <a:ext cx="278116" cy="19776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900" b="1">
                <a:latin typeface="微软雅黑" pitchFamily="34" charset="-122"/>
                <a:ea typeface="微软雅黑" pitchFamily="34" charset="-122"/>
              </a:rPr>
              <a:t>WG</a:t>
            </a:r>
          </a:p>
        </p:txBody>
      </p:sp>
      <p:sp>
        <p:nvSpPr>
          <p:cNvPr id="42025" name="Rectangle 34"/>
          <p:cNvSpPr>
            <a:spLocks noChangeArrowheads="1"/>
          </p:cNvSpPr>
          <p:nvPr/>
        </p:nvSpPr>
        <p:spPr bwMode="auto">
          <a:xfrm>
            <a:off x="4182016" y="3391025"/>
            <a:ext cx="278116" cy="19776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900" b="1">
                <a:latin typeface="微软雅黑" pitchFamily="34" charset="-122"/>
                <a:ea typeface="微软雅黑" pitchFamily="34" charset="-122"/>
              </a:rPr>
              <a:t>WG</a:t>
            </a:r>
          </a:p>
        </p:txBody>
      </p:sp>
      <p:sp>
        <p:nvSpPr>
          <p:cNvPr id="42026" name="Rectangle 35"/>
          <p:cNvSpPr>
            <a:spLocks noChangeArrowheads="1"/>
          </p:cNvSpPr>
          <p:nvPr/>
        </p:nvSpPr>
        <p:spPr bwMode="auto">
          <a:xfrm>
            <a:off x="3676991" y="3391025"/>
            <a:ext cx="279119" cy="19776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9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3499308" y="2304836"/>
            <a:ext cx="603104" cy="510971"/>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3380379" y="1810876"/>
            <a:ext cx="0" cy="143112"/>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2700792" y="2304836"/>
            <a:ext cx="552778" cy="510971"/>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2679569" y="1953988"/>
            <a:ext cx="1401620" cy="360392"/>
          </a:xfrm>
          <a:prstGeom prst="rect">
            <a:avLst/>
          </a:prstGeom>
          <a:solidFill>
            <a:srgbClr val="FF9933"/>
          </a:solidFill>
          <a:ln w="28575">
            <a:solidFill>
              <a:srgbClr val="000066"/>
            </a:solidFill>
            <a:miter lim="800000"/>
            <a:headEnd/>
            <a:tailEnd/>
          </a:ln>
          <a:effectLst/>
        </p:spPr>
        <p:txBody>
          <a:bodyPr wrap="none" anchor="ctr"/>
          <a:lstStyle/>
          <a:p>
            <a:pPr algn="ctr" eaLnBrk="0" fontAlgn="auto" hangingPunct="0">
              <a:spcBef>
                <a:spcPts val="0"/>
              </a:spcBef>
              <a:spcAft>
                <a:spcPts val="0"/>
              </a:spcAft>
              <a:defRPr/>
            </a:pPr>
            <a:r>
              <a:rPr kumimoji="1" lang="zh-CN" altLang="en-US" sz="1050" b="1" dirty="0">
                <a:solidFill>
                  <a:srgbClr val="0033CC"/>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050" b="1" dirty="0">
                <a:solidFill>
                  <a:srgbClr val="0033CC"/>
                </a:solidFill>
                <a:latin typeface="微软雅黑" pitchFamily="34" charset="-122"/>
                <a:ea typeface="微软雅黑" pitchFamily="34" charset="-122"/>
              </a:rPr>
              <a:t>研究委员会 </a:t>
            </a:r>
            <a:r>
              <a:rPr kumimoji="1" lang="en-US" altLang="zh-CN" sz="1050" b="1" dirty="0">
                <a:solidFill>
                  <a:srgbClr val="0033CC"/>
                </a:solidFill>
                <a:latin typeface="微软雅黑" pitchFamily="34" charset="-122"/>
                <a:ea typeface="微软雅黑" pitchFamily="34" charset="-122"/>
              </a:rPr>
              <a:t>IAB </a:t>
            </a:r>
          </a:p>
        </p:txBody>
      </p:sp>
      <p:sp>
        <p:nvSpPr>
          <p:cNvPr id="42008" name="Rectangle 10"/>
          <p:cNvSpPr>
            <a:spLocks noChangeArrowheads="1"/>
          </p:cNvSpPr>
          <p:nvPr/>
        </p:nvSpPr>
        <p:spPr bwMode="auto">
          <a:xfrm>
            <a:off x="1518822" y="2791713"/>
            <a:ext cx="1417572" cy="314213"/>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900" b="1" dirty="0">
                <a:solidFill>
                  <a:srgbClr val="000099"/>
                </a:solidFill>
                <a:latin typeface="微软雅黑" pitchFamily="34" charset="-122"/>
                <a:ea typeface="微软雅黑" pitchFamily="34" charset="-122"/>
              </a:rPr>
              <a:t>互联网研究指导小组</a:t>
            </a:r>
          </a:p>
          <a:p>
            <a:pPr algn="ctr" eaLnBrk="0" hangingPunct="0"/>
            <a:r>
              <a:rPr kumimoji="1" lang="en-US" altLang="zh-CN" sz="900" b="1" dirty="0">
                <a:solidFill>
                  <a:srgbClr val="000099"/>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3863739" y="2791713"/>
            <a:ext cx="1380537" cy="314213"/>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900" b="1" dirty="0">
                <a:solidFill>
                  <a:srgbClr val="000099"/>
                </a:solidFill>
                <a:latin typeface="微软雅黑" pitchFamily="34" charset="-122"/>
                <a:ea typeface="微软雅黑" pitchFamily="34" charset="-122"/>
              </a:rPr>
              <a:t>互联网工程指导小组</a:t>
            </a:r>
          </a:p>
          <a:p>
            <a:pPr algn="ctr" eaLnBrk="0" hangingPunct="0"/>
            <a:r>
              <a:rPr kumimoji="1" lang="en-US" altLang="zh-CN" sz="900" b="1" dirty="0">
                <a:solidFill>
                  <a:srgbClr val="000099"/>
                </a:solidFill>
                <a:latin typeface="微软雅黑" pitchFamily="34" charset="-122"/>
                <a:ea typeface="微软雅黑" pitchFamily="34" charset="-122"/>
              </a:rPr>
              <a:t>IESG </a:t>
            </a:r>
          </a:p>
        </p:txBody>
      </p:sp>
      <p:sp>
        <p:nvSpPr>
          <p:cNvPr id="43" name="Rectangle 5"/>
          <p:cNvSpPr>
            <a:spLocks noChangeArrowheads="1"/>
          </p:cNvSpPr>
          <p:nvPr/>
        </p:nvSpPr>
        <p:spPr bwMode="auto">
          <a:xfrm>
            <a:off x="2679569" y="1488754"/>
            <a:ext cx="1401620" cy="322123"/>
          </a:xfrm>
          <a:prstGeom prst="rect">
            <a:avLst/>
          </a:prstGeom>
          <a:solidFill>
            <a:srgbClr val="339933"/>
          </a:solidFill>
          <a:ln w="28575">
            <a:solidFill>
              <a:srgbClr val="000066"/>
            </a:solidFill>
            <a:miter lim="800000"/>
            <a:headEnd/>
            <a:tailEnd/>
          </a:ln>
          <a:effectLst/>
        </p:spPr>
        <p:txBody>
          <a:bodyPr wrap="none" anchor="ctr"/>
          <a:lstStyle/>
          <a:p>
            <a:pPr algn="ctr" eaLnBrk="0" fontAlgn="auto" hangingPunct="0">
              <a:spcBef>
                <a:spcPts val="0"/>
              </a:spcBef>
              <a:spcAft>
                <a:spcPts val="0"/>
              </a:spcAft>
              <a:defRPr/>
            </a:pPr>
            <a:r>
              <a:rPr kumimoji="1" lang="zh-CN" altLang="en-US" sz="1050" b="1" dirty="0">
                <a:solidFill>
                  <a:schemeClr val="bg1"/>
                </a:solidFill>
                <a:latin typeface="微软雅黑" pitchFamily="34" charset="-122"/>
                <a:ea typeface="微软雅黑" pitchFamily="34" charset="-122"/>
              </a:rPr>
              <a:t>互联网协会 </a:t>
            </a:r>
            <a:r>
              <a:rPr kumimoji="1" lang="en-US" altLang="zh-CN" sz="1050" b="1" dirty="0">
                <a:solidFill>
                  <a:schemeClr val="bg1"/>
                </a:solidFill>
                <a:latin typeface="微软雅黑" pitchFamily="34" charset="-122"/>
                <a:ea typeface="微软雅黑" pitchFamily="34" charset="-122"/>
              </a:rPr>
              <a:t>ISOC</a:t>
            </a:r>
          </a:p>
        </p:txBody>
      </p:sp>
      <p:sp>
        <p:nvSpPr>
          <p:cNvPr id="3" name="文本占位符 2"/>
          <p:cNvSpPr>
            <a:spLocks noGrp="1"/>
          </p:cNvSpPr>
          <p:nvPr>
            <p:ph type="body" sz="quarter" idx="10"/>
          </p:nvPr>
        </p:nvSpPr>
        <p:spPr/>
        <p:txBody>
          <a:bodyPr/>
          <a:lstStyle/>
          <a:p>
            <a:r>
              <a:rPr lang="en-US" altLang="zh-CN" dirty="0"/>
              <a:t>Internet</a:t>
            </a:r>
            <a:r>
              <a:rPr lang="zh-CN" altLang="en-US" dirty="0"/>
              <a:t>标准和管理机构</a:t>
            </a:r>
          </a:p>
        </p:txBody>
      </p:sp>
      <p:sp>
        <p:nvSpPr>
          <p:cNvPr id="37" name="Rectangle 8"/>
          <p:cNvSpPr>
            <a:spLocks noChangeArrowheads="1"/>
          </p:cNvSpPr>
          <p:nvPr/>
        </p:nvSpPr>
        <p:spPr bwMode="auto">
          <a:xfrm>
            <a:off x="2169662" y="3902464"/>
            <a:ext cx="23483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200" b="1" dirty="0">
                <a:ea typeface="微软雅黑" pitchFamily="34" charset="-122"/>
              </a:rPr>
              <a:t>管理架构</a:t>
            </a:r>
          </a:p>
        </p:txBody>
      </p:sp>
    </p:spTree>
    <p:extLst>
      <p:ext uri="{BB962C8B-B14F-4D97-AF65-F5344CB8AC3E}">
        <p14:creationId xmlns:p14="http://schemas.microsoft.com/office/powerpoint/2010/main" val="174347510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标准化组织</a:t>
            </a:r>
          </a:p>
        </p:txBody>
      </p:sp>
      <p:sp>
        <p:nvSpPr>
          <p:cNvPr id="9" name="Rectangle 3">
            <a:extLst>
              <a:ext uri="{FF2B5EF4-FFF2-40B4-BE49-F238E27FC236}">
                <a16:creationId xmlns:a16="http://schemas.microsoft.com/office/drawing/2014/main" id="{640DA1BD-FF24-437C-271D-49AAA7C7D0AA}"/>
              </a:ext>
            </a:extLst>
          </p:cNvPr>
          <p:cNvSpPr txBox="1">
            <a:spLocks noChangeArrowheads="1"/>
          </p:cNvSpPr>
          <p:nvPr/>
        </p:nvSpPr>
        <p:spPr bwMode="auto">
          <a:xfrm>
            <a:off x="937194" y="1010652"/>
            <a:ext cx="4974432" cy="365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2" panose="05020102010507070707" pitchFamily="18" charset="2"/>
              <a:buChar char="¡"/>
              <a:defRPr kumimoji="1" sz="3200" b="1" kern="1200">
                <a:solidFill>
                  <a:schemeClr val="tx1"/>
                </a:solidFill>
                <a:latin typeface="+mn-lt"/>
                <a:ea typeface="+mn-ea"/>
                <a:cs typeface="+mn-cs"/>
              </a:defRPr>
            </a:lvl1pPr>
            <a:lvl2pPr marL="800100" indent="-342900" algn="l" rtl="0" eaLnBrk="0" fontAlgn="base" hangingPunct="0">
              <a:spcBef>
                <a:spcPct val="20000"/>
              </a:spcBef>
              <a:spcAft>
                <a:spcPct val="0"/>
              </a:spcAft>
              <a:buClr>
                <a:schemeClr val="accent1"/>
              </a:buClr>
              <a:buSzPct val="85000"/>
              <a:buFont typeface="Wingdings" panose="05000000000000000000" pitchFamily="2" charset="2"/>
              <a:buChar char="l"/>
              <a:defRPr kumimoji="1" sz="2800" b="1" kern="1200">
                <a:solidFill>
                  <a:schemeClr val="tx1"/>
                </a:solidFill>
                <a:latin typeface="+mn-lt"/>
                <a:ea typeface="+mn-ea"/>
                <a:cs typeface="+mn-cs"/>
              </a:defRPr>
            </a:lvl2pPr>
            <a:lvl3pPr marL="1257300" indent="-342900" algn="l" rtl="0" eaLnBrk="0" fontAlgn="base" hangingPunct="0">
              <a:spcBef>
                <a:spcPct val="20000"/>
              </a:spcBef>
              <a:spcAft>
                <a:spcPct val="0"/>
              </a:spcAft>
              <a:buClr>
                <a:srgbClr val="00CCFF"/>
              </a:buClr>
              <a:buSzPct val="70000"/>
              <a:buFont typeface="Wingdings" panose="05000000000000000000" pitchFamily="2" charset="2"/>
              <a:buChar char="u"/>
              <a:defRPr kumimoji="1" sz="2400" b="1" kern="1200">
                <a:solidFill>
                  <a:schemeClr val="tx1"/>
                </a:solidFill>
                <a:latin typeface="+mn-lt"/>
                <a:ea typeface="+mn-ea"/>
                <a:cs typeface="+mn-cs"/>
              </a:defRPr>
            </a:lvl3pPr>
            <a:lvl4pPr marL="1714500" indent="-342900" algn="l" rtl="0" eaLnBrk="0" fontAlgn="base" hangingPunct="0">
              <a:spcBef>
                <a:spcPct val="20000"/>
              </a:spcBef>
              <a:spcAft>
                <a:spcPct val="0"/>
              </a:spcAft>
              <a:buClr>
                <a:srgbClr val="CEA568"/>
              </a:buClr>
              <a:buSzPct val="65000"/>
              <a:buFont typeface="Monotype Sorts" pitchFamily="2" charset="2"/>
              <a:buChar char="n"/>
              <a:defRPr kumimoji="1" sz="2000" b="1" kern="1200">
                <a:solidFill>
                  <a:schemeClr val="tx1"/>
                </a:solidFill>
                <a:latin typeface="+mn-lt"/>
                <a:ea typeface="+mn-ea"/>
                <a:cs typeface="+mn-cs"/>
              </a:defRPr>
            </a:lvl4pPr>
            <a:lvl5pPr marL="2171700" indent="-342900" algn="l" rtl="0" eaLnBrk="0" fontAlgn="base" hangingPunct="0">
              <a:spcBef>
                <a:spcPct val="20000"/>
              </a:spcBef>
              <a:spcAft>
                <a:spcPct val="0"/>
              </a:spcAft>
              <a:buClr>
                <a:srgbClr val="D4E0FF"/>
              </a:buClr>
              <a:buSzPct val="75000"/>
              <a:buFont typeface="Wingdings" panose="05000000000000000000" pitchFamily="2" charset="2"/>
              <a:buChar char="¨"/>
              <a:defRPr kumimoji="1"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2" panose="05020102010507070707" pitchFamily="18" charset="2"/>
              <a:buChar char="¡"/>
              <a:tabLst/>
              <a:defRPr/>
            </a:pP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标准化委员会 </a:t>
            </a:r>
          </a:p>
          <a:p>
            <a:pPr marL="800100" marR="0" lvl="1" indent="-342900" algn="l" defTabSz="914400" rtl="0" eaLnBrk="0" fontAlgn="base" latinLnBrk="0" hangingPunct="0">
              <a:lnSpc>
                <a:spcPct val="100000"/>
              </a:lnSpc>
              <a:spcBef>
                <a:spcPct val="20000"/>
              </a:spcBef>
              <a:spcAft>
                <a:spcPct val="0"/>
              </a:spcAft>
              <a:buClr>
                <a:srgbClr val="B760F9"/>
              </a:buClr>
              <a:buSzPct val="8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国际标准化组织</a:t>
            </a:r>
            <a:r>
              <a:rPr kumimoji="1" lang="en-US" altLang="zh-CN" sz="1800" b="1" i="0" u="none" strike="noStrike" kern="1200" cap="none" spc="0" normalizeH="0" baseline="0" noProof="0" dirty="0">
                <a:ln>
                  <a:noFill/>
                </a:ln>
                <a:solidFill>
                  <a:srgbClr val="0000FF"/>
                </a:solidFill>
                <a:effectLst/>
                <a:uLnTx/>
                <a:uFillTx/>
                <a:latin typeface="Times New Roman"/>
                <a:ea typeface="宋体"/>
                <a:cs typeface="+mn-cs"/>
              </a:rPr>
              <a:t>ISO </a:t>
            </a:r>
          </a:p>
          <a:p>
            <a:pPr marL="800100" marR="0" lvl="1" indent="-342900" algn="l" defTabSz="914400" rtl="0" eaLnBrk="0" fontAlgn="base" latinLnBrk="0" hangingPunct="0">
              <a:lnSpc>
                <a:spcPct val="100000"/>
              </a:lnSpc>
              <a:spcBef>
                <a:spcPct val="20000"/>
              </a:spcBef>
              <a:spcAft>
                <a:spcPct val="0"/>
              </a:spcAft>
              <a:buClr>
                <a:srgbClr val="B760F9"/>
              </a:buClr>
              <a:buSzPct val="8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国际电信联盟</a:t>
            </a:r>
            <a:r>
              <a:rPr kumimoji="1" lang="en-US" altLang="zh-CN" sz="1800" b="1" i="0" u="none" strike="noStrike" kern="1200" cap="none" spc="0" normalizeH="0" baseline="0" noProof="0" dirty="0">
                <a:ln>
                  <a:noFill/>
                </a:ln>
                <a:solidFill>
                  <a:srgbClr val="0000FF"/>
                </a:solidFill>
                <a:effectLst/>
                <a:uLnTx/>
                <a:uFillTx/>
                <a:latin typeface="Times New Roman"/>
                <a:ea typeface="宋体"/>
                <a:cs typeface="+mn-cs"/>
              </a:rPr>
              <a:t>ITU </a:t>
            </a:r>
          </a:p>
          <a:p>
            <a:pPr marL="800100" marR="0" lvl="1" indent="-342900" algn="l" defTabSz="914400" rtl="0" eaLnBrk="0" fontAlgn="base" latinLnBrk="0" hangingPunct="0">
              <a:lnSpc>
                <a:spcPct val="100000"/>
              </a:lnSpc>
              <a:spcBef>
                <a:spcPct val="20000"/>
              </a:spcBef>
              <a:spcAft>
                <a:spcPct val="0"/>
              </a:spcAft>
              <a:buClr>
                <a:srgbClr val="B760F9"/>
              </a:buClr>
              <a:buSzPct val="8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电气电子工程师协会</a:t>
            </a:r>
            <a:r>
              <a:rPr kumimoji="1" lang="en-US" altLang="zh-CN" sz="1800" b="1" i="0" u="none" strike="noStrike" kern="1200" cap="none" spc="0" normalizeH="0" baseline="0" noProof="0" dirty="0">
                <a:ln>
                  <a:noFill/>
                </a:ln>
                <a:solidFill>
                  <a:srgbClr val="0000FF"/>
                </a:solidFill>
                <a:effectLst/>
                <a:uLnTx/>
                <a:uFillTx/>
                <a:latin typeface="Times New Roman"/>
                <a:ea typeface="宋体"/>
                <a:cs typeface="+mn-cs"/>
              </a:rPr>
              <a:t>IEEE </a:t>
            </a:r>
          </a:p>
          <a:p>
            <a:pPr marL="800100" marR="0" lvl="1" indent="-342900" algn="l" defTabSz="914400" rtl="0" eaLnBrk="0" fontAlgn="base" latinLnBrk="0" hangingPunct="0">
              <a:lnSpc>
                <a:spcPct val="100000"/>
              </a:lnSpc>
              <a:spcBef>
                <a:spcPct val="20000"/>
              </a:spcBef>
              <a:spcAft>
                <a:spcPct val="0"/>
              </a:spcAft>
              <a:buClr>
                <a:srgbClr val="B760F9"/>
              </a:buClr>
              <a:buSzPct val="8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电子工业协会</a:t>
            </a:r>
            <a:r>
              <a:rPr kumimoji="1" lang="en-US" altLang="zh-CN" sz="1800" b="1" i="0" u="none" strike="noStrike" kern="1200" cap="none" spc="0" normalizeH="0" baseline="0" noProof="0" dirty="0">
                <a:ln>
                  <a:noFill/>
                </a:ln>
                <a:solidFill>
                  <a:srgbClr val="0000FF"/>
                </a:solidFill>
                <a:effectLst/>
                <a:uLnTx/>
                <a:uFillTx/>
                <a:latin typeface="Times New Roman"/>
                <a:ea typeface="宋体"/>
                <a:cs typeface="+mn-cs"/>
              </a:rPr>
              <a:t>EIA </a:t>
            </a:r>
          </a:p>
          <a:p>
            <a:pPr marL="800100" marR="0" lvl="1" indent="-342900" algn="l" defTabSz="914400" rtl="0" eaLnBrk="0" fontAlgn="base" latinLnBrk="0" hangingPunct="0">
              <a:lnSpc>
                <a:spcPct val="100000"/>
              </a:lnSpc>
              <a:spcBef>
                <a:spcPct val="20000"/>
              </a:spcBef>
              <a:spcAft>
                <a:spcPct val="0"/>
              </a:spcAft>
              <a:buClr>
                <a:srgbClr val="B760F9"/>
              </a:buClr>
              <a:buSzPct val="8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美国国家标准化协会</a:t>
            </a:r>
            <a:r>
              <a:rPr kumimoji="1" lang="en-US" altLang="zh-CN" sz="1800" b="1" i="0" u="none" strike="noStrike" kern="1200" cap="none" spc="0" normalizeH="0" baseline="0" noProof="0" dirty="0">
                <a:ln>
                  <a:noFill/>
                </a:ln>
                <a:solidFill>
                  <a:srgbClr val="0000FF"/>
                </a:solidFill>
                <a:effectLst/>
                <a:uLnTx/>
                <a:uFillTx/>
                <a:latin typeface="Times New Roman"/>
                <a:ea typeface="宋体"/>
                <a:cs typeface="+mn-cs"/>
              </a:rPr>
              <a:t>ANSI </a:t>
            </a:r>
          </a:p>
          <a:p>
            <a:pPr marL="800100" marR="0" lvl="1" indent="-342900" algn="l" defTabSz="914400" rtl="0" eaLnBrk="0" fontAlgn="base" latinLnBrk="0" hangingPunct="0">
              <a:lnSpc>
                <a:spcPct val="100000"/>
              </a:lnSpc>
              <a:spcBef>
                <a:spcPct val="20000"/>
              </a:spcBef>
              <a:spcAft>
                <a:spcPct val="0"/>
              </a:spcAft>
              <a:buClr>
                <a:srgbClr val="B760F9"/>
              </a:buClr>
              <a:buSzPct val="8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互联网工程任务工作组</a:t>
            </a:r>
            <a:r>
              <a:rPr kumimoji="1" lang="en-US" altLang="zh-CN" sz="1800" b="1" i="0" u="none" strike="noStrike" kern="1200" cap="none" spc="0" normalizeH="0" baseline="0" noProof="0" dirty="0">
                <a:ln>
                  <a:noFill/>
                </a:ln>
                <a:solidFill>
                  <a:srgbClr val="0000FF"/>
                </a:solidFill>
                <a:effectLst/>
                <a:uLnTx/>
                <a:uFillTx/>
                <a:latin typeface="Times New Roman"/>
                <a:ea typeface="宋体"/>
                <a:cs typeface="+mn-cs"/>
              </a:rPr>
              <a:t>IETF</a:t>
            </a:r>
          </a:p>
          <a:p>
            <a:pPr marL="342900" marR="0" lvl="0" indent="-342900" algn="l" defTabSz="914400" rtl="0" eaLnBrk="0" fontAlgn="base" latinLnBrk="0" hangingPunct="0">
              <a:lnSpc>
                <a:spcPct val="100000"/>
              </a:lnSpc>
              <a:spcBef>
                <a:spcPct val="20000"/>
              </a:spcBef>
              <a:spcAft>
                <a:spcPct val="0"/>
              </a:spcAft>
              <a:buClrTx/>
              <a:buSzTx/>
              <a:buFont typeface="Wingdings 2" panose="05020102010507070707" pitchFamily="18" charset="2"/>
              <a:buChar char="¡"/>
              <a:tabLst/>
              <a:defRPr/>
            </a:pP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论坛 </a:t>
            </a:r>
          </a:p>
          <a:p>
            <a:pPr marL="800100" marR="0" lvl="1" indent="-342900" algn="l" defTabSz="914400" rtl="0" eaLnBrk="0" fontAlgn="base" latinLnBrk="0" hangingPunct="0">
              <a:lnSpc>
                <a:spcPct val="100000"/>
              </a:lnSpc>
              <a:spcBef>
                <a:spcPct val="20000"/>
              </a:spcBef>
              <a:spcAft>
                <a:spcPct val="0"/>
              </a:spcAft>
              <a:buClr>
                <a:srgbClr val="B760F9"/>
              </a:buClr>
              <a:buSzPct val="85000"/>
              <a:buFont typeface="Wingdings" panose="05000000000000000000" pitchFamily="2" charset="2"/>
              <a:buChar char="l"/>
              <a:tabLst/>
              <a:defRPr/>
            </a:pP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城域以太网论坛</a:t>
            </a:r>
          </a:p>
          <a:p>
            <a:pPr marL="800100" marR="0" lvl="1" indent="-342900" algn="l" defTabSz="914400" rtl="0" eaLnBrk="0" fontAlgn="base" latinLnBrk="0" hangingPunct="0">
              <a:lnSpc>
                <a:spcPct val="100000"/>
              </a:lnSpc>
              <a:spcBef>
                <a:spcPct val="20000"/>
              </a:spcBef>
              <a:spcAft>
                <a:spcPct val="0"/>
              </a:spcAft>
              <a:buClr>
                <a:srgbClr val="B760F9"/>
              </a:buClr>
              <a:buSzPct val="85000"/>
              <a:buFont typeface="Wingdings" panose="05000000000000000000" pitchFamily="2" charset="2"/>
              <a:buChar char="l"/>
              <a:tabLst/>
              <a:defRPr/>
            </a:pPr>
            <a:r>
              <a:rPr kumimoji="1" lang="en-US" altLang="zh-CN" sz="1800" b="1" i="0" u="none" strike="noStrike" kern="1200" cap="none" spc="0" normalizeH="0" baseline="0" noProof="0" dirty="0" err="1">
                <a:ln>
                  <a:noFill/>
                </a:ln>
                <a:solidFill>
                  <a:srgbClr val="0000FF"/>
                </a:solidFill>
                <a:effectLst/>
                <a:uLnTx/>
                <a:uFillTx/>
                <a:latin typeface="Times New Roman"/>
                <a:ea typeface="宋体"/>
                <a:cs typeface="+mn-cs"/>
              </a:rPr>
              <a:t>WiFi</a:t>
            </a: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联盟</a:t>
            </a:r>
          </a:p>
          <a:p>
            <a:pPr marL="800100" marR="0" lvl="1" indent="-342900" algn="l" defTabSz="914400" rtl="0" eaLnBrk="0" fontAlgn="base" latinLnBrk="0" hangingPunct="0">
              <a:lnSpc>
                <a:spcPct val="100000"/>
              </a:lnSpc>
              <a:spcBef>
                <a:spcPct val="20000"/>
              </a:spcBef>
              <a:spcAft>
                <a:spcPct val="0"/>
              </a:spcAft>
              <a:buClr>
                <a:srgbClr val="B760F9"/>
              </a:buClr>
              <a:buSzPct val="85000"/>
              <a:buFont typeface="Wingdings" panose="05000000000000000000" pitchFamily="2" charset="2"/>
              <a:buChar char="l"/>
              <a:tabLst/>
              <a:defRPr/>
            </a:pPr>
            <a:r>
              <a:rPr kumimoji="1" lang="en-US" altLang="zh-CN" sz="1800" b="1" i="0" u="none" strike="noStrike" kern="1200" cap="none" spc="0" normalizeH="0" baseline="0" noProof="0" dirty="0">
                <a:ln>
                  <a:noFill/>
                </a:ln>
                <a:solidFill>
                  <a:srgbClr val="0000FF"/>
                </a:solidFill>
                <a:effectLst/>
                <a:uLnTx/>
                <a:uFillTx/>
                <a:latin typeface="Times New Roman"/>
                <a:ea typeface="宋体"/>
                <a:cs typeface="+mn-cs"/>
              </a:rPr>
              <a:t>WiMAX</a:t>
            </a:r>
            <a:r>
              <a:rPr kumimoji="1" lang="zh-CN" altLang="en-US" sz="1800" b="1" i="0" u="none" strike="noStrike" kern="1200" cap="none" spc="0" normalizeH="0" baseline="0" noProof="0" dirty="0">
                <a:ln>
                  <a:noFill/>
                </a:ln>
                <a:solidFill>
                  <a:srgbClr val="0000FF"/>
                </a:solidFill>
                <a:effectLst/>
                <a:uLnTx/>
                <a:uFillTx/>
                <a:latin typeface="Times New Roman"/>
                <a:ea typeface="宋体"/>
                <a:cs typeface="+mn-cs"/>
              </a:rPr>
              <a:t>联盟</a:t>
            </a:r>
          </a:p>
        </p:txBody>
      </p:sp>
    </p:spTree>
    <p:extLst>
      <p:ext uri="{BB962C8B-B14F-4D97-AF65-F5344CB8AC3E}">
        <p14:creationId xmlns:p14="http://schemas.microsoft.com/office/powerpoint/2010/main" val="21593136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454" y="1784409"/>
            <a:ext cx="4989474" cy="2806579"/>
          </a:xfrm>
          <a:prstGeom prst="rect">
            <a:avLst/>
          </a:prstGeom>
        </p:spPr>
      </p:pic>
      <p:sp>
        <p:nvSpPr>
          <p:cNvPr id="7" name="矩形 6"/>
          <p:cNvSpPr/>
          <p:nvPr/>
        </p:nvSpPr>
        <p:spPr>
          <a:xfrm>
            <a:off x="1252613" y="1092580"/>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万物联网</a:t>
            </a:r>
          </a:p>
        </p:txBody>
      </p:sp>
      <p:sp>
        <p:nvSpPr>
          <p:cNvPr id="8" name="矩形 7"/>
          <p:cNvSpPr/>
          <p:nvPr/>
        </p:nvSpPr>
        <p:spPr>
          <a:xfrm>
            <a:off x="4431245" y="1092580"/>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人人用网</a:t>
            </a:r>
          </a:p>
        </p:txBody>
      </p:sp>
      <p:grpSp>
        <p:nvGrpSpPr>
          <p:cNvPr id="9" name="组合 8"/>
          <p:cNvGrpSpPr/>
          <p:nvPr/>
        </p:nvGrpSpPr>
        <p:grpSpPr>
          <a:xfrm>
            <a:off x="331711" y="1277246"/>
            <a:ext cx="6096762" cy="369332"/>
            <a:chOff x="466344" y="1151890"/>
            <a:chExt cx="8129016" cy="492442"/>
          </a:xfrm>
        </p:grpSpPr>
        <p:sp>
          <p:nvSpPr>
            <p:cNvPr id="10" name="AutoShape 5"/>
            <p:cNvSpPr>
              <a:spLocks noChangeArrowheads="1"/>
            </p:cNvSpPr>
            <p:nvPr/>
          </p:nvSpPr>
          <p:spPr bwMode="auto">
            <a:xfrm>
              <a:off x="466344" y="1185229"/>
              <a:ext cx="8129016" cy="459103"/>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1637756" y="1151890"/>
              <a:ext cx="5786201" cy="492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a:solidFill>
                    <a:schemeClr val="bg1"/>
                  </a:solidFill>
                  <a:latin typeface="微软雅黑" pitchFamily="34" charset="-122"/>
                  <a:ea typeface="微软雅黑" pitchFamily="34" charset="-122"/>
                </a:rPr>
                <a:t>“多网融合”：融入现代计算机网络技术</a:t>
              </a:r>
              <a:endParaRPr lang="fr-FR" altLang="zh-CN" b="1" dirty="0">
                <a:solidFill>
                  <a:schemeClr val="bg1"/>
                </a:solidFill>
                <a:latin typeface="微软雅黑" pitchFamily="34" charset="-122"/>
                <a:ea typeface="微软雅黑" pitchFamily="34" charset="-122"/>
              </a:endParaRPr>
            </a:p>
          </p:txBody>
        </p:sp>
      </p:grpSp>
      <p:grpSp>
        <p:nvGrpSpPr>
          <p:cNvPr id="6" name="组合 5">
            <a:extLst>
              <a:ext uri="{FF2B5EF4-FFF2-40B4-BE49-F238E27FC236}">
                <a16:creationId xmlns:a16="http://schemas.microsoft.com/office/drawing/2014/main" id="{43359433-540D-E653-72A7-FFAA6459F972}"/>
              </a:ext>
            </a:extLst>
          </p:cNvPr>
          <p:cNvGrpSpPr/>
          <p:nvPr/>
        </p:nvGrpSpPr>
        <p:grpSpPr>
          <a:xfrm>
            <a:off x="1380511" y="600017"/>
            <a:ext cx="4096977" cy="528656"/>
            <a:chOff x="56300" y="635763"/>
            <a:chExt cx="4096977" cy="528656"/>
          </a:xfrm>
        </p:grpSpPr>
        <p:sp>
          <p:nvSpPr>
            <p:cNvPr id="12" name="Rectangle 27">
              <a:extLst>
                <a:ext uri="{FF2B5EF4-FFF2-40B4-BE49-F238E27FC236}">
                  <a16:creationId xmlns:a16="http://schemas.microsoft.com/office/drawing/2014/main" id="{9BA8628F-BB9E-81FA-CCF1-F34A505554F9}"/>
                </a:ext>
              </a:extLst>
            </p:cNvPr>
            <p:cNvSpPr>
              <a:spLocks noChangeArrowheads="1"/>
            </p:cNvSpPr>
            <p:nvPr/>
          </p:nvSpPr>
          <p:spPr bwMode="auto">
            <a:xfrm>
              <a:off x="56300" y="635763"/>
              <a:ext cx="4096977" cy="528656"/>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13" name="Rectangle 29">
              <a:extLst>
                <a:ext uri="{FF2B5EF4-FFF2-40B4-BE49-F238E27FC236}">
                  <a16:creationId xmlns:a16="http://schemas.microsoft.com/office/drawing/2014/main" id="{CAF9505B-5931-C11C-14B7-D7E64FE3B08C}"/>
                </a:ext>
              </a:extLst>
            </p:cNvPr>
            <p:cNvSpPr>
              <a:spLocks noChangeArrowheads="1"/>
            </p:cNvSpPr>
            <p:nvPr/>
          </p:nvSpPr>
          <p:spPr bwMode="auto">
            <a:xfrm>
              <a:off x="129956" y="722698"/>
              <a:ext cx="395476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b="1" dirty="0">
                  <a:solidFill>
                    <a:srgbClr val="FFFF00"/>
                  </a:solidFill>
                  <a:latin typeface="微软雅黑" pitchFamily="34" charset="-122"/>
                  <a:ea typeface="微软雅黑" pitchFamily="34" charset="-122"/>
                </a:rPr>
                <a:t>1.1   </a:t>
              </a:r>
              <a:r>
                <a:rPr lang="zh-CN" altLang="en-US" b="1" dirty="0">
                  <a:solidFill>
                    <a:schemeClr val="bg1"/>
                  </a:solidFill>
                  <a:latin typeface="微软雅黑" pitchFamily="34" charset="-122"/>
                  <a:ea typeface="微软雅黑" pitchFamily="34" charset="-122"/>
                </a:rPr>
                <a:t>计算机网络在信息时代中的作用</a:t>
              </a:r>
              <a:endParaRPr lang="zh-CN" altLang="fr-FR"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2090724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7989" name="Object 5">
            <a:extLst>
              <a:ext uri="{FF2B5EF4-FFF2-40B4-BE49-F238E27FC236}">
                <a16:creationId xmlns:a16="http://schemas.microsoft.com/office/drawing/2014/main" id="{89C76AAB-3450-FA81-1FB2-CC3BF4FAC8A7}"/>
              </a:ext>
            </a:extLst>
          </p:cNvPr>
          <p:cNvGraphicFramePr>
            <a:graphicFrameLocks noGrp="1" noChangeAspect="1"/>
          </p:cNvGraphicFramePr>
          <p:nvPr>
            <p:ph sz="quarter" idx="10"/>
            <p:extLst>
              <p:ext uri="{D42A27DB-BD31-4B8C-83A1-F6EECF244321}">
                <p14:modId xmlns:p14="http://schemas.microsoft.com/office/powerpoint/2010/main" val="647403083"/>
              </p:ext>
            </p:extLst>
          </p:nvPr>
        </p:nvGraphicFramePr>
        <p:xfrm>
          <a:off x="449837" y="1185841"/>
          <a:ext cx="5958325" cy="3348390"/>
        </p:xfrm>
        <a:graphic>
          <a:graphicData uri="http://schemas.openxmlformats.org/presentationml/2006/ole">
            <mc:AlternateContent xmlns:mc="http://schemas.openxmlformats.org/markup-compatibility/2006">
              <mc:Choice xmlns:v="urn:schemas-microsoft-com:vml" Requires="v">
                <p:oleObj name="图片" r:id="rId2" imgW="5226285" imgH="2936516" progId="Word.Picture.8">
                  <p:embed/>
                </p:oleObj>
              </mc:Choice>
              <mc:Fallback>
                <p:oleObj name="图片" r:id="rId2" imgW="5226285" imgH="2936516" progId="Word.Picture.8">
                  <p:embed/>
                  <p:pic>
                    <p:nvPicPr>
                      <p:cNvPr id="297989" name="Object 5">
                        <a:extLst>
                          <a:ext uri="{FF2B5EF4-FFF2-40B4-BE49-F238E27FC236}">
                            <a16:creationId xmlns:a16="http://schemas.microsoft.com/office/drawing/2014/main" id="{89C76AAB-3450-FA81-1FB2-CC3BF4FAC8A7}"/>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37" y="1185841"/>
                        <a:ext cx="5958325" cy="3348390"/>
                      </a:xfrm>
                      <a:prstGeom prst="rect">
                        <a:avLst/>
                      </a:prstGeom>
                      <a:noFill/>
                      <a:ln>
                        <a:noFill/>
                      </a:ln>
                      <a:effectLst/>
                    </p:spPr>
                  </p:pic>
                </p:oleObj>
              </mc:Fallback>
            </mc:AlternateContent>
          </a:graphicData>
        </a:graphic>
      </p:graphicFrame>
      <p:sp>
        <p:nvSpPr>
          <p:cNvPr id="2" name="文本占位符 1">
            <a:extLst>
              <a:ext uri="{FF2B5EF4-FFF2-40B4-BE49-F238E27FC236}">
                <a16:creationId xmlns:a16="http://schemas.microsoft.com/office/drawing/2014/main" id="{A5B11A0C-096E-C350-8D32-B9FBEACA7FCB}"/>
              </a:ext>
            </a:extLst>
          </p:cNvPr>
          <p:cNvSpPr>
            <a:spLocks noGrp="1"/>
          </p:cNvSpPr>
          <p:nvPr>
            <p:ph type="body" sz="quarter" idx="11"/>
          </p:nvPr>
        </p:nvSpPr>
        <p:spPr/>
        <p:txBody>
          <a:bodyPr/>
          <a:lstStyle/>
          <a:p>
            <a:r>
              <a:rPr lang="en-US" altLang="zh-CN" dirty="0"/>
              <a:t>RFC</a:t>
            </a:r>
            <a:r>
              <a:rPr lang="zh-CN" altLang="en-US" dirty="0"/>
              <a:t>成熟等级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57338" y="1423869"/>
            <a:ext cx="5048795" cy="2605324"/>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050" dirty="0"/>
            </a:p>
          </p:txBody>
        </p:sp>
        <p:sp>
          <p:nvSpPr>
            <p:cNvPr id="28" name="文本框 27"/>
            <p:cNvSpPr txBox="1"/>
            <p:nvPr/>
          </p:nvSpPr>
          <p:spPr>
            <a:xfrm>
              <a:off x="3139909" y="1616295"/>
              <a:ext cx="1369069" cy="338555"/>
            </a:xfrm>
            <a:prstGeom prst="rect">
              <a:avLst/>
            </a:prstGeom>
            <a:noFill/>
          </p:spPr>
          <p:txBody>
            <a:bodyPr wrap="square" rtlCol="0">
              <a:spAutoFit/>
            </a:bodyPr>
            <a:lstStyle/>
            <a:p>
              <a:pPr algn="r"/>
              <a:r>
                <a:rPr lang="en-US" altLang="zh-CN" sz="1050" b="1" dirty="0" err="1">
                  <a:latin typeface="微软雅黑" panose="020B0503020204020204" pitchFamily="34" charset="-122"/>
                  <a:ea typeface="微软雅黑" panose="020B0503020204020204" pitchFamily="34" charset="-122"/>
                </a:rPr>
                <a:t>RFCxxxx</a:t>
              </a:r>
              <a:endParaRPr lang="zh-CN" altLang="en-US" sz="105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27434" tIns="27434" rIns="27434" bIns="27434" numCol="1" spcCol="1270" anchor="ctr" anchorCtr="0">
              <a:noAutofit/>
            </a:bodyPr>
            <a:lstStyle/>
            <a:p>
              <a:pPr algn="ctr" defTabSz="600075">
                <a:spcAft>
                  <a:spcPts val="0"/>
                </a:spcAft>
              </a:pPr>
              <a:r>
                <a:rPr lang="zh-CN" altLang="en-US" sz="900" b="1" dirty="0">
                  <a:latin typeface="微软雅黑" panose="020B0503020204020204" pitchFamily="34" charset="-122"/>
                  <a:ea typeface="微软雅黑" panose="020B0503020204020204" pitchFamily="34" charset="-122"/>
                </a:rPr>
                <a:t>互联网草案</a:t>
              </a:r>
              <a:endParaRPr lang="en-US" altLang="zh-CN" sz="900" b="1" dirty="0">
                <a:latin typeface="微软雅黑" panose="020B0503020204020204" pitchFamily="34" charset="-122"/>
                <a:ea typeface="微软雅黑" panose="020B0503020204020204" pitchFamily="34" charset="-122"/>
              </a:endParaRPr>
            </a:p>
            <a:p>
              <a:pPr algn="ctr" defTabSz="600075">
                <a:spcAft>
                  <a:spcPts val="0"/>
                </a:spcAft>
              </a:pPr>
              <a:r>
                <a:rPr lang="zh-CN" altLang="en-US" sz="900" b="1" dirty="0">
                  <a:latin typeface="微软雅黑" panose="020B0503020204020204" pitchFamily="34" charset="-122"/>
                  <a:ea typeface="微软雅黑" panose="020B0503020204020204" pitchFamily="34" charset="-122"/>
                </a:rPr>
                <a:t> </a:t>
              </a:r>
              <a:r>
                <a:rPr lang="en-US" altLang="en-US" sz="900" b="1" dirty="0">
                  <a:latin typeface="微软雅黑" panose="020B0503020204020204" pitchFamily="34" charset="-122"/>
                  <a:ea typeface="微软雅黑" panose="020B0503020204020204" pitchFamily="34" charset="-122"/>
                </a:rPr>
                <a:t>(Internet Draft)</a:t>
              </a:r>
              <a:endParaRPr lang="zh-CN" altLang="en-US" sz="9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27434" tIns="27434" rIns="27434" bIns="27434" numCol="1" spcCol="1270" anchor="ctr" anchorCtr="0">
              <a:noAutofit/>
            </a:bodyPr>
            <a:lstStyle/>
            <a:p>
              <a:pPr algn="ctr" defTabSz="600075">
                <a:spcAft>
                  <a:spcPts val="0"/>
                </a:spcAft>
              </a:pPr>
              <a:r>
                <a:rPr lang="zh-CN" altLang="en-US" sz="825" b="1" dirty="0">
                  <a:latin typeface="微软雅黑" panose="020B0503020204020204" pitchFamily="34" charset="-122"/>
                  <a:ea typeface="微软雅黑" panose="020B0503020204020204" pitchFamily="34" charset="-122"/>
                </a:rPr>
                <a:t>建议标准 </a:t>
              </a:r>
              <a:endParaRPr lang="en-US" altLang="zh-CN" sz="825" b="1" dirty="0">
                <a:latin typeface="微软雅黑" panose="020B0503020204020204" pitchFamily="34" charset="-122"/>
                <a:ea typeface="微软雅黑" panose="020B0503020204020204" pitchFamily="34" charset="-122"/>
              </a:endParaRPr>
            </a:p>
            <a:p>
              <a:pPr algn="ctr" defTabSz="600075">
                <a:spcAft>
                  <a:spcPts val="0"/>
                </a:spcAft>
              </a:pPr>
              <a:r>
                <a:rPr lang="en-US" altLang="en-US" sz="825" b="1" dirty="0">
                  <a:latin typeface="微软雅黑" panose="020B0503020204020204" pitchFamily="34" charset="-122"/>
                  <a:ea typeface="微软雅黑" panose="020B0503020204020204" pitchFamily="34" charset="-122"/>
                </a:rPr>
                <a:t>(Proposed Standard)</a:t>
              </a:r>
              <a:endParaRPr lang="zh-CN" altLang="en-US" sz="825" b="1"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27434" tIns="27434" rIns="27434" bIns="27434" numCol="1" spcCol="1270" anchor="ctr" anchorCtr="0">
              <a:noAutofit/>
            </a:bodyPr>
            <a:lstStyle/>
            <a:p>
              <a:pPr algn="ctr" defTabSz="600075">
                <a:spcAft>
                  <a:spcPts val="0"/>
                </a:spcAft>
              </a:pPr>
              <a:r>
                <a:rPr lang="zh-CN" altLang="en-US" sz="825" b="1" dirty="0">
                  <a:latin typeface="微软雅黑" panose="020B0503020204020204" pitchFamily="34" charset="-122"/>
                  <a:ea typeface="微软雅黑" panose="020B0503020204020204" pitchFamily="34" charset="-122"/>
                </a:rPr>
                <a:t>互联网标准</a:t>
              </a:r>
              <a:endParaRPr lang="en-US" altLang="zh-CN" sz="825" b="1" dirty="0">
                <a:latin typeface="微软雅黑" panose="020B0503020204020204" pitchFamily="34" charset="-122"/>
                <a:ea typeface="微软雅黑" panose="020B0503020204020204" pitchFamily="34" charset="-122"/>
              </a:endParaRPr>
            </a:p>
            <a:p>
              <a:pPr algn="ctr" defTabSz="600075">
                <a:spcAft>
                  <a:spcPts val="0"/>
                </a:spcAft>
              </a:pPr>
              <a:r>
                <a:rPr lang="zh-CN" altLang="en-US" sz="825" b="1" dirty="0">
                  <a:latin typeface="微软雅黑" panose="020B0503020204020204" pitchFamily="34" charset="-122"/>
                  <a:ea typeface="微软雅黑" panose="020B0503020204020204" pitchFamily="34" charset="-122"/>
                </a:rPr>
                <a:t> </a:t>
              </a:r>
              <a:r>
                <a:rPr lang="en-US" altLang="en-US" sz="825" b="1" dirty="0">
                  <a:latin typeface="微软雅黑" panose="020B0503020204020204" pitchFamily="34" charset="-122"/>
                  <a:ea typeface="微软雅黑" panose="020B0503020204020204" pitchFamily="34" charset="-122"/>
                </a:rPr>
                <a:t>(Internet Standard)</a:t>
              </a:r>
            </a:p>
            <a:p>
              <a:pPr algn="ctr" defTabSz="600075">
                <a:spcAft>
                  <a:spcPts val="0"/>
                </a:spcAft>
              </a:pPr>
              <a:r>
                <a:rPr lang="en-US" altLang="zh-CN" sz="825" b="1" dirty="0">
                  <a:latin typeface="微软雅黑" panose="020B0503020204020204" pitchFamily="34" charset="-122"/>
                  <a:ea typeface="微软雅黑" panose="020B0503020204020204" pitchFamily="34" charset="-122"/>
                </a:rPr>
                <a:t>(</a:t>
              </a:r>
              <a:r>
                <a:rPr lang="zh-CN" altLang="en-US" sz="825" b="1" dirty="0">
                  <a:latin typeface="微软雅黑" panose="020B0503020204020204" pitchFamily="34" charset="-122"/>
                  <a:ea typeface="微软雅黑" panose="020B0503020204020204" pitchFamily="34" charset="-122"/>
                </a:rPr>
                <a:t>记为 </a:t>
              </a:r>
              <a:r>
                <a:rPr lang="en-US" altLang="zh-CN" sz="825" b="1" dirty="0" err="1">
                  <a:latin typeface="微软雅黑" panose="020B0503020204020204" pitchFamily="34" charset="-122"/>
                  <a:ea typeface="微软雅黑" panose="020B0503020204020204" pitchFamily="34" charset="-122"/>
                </a:rPr>
                <a:t>STDxx</a:t>
              </a:r>
              <a:r>
                <a:rPr lang="en-US" altLang="zh-CN" sz="825" b="1" dirty="0">
                  <a:latin typeface="微软雅黑" panose="020B0503020204020204" pitchFamily="34" charset="-122"/>
                  <a:ea typeface="微软雅黑" panose="020B0503020204020204" pitchFamily="34" charset="-122"/>
                </a:rPr>
                <a:t>)</a:t>
              </a:r>
              <a:endParaRPr lang="zh-CN" altLang="en-US" sz="825" b="1"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27434" tIns="27434" rIns="27434" bIns="27434" numCol="1" spcCol="1270" anchor="ctr" anchorCtr="0">
              <a:noAutofit/>
            </a:bodyPr>
            <a:lstStyle/>
            <a:p>
              <a:pPr algn="ctr" defTabSz="600075">
                <a:spcAft>
                  <a:spcPts val="0"/>
                </a:spcAft>
              </a:pPr>
              <a:r>
                <a:rPr lang="zh-CN" altLang="en-US" sz="825" b="1" dirty="0">
                  <a:latin typeface="微软雅黑" panose="020B0503020204020204" pitchFamily="34" charset="-122"/>
                  <a:ea typeface="微软雅黑" panose="020B0503020204020204" pitchFamily="34" charset="-122"/>
                </a:rPr>
                <a:t>草案标准</a:t>
              </a:r>
              <a:endParaRPr lang="en-US" altLang="zh-CN" sz="825" b="1" dirty="0">
                <a:latin typeface="微软雅黑" panose="020B0503020204020204" pitchFamily="34" charset="-122"/>
                <a:ea typeface="微软雅黑" panose="020B0503020204020204" pitchFamily="34" charset="-122"/>
              </a:endParaRPr>
            </a:p>
            <a:p>
              <a:pPr algn="ctr" defTabSz="600075">
                <a:spcAft>
                  <a:spcPts val="0"/>
                </a:spcAft>
              </a:pPr>
              <a:r>
                <a:rPr lang="zh-CN" altLang="en-US" sz="825" b="1" dirty="0">
                  <a:latin typeface="微软雅黑" panose="020B0503020204020204" pitchFamily="34" charset="-122"/>
                  <a:ea typeface="微软雅黑" panose="020B0503020204020204" pitchFamily="34" charset="-122"/>
                </a:rPr>
                <a:t> </a:t>
              </a:r>
              <a:r>
                <a:rPr lang="en-US" altLang="en-US" sz="825" b="1" dirty="0">
                  <a:latin typeface="微软雅黑" panose="020B0503020204020204" pitchFamily="34" charset="-122"/>
                  <a:ea typeface="微软雅黑" panose="020B0503020204020204" pitchFamily="34" charset="-122"/>
                </a:rPr>
                <a:t>(Draft Standard)</a:t>
              </a:r>
              <a:endParaRPr lang="zh-CN" altLang="en-US" sz="825" b="1"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5" y="2020455"/>
              <a:ext cx="902811" cy="307776"/>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标准轨道</a:t>
              </a: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307776"/>
            </a:xfrm>
            <a:prstGeom prst="rect">
              <a:avLst/>
            </a:prstGeom>
            <a:noFill/>
          </p:spPr>
          <p:txBody>
            <a:bodyPr wrap="square" rtlCol="0">
              <a:spAutoFit/>
            </a:bodyPr>
            <a:lstStyle/>
            <a:p>
              <a:pPr algn="r"/>
              <a:r>
                <a:rPr lang="zh-CN" altLang="en-US" sz="900" b="1" dirty="0">
                  <a:latin typeface="微软雅黑" panose="020B0503020204020204" pitchFamily="34" charset="-122"/>
                  <a:ea typeface="微软雅黑" panose="020B0503020204020204" pitchFamily="34" charset="-122"/>
                </a:rPr>
                <a:t>非标准轨道</a:t>
              </a: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27434" tIns="27434" rIns="27434" bIns="27434" numCol="1" spcCol="1270" anchor="ctr" anchorCtr="0">
              <a:noAutofit/>
            </a:bodyPr>
            <a:lstStyle/>
            <a:p>
              <a:pPr algn="ctr" defTabSz="600075">
                <a:spcAft>
                  <a:spcPts val="0"/>
                </a:spcAft>
              </a:pPr>
              <a:r>
                <a:rPr lang="zh-CN" altLang="en-US" sz="825" b="1" dirty="0">
                  <a:latin typeface="微软雅黑" panose="020B0503020204020204" pitchFamily="34" charset="-122"/>
                  <a:ea typeface="微软雅黑" panose="020B0503020204020204" pitchFamily="34" charset="-122"/>
                </a:rPr>
                <a:t>历史</a:t>
              </a:r>
              <a:endParaRPr lang="en-US" altLang="zh-CN" sz="825" b="1" dirty="0">
                <a:latin typeface="微软雅黑" panose="020B0503020204020204" pitchFamily="34" charset="-122"/>
                <a:ea typeface="微软雅黑" panose="020B0503020204020204" pitchFamily="34" charset="-122"/>
              </a:endParaRPr>
            </a:p>
            <a:p>
              <a:pPr algn="ctr" defTabSz="600075">
                <a:spcAft>
                  <a:spcPts val="0"/>
                </a:spcAft>
              </a:pPr>
              <a:r>
                <a:rPr lang="en-US" altLang="en-US" sz="825" b="1" dirty="0">
                  <a:latin typeface="微软雅黑" panose="020B0503020204020204" pitchFamily="34" charset="-122"/>
                  <a:ea typeface="微软雅黑" panose="020B0503020204020204" pitchFamily="34" charset="-122"/>
                </a:rPr>
                <a:t>(</a:t>
              </a:r>
              <a:r>
                <a:rPr lang="en-US" altLang="zh-CN" sz="825" b="1" dirty="0">
                  <a:latin typeface="微软雅黑" panose="020B0503020204020204" pitchFamily="34" charset="-122"/>
                  <a:ea typeface="微软雅黑" panose="020B0503020204020204" pitchFamily="34" charset="-122"/>
                </a:rPr>
                <a:t>Historic</a:t>
              </a:r>
              <a:r>
                <a:rPr lang="en-US" altLang="en-US" sz="825" b="1" dirty="0">
                  <a:latin typeface="微软雅黑" panose="020B0503020204020204" pitchFamily="34" charset="-122"/>
                  <a:ea typeface="微软雅黑" panose="020B0503020204020204" pitchFamily="34" charset="-122"/>
                </a:rPr>
                <a:t>)</a:t>
              </a:r>
              <a:endParaRPr lang="zh-CN" altLang="en-US" sz="825" b="1"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27434" tIns="27434" rIns="27434" bIns="27434" numCol="1" spcCol="1270" anchor="ctr" anchorCtr="0">
              <a:noAutofit/>
            </a:bodyPr>
            <a:lstStyle/>
            <a:p>
              <a:pPr algn="ctr" defTabSz="600075">
                <a:spcAft>
                  <a:spcPts val="0"/>
                </a:spcAft>
              </a:pPr>
              <a:r>
                <a:rPr lang="zh-CN" altLang="en-US" sz="825" b="1" dirty="0">
                  <a:latin typeface="微软雅黑" panose="020B0503020204020204" pitchFamily="34" charset="-122"/>
                  <a:ea typeface="微软雅黑" panose="020B0503020204020204" pitchFamily="34" charset="-122"/>
                </a:rPr>
                <a:t>信息</a:t>
              </a:r>
              <a:endParaRPr lang="en-US" altLang="zh-CN" sz="825" b="1" dirty="0">
                <a:latin typeface="微软雅黑" panose="020B0503020204020204" pitchFamily="34" charset="-122"/>
                <a:ea typeface="微软雅黑" panose="020B0503020204020204" pitchFamily="34" charset="-122"/>
              </a:endParaRPr>
            </a:p>
            <a:p>
              <a:pPr algn="ctr" defTabSz="600075">
                <a:spcAft>
                  <a:spcPts val="0"/>
                </a:spcAft>
              </a:pPr>
              <a:r>
                <a:rPr lang="en-US" altLang="en-US" sz="825" b="1" dirty="0">
                  <a:latin typeface="微软雅黑" panose="020B0503020204020204" pitchFamily="34" charset="-122"/>
                  <a:ea typeface="微软雅黑" panose="020B0503020204020204" pitchFamily="34" charset="-122"/>
                </a:rPr>
                <a:t>(Informational)</a:t>
              </a:r>
              <a:endParaRPr lang="zh-CN" altLang="en-US" sz="825" b="1"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27434" tIns="27434" rIns="27434" bIns="27434" numCol="1" spcCol="1270" anchor="ctr" anchorCtr="0">
              <a:noAutofit/>
            </a:bodyPr>
            <a:lstStyle/>
            <a:p>
              <a:pPr algn="ctr" defTabSz="600075">
                <a:spcAft>
                  <a:spcPts val="0"/>
                </a:spcAft>
              </a:pPr>
              <a:r>
                <a:rPr lang="zh-CN" altLang="en-US" sz="825" b="1" dirty="0">
                  <a:latin typeface="微软雅黑" panose="020B0503020204020204" pitchFamily="34" charset="-122"/>
                  <a:ea typeface="微软雅黑" panose="020B0503020204020204" pitchFamily="34" charset="-122"/>
                </a:rPr>
                <a:t>实验</a:t>
              </a:r>
              <a:endParaRPr lang="en-US" altLang="zh-CN" sz="825" b="1" dirty="0">
                <a:latin typeface="微软雅黑" panose="020B0503020204020204" pitchFamily="34" charset="-122"/>
                <a:ea typeface="微软雅黑" panose="020B0503020204020204" pitchFamily="34" charset="-122"/>
              </a:endParaRPr>
            </a:p>
            <a:p>
              <a:pPr algn="ctr" defTabSz="600075">
                <a:spcAft>
                  <a:spcPts val="0"/>
                </a:spcAft>
              </a:pPr>
              <a:r>
                <a:rPr lang="zh-CN" altLang="en-US" sz="825" b="1" dirty="0">
                  <a:latin typeface="微软雅黑" panose="020B0503020204020204" pitchFamily="34" charset="-122"/>
                  <a:ea typeface="微软雅黑" panose="020B0503020204020204" pitchFamily="34" charset="-122"/>
                </a:rPr>
                <a:t> </a:t>
              </a:r>
              <a:r>
                <a:rPr lang="en-US" altLang="en-US" sz="825" b="1" dirty="0">
                  <a:latin typeface="微软雅黑" panose="020B0503020204020204" pitchFamily="34" charset="-122"/>
                  <a:ea typeface="微软雅黑" panose="020B0503020204020204" pitchFamily="34" charset="-122"/>
                </a:rPr>
                <a:t>(</a:t>
              </a:r>
              <a:r>
                <a:rPr lang="en-US" altLang="zh-CN" sz="825" b="1" dirty="0">
                  <a:latin typeface="微软雅黑" panose="020B0503020204020204" pitchFamily="34" charset="-122"/>
                  <a:ea typeface="微软雅黑" panose="020B0503020204020204" pitchFamily="34" charset="-122"/>
                </a:rPr>
                <a:t>Experimental</a:t>
              </a:r>
              <a:r>
                <a:rPr lang="en-US" altLang="en-US" sz="825" b="1" dirty="0">
                  <a:latin typeface="微软雅黑" panose="020B0503020204020204" pitchFamily="34" charset="-122"/>
                  <a:ea typeface="微软雅黑" panose="020B0503020204020204" pitchFamily="34" charset="-122"/>
                </a:rPr>
                <a:t>)</a:t>
              </a:r>
              <a:endParaRPr lang="zh-CN" altLang="en-US" sz="825" b="1"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p>
        </p:txBody>
      </p:sp>
    </p:spTree>
    <p:extLst>
      <p:ext uri="{BB962C8B-B14F-4D97-AF65-F5344CB8AC3E}">
        <p14:creationId xmlns:p14="http://schemas.microsoft.com/office/powerpoint/2010/main" val="102875834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0035" name="Object 3">
            <a:extLst>
              <a:ext uri="{FF2B5EF4-FFF2-40B4-BE49-F238E27FC236}">
                <a16:creationId xmlns:a16="http://schemas.microsoft.com/office/drawing/2014/main" id="{A7B71836-0DDF-6E02-B5F8-EBCBD239BD11}"/>
              </a:ext>
            </a:extLst>
          </p:cNvPr>
          <p:cNvGraphicFramePr>
            <a:graphicFrameLocks noGrp="1" noChangeAspect="1"/>
          </p:cNvGraphicFramePr>
          <p:nvPr>
            <p:ph sz="quarter" idx="10"/>
            <p:extLst>
              <p:ext uri="{D42A27DB-BD31-4B8C-83A1-F6EECF244321}">
                <p14:modId xmlns:p14="http://schemas.microsoft.com/office/powerpoint/2010/main" val="779018579"/>
              </p:ext>
            </p:extLst>
          </p:nvPr>
        </p:nvGraphicFramePr>
        <p:xfrm>
          <a:off x="937194" y="1134778"/>
          <a:ext cx="4456123" cy="3213908"/>
        </p:xfrm>
        <a:graphic>
          <a:graphicData uri="http://schemas.openxmlformats.org/presentationml/2006/ole">
            <mc:AlternateContent xmlns:mc="http://schemas.openxmlformats.org/markup-compatibility/2006">
              <mc:Choice xmlns:v="urn:schemas-microsoft-com:vml" Requires="v">
                <p:oleObj name="图片" r:id="rId2" imgW="3035648" imgH="2189406" progId="Word.Picture.8">
                  <p:embed/>
                </p:oleObj>
              </mc:Choice>
              <mc:Fallback>
                <p:oleObj name="图片" r:id="rId2" imgW="3035648" imgH="2189406" progId="Word.Picture.8">
                  <p:embed/>
                  <p:pic>
                    <p:nvPicPr>
                      <p:cNvPr id="300035" name="Object 3">
                        <a:extLst>
                          <a:ext uri="{FF2B5EF4-FFF2-40B4-BE49-F238E27FC236}">
                            <a16:creationId xmlns:a16="http://schemas.microsoft.com/office/drawing/2014/main" id="{A7B71836-0DDF-6E02-B5F8-EBCBD239B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194" y="1134778"/>
                        <a:ext cx="4456123" cy="3213908"/>
                      </a:xfrm>
                      <a:prstGeom prst="rect">
                        <a:avLst/>
                      </a:prstGeom>
                      <a:noFill/>
                      <a:ln>
                        <a:noFill/>
                      </a:ln>
                      <a:effectLst/>
                    </p:spPr>
                  </p:pic>
                </p:oleObj>
              </mc:Fallback>
            </mc:AlternateContent>
          </a:graphicData>
        </a:graphic>
      </p:graphicFrame>
      <p:sp>
        <p:nvSpPr>
          <p:cNvPr id="2" name="文本占位符 1">
            <a:extLst>
              <a:ext uri="{FF2B5EF4-FFF2-40B4-BE49-F238E27FC236}">
                <a16:creationId xmlns:a16="http://schemas.microsoft.com/office/drawing/2014/main" id="{C093E8C1-7DA0-CB40-04EF-9B5C3D310EE6}"/>
              </a:ext>
            </a:extLst>
          </p:cNvPr>
          <p:cNvSpPr>
            <a:spLocks noGrp="1"/>
          </p:cNvSpPr>
          <p:nvPr>
            <p:ph type="body" sz="quarter" idx="11"/>
          </p:nvPr>
        </p:nvSpPr>
        <p:spPr/>
        <p:txBody>
          <a:bodyPr/>
          <a:lstStyle/>
          <a:p>
            <a:r>
              <a:rPr lang="en-US" altLang="zh-CN" dirty="0"/>
              <a:t>RFC</a:t>
            </a:r>
            <a:r>
              <a:rPr lang="zh-CN" altLang="en-US" dirty="0"/>
              <a:t>需求等级</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80619" y="1323639"/>
            <a:ext cx="6096762" cy="2786531"/>
          </a:xfrm>
        </p:spPr>
        <p:txBody>
          <a:bodyPr/>
          <a:lstStyle/>
          <a:p>
            <a:pPr>
              <a:lnSpc>
                <a:spcPct val="150000"/>
              </a:lnSpc>
            </a:pPr>
            <a:r>
              <a:rPr lang="en-US" altLang="zh-CN" dirty="0">
                <a:solidFill>
                  <a:srgbClr val="C00000"/>
                </a:solidFill>
              </a:rPr>
              <a:t>RFC</a:t>
            </a:r>
            <a:r>
              <a:rPr lang="zh-CN" altLang="en-US" dirty="0">
                <a:solidFill>
                  <a:srgbClr val="C00000"/>
                </a:solidFill>
              </a:rPr>
              <a:t>：</a:t>
            </a:r>
            <a:r>
              <a:rPr lang="en-US" altLang="zh-CN" dirty="0"/>
              <a:t>Request For Comments </a:t>
            </a:r>
            <a:r>
              <a:rPr lang="zh-CN" altLang="en-US" dirty="0"/>
              <a:t>（请求评论）。</a:t>
            </a:r>
            <a:endParaRPr lang="en-US" altLang="zh-CN" dirty="0"/>
          </a:p>
          <a:p>
            <a:pPr>
              <a:lnSpc>
                <a:spcPct val="150000"/>
              </a:lnSpc>
            </a:pPr>
            <a:r>
              <a:rPr lang="zh-CN" altLang="en-US" dirty="0"/>
              <a:t>所有的 </a:t>
            </a:r>
            <a:r>
              <a:rPr lang="en-US" altLang="zh-CN" dirty="0"/>
              <a:t>RFC </a:t>
            </a:r>
            <a:r>
              <a:rPr lang="zh-CN" altLang="en-US" dirty="0"/>
              <a:t>文档都可从互联网上</a:t>
            </a:r>
            <a:r>
              <a:rPr lang="zh-CN" altLang="en-US" dirty="0">
                <a:solidFill>
                  <a:srgbClr val="0000CC"/>
                </a:solidFill>
              </a:rPr>
              <a:t>免费</a:t>
            </a:r>
            <a:r>
              <a:rPr lang="zh-CN" altLang="en-US" dirty="0"/>
              <a:t>下载。</a:t>
            </a:r>
            <a:endParaRPr lang="en-US" altLang="zh-CN" dirty="0"/>
          </a:p>
          <a:p>
            <a:pPr>
              <a:lnSpc>
                <a:spcPct val="150000"/>
              </a:lnSpc>
            </a:pPr>
            <a:r>
              <a:rPr lang="zh-CN" altLang="en-US" dirty="0">
                <a:solidFill>
                  <a:srgbClr val="0000CC"/>
                </a:solidFill>
              </a:rPr>
              <a:t>任何人</a:t>
            </a:r>
            <a:r>
              <a:rPr lang="zh-CN" altLang="en-US" dirty="0"/>
              <a:t>都可以用电子邮件随时发表对某个文档的意见或建议。</a:t>
            </a:r>
            <a:endParaRPr lang="en-US" altLang="zh-CN" dirty="0"/>
          </a:p>
          <a:p>
            <a:pPr>
              <a:lnSpc>
                <a:spcPct val="150000"/>
              </a:lnSpc>
            </a:pPr>
            <a:r>
              <a:rPr lang="zh-CN" altLang="en-US" dirty="0">
                <a:solidFill>
                  <a:srgbClr val="C00000"/>
                </a:solidFill>
              </a:rPr>
              <a:t>但并非所有的 </a:t>
            </a:r>
            <a:r>
              <a:rPr lang="en-US" altLang="zh-CN" dirty="0">
                <a:solidFill>
                  <a:srgbClr val="C00000"/>
                </a:solidFill>
              </a:rPr>
              <a:t>RFC </a:t>
            </a:r>
            <a:r>
              <a:rPr lang="zh-CN" altLang="en-US" dirty="0">
                <a:solidFill>
                  <a:srgbClr val="C00000"/>
                </a:solidFill>
              </a:rPr>
              <a:t>文档都是互联网标准。</a:t>
            </a:r>
            <a:r>
              <a:rPr lang="zh-CN" altLang="en-US" dirty="0"/>
              <a:t>只有很少部分的 </a:t>
            </a:r>
            <a:r>
              <a:rPr lang="en-US" altLang="zh-CN" dirty="0"/>
              <a:t>RFC </a:t>
            </a:r>
            <a:r>
              <a:rPr lang="zh-CN" altLang="en-US" dirty="0"/>
              <a:t>文档最后才能变成互联网标准。</a:t>
            </a:r>
            <a:endParaRPr lang="en-US" altLang="zh-CN" dirty="0"/>
          </a:p>
          <a:p>
            <a:pPr>
              <a:lnSpc>
                <a:spcPct val="150000"/>
              </a:lnSpc>
            </a:pPr>
            <a:r>
              <a:rPr lang="en-US" altLang="zh-CN" dirty="0"/>
              <a:t>RFC </a:t>
            </a:r>
            <a:r>
              <a:rPr lang="zh-CN" altLang="en-US" dirty="0"/>
              <a:t>文档</a:t>
            </a:r>
            <a:r>
              <a:rPr lang="zh-CN" altLang="en-US" dirty="0">
                <a:solidFill>
                  <a:srgbClr val="0000FF"/>
                </a:solidFill>
              </a:rPr>
              <a:t>按发表时间的先后</a:t>
            </a:r>
            <a:r>
              <a:rPr lang="zh-CN" altLang="en-US" dirty="0"/>
              <a:t>编上序号（即 </a:t>
            </a:r>
            <a:r>
              <a:rPr lang="en-US" altLang="zh-CN" dirty="0" err="1"/>
              <a:t>RFCxxxx</a:t>
            </a:r>
            <a:r>
              <a:rPr lang="zh-CN" altLang="en-US" dirty="0"/>
              <a:t>，</a:t>
            </a:r>
            <a:r>
              <a:rPr lang="en-US" altLang="zh-CN" dirty="0" err="1"/>
              <a:t>xxxx</a:t>
            </a:r>
            <a:r>
              <a:rPr lang="en-US" altLang="zh-CN" dirty="0"/>
              <a:t> </a:t>
            </a:r>
            <a:r>
              <a:rPr lang="zh-CN" altLang="en-US" dirty="0"/>
              <a:t>是阿拉伯数字）。</a:t>
            </a:r>
            <a:endParaRPr lang="en-US" altLang="zh-CN" dirty="0"/>
          </a:p>
        </p:txBody>
      </p:sp>
      <p:sp>
        <p:nvSpPr>
          <p:cNvPr id="4" name="文本占位符 3"/>
          <p:cNvSpPr>
            <a:spLocks noGrp="1"/>
          </p:cNvSpPr>
          <p:nvPr>
            <p:ph type="body" sz="quarter" idx="11"/>
          </p:nvPr>
        </p:nvSpPr>
        <p:spPr/>
        <p:txBody>
          <a:bodyPr/>
          <a:lstStyle/>
          <a:p>
            <a:r>
              <a:rPr lang="zh-CN" altLang="en-US" dirty="0"/>
              <a:t>标准发表：以 </a:t>
            </a:r>
            <a:r>
              <a:rPr lang="en-US" altLang="zh-CN" dirty="0"/>
              <a:t>RFC </a:t>
            </a:r>
            <a:r>
              <a:rPr lang="zh-CN" altLang="en-US" dirty="0"/>
              <a:t>的形式</a:t>
            </a:r>
          </a:p>
        </p:txBody>
      </p:sp>
    </p:spTree>
    <p:extLst>
      <p:ext uri="{BB962C8B-B14F-4D97-AF65-F5344CB8AC3E}">
        <p14:creationId xmlns:p14="http://schemas.microsoft.com/office/powerpoint/2010/main" val="297599439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1.3</a:t>
            </a:r>
            <a:r>
              <a:rPr lang="en-US" altLang="zh-CN" dirty="0"/>
              <a:t>  </a:t>
            </a:r>
            <a:r>
              <a:rPr lang="zh-CN" altLang="en-US" dirty="0"/>
              <a:t>计算机网络在我国的发展</a:t>
            </a:r>
          </a:p>
        </p:txBody>
      </p:sp>
      <p:sp>
        <p:nvSpPr>
          <p:cNvPr id="5" name="内容占位符 4"/>
          <p:cNvSpPr>
            <a:spLocks noGrp="1"/>
          </p:cNvSpPr>
          <p:nvPr>
            <p:ph sz="quarter" idx="11"/>
          </p:nvPr>
        </p:nvSpPr>
        <p:spPr>
          <a:xfrm>
            <a:off x="349758" y="1237451"/>
            <a:ext cx="6096762" cy="3109170"/>
          </a:xfrm>
        </p:spPr>
        <p:txBody>
          <a:bodyPr/>
          <a:lstStyle/>
          <a:p>
            <a:r>
              <a:rPr lang="en-US" altLang="zh-CN" sz="1800" dirty="0"/>
              <a:t>1980 </a:t>
            </a:r>
            <a:r>
              <a:rPr lang="zh-CN" altLang="en-US" sz="1800" dirty="0"/>
              <a:t>年，铁道部开始进行计算机联网实验。</a:t>
            </a:r>
          </a:p>
          <a:p>
            <a:r>
              <a:rPr lang="en-US" altLang="zh-CN" sz="1800" dirty="0"/>
              <a:t>1989 </a:t>
            </a:r>
            <a:r>
              <a:rPr lang="zh-CN" altLang="en-US" sz="1800" dirty="0"/>
              <a:t>年 </a:t>
            </a:r>
            <a:r>
              <a:rPr lang="en-US" altLang="zh-CN" sz="1800" dirty="0"/>
              <a:t>11 </a:t>
            </a:r>
            <a:r>
              <a:rPr lang="zh-CN" altLang="en-US" sz="1800" dirty="0"/>
              <a:t>月，我国第一个公用分组交换网 </a:t>
            </a:r>
            <a:r>
              <a:rPr lang="en-US" altLang="zh-CN" sz="1800" dirty="0"/>
              <a:t>CNPAC </a:t>
            </a:r>
            <a:r>
              <a:rPr lang="zh-CN" altLang="en-US" sz="1800" dirty="0"/>
              <a:t>建成运行。 </a:t>
            </a:r>
          </a:p>
          <a:p>
            <a:r>
              <a:rPr lang="en-US" altLang="zh-CN" sz="1800" dirty="0"/>
              <a:t>1994 </a:t>
            </a:r>
            <a:r>
              <a:rPr lang="zh-CN" altLang="en-US" sz="1800" dirty="0"/>
              <a:t>年 </a:t>
            </a:r>
            <a:r>
              <a:rPr lang="en-US" altLang="zh-CN" sz="1800" dirty="0"/>
              <a:t>4 </a:t>
            </a:r>
            <a:r>
              <a:rPr lang="zh-CN" altLang="en-US" sz="1800" dirty="0"/>
              <a:t>月 </a:t>
            </a:r>
            <a:r>
              <a:rPr lang="en-US" altLang="zh-CN" sz="1800" dirty="0"/>
              <a:t>20 </a:t>
            </a:r>
            <a:r>
              <a:rPr lang="zh-CN" altLang="en-US" sz="1800" dirty="0"/>
              <a:t>日，我国用 </a:t>
            </a:r>
            <a:r>
              <a:rPr lang="en-US" altLang="zh-CN" sz="1800" dirty="0"/>
              <a:t>64 </a:t>
            </a:r>
            <a:r>
              <a:rPr lang="en-US" altLang="zh-CN" sz="1800" dirty="0" err="1"/>
              <a:t>kbit</a:t>
            </a:r>
            <a:r>
              <a:rPr lang="en-US" altLang="zh-CN" sz="1800" dirty="0"/>
              <a:t>/s </a:t>
            </a:r>
            <a:r>
              <a:rPr lang="zh-CN" altLang="en-US" sz="1800" dirty="0"/>
              <a:t>专线正式连入互联网，我国被国际上正式承认为接入互联网的国家。</a:t>
            </a:r>
          </a:p>
          <a:p>
            <a:r>
              <a:rPr lang="en-US" altLang="zh-CN" sz="1800" dirty="0"/>
              <a:t>1994 </a:t>
            </a:r>
            <a:r>
              <a:rPr lang="zh-CN" altLang="en-US" sz="1800" dirty="0"/>
              <a:t>年 </a:t>
            </a:r>
            <a:r>
              <a:rPr lang="en-US" altLang="zh-CN" sz="1800" dirty="0"/>
              <a:t>5 </a:t>
            </a:r>
            <a:r>
              <a:rPr lang="zh-CN" altLang="en-US" sz="1800" dirty="0"/>
              <a:t>月，中国科学院高能物理研究所设立了我国的第一个万维网服务器。</a:t>
            </a:r>
          </a:p>
          <a:p>
            <a:r>
              <a:rPr lang="en-US" altLang="zh-CN" sz="1800" dirty="0"/>
              <a:t>1994 </a:t>
            </a:r>
            <a:r>
              <a:rPr lang="zh-CN" altLang="en-US" sz="1800" dirty="0"/>
              <a:t>年 </a:t>
            </a:r>
            <a:r>
              <a:rPr lang="en-US" altLang="zh-CN" sz="1800" dirty="0"/>
              <a:t>9 </a:t>
            </a:r>
            <a:r>
              <a:rPr lang="zh-CN" altLang="en-US" sz="1800" dirty="0"/>
              <a:t>月，中国公用计算机互联网 </a:t>
            </a:r>
            <a:r>
              <a:rPr lang="en-US" altLang="zh-CN" sz="1800" dirty="0"/>
              <a:t>CHINANET </a:t>
            </a:r>
            <a:r>
              <a:rPr lang="zh-CN" altLang="en-US" sz="1800" dirty="0"/>
              <a:t>正式启动。</a:t>
            </a:r>
          </a:p>
          <a:p>
            <a:endParaRPr lang="zh-CN" altLang="en-US" sz="1800" dirty="0"/>
          </a:p>
        </p:txBody>
      </p:sp>
    </p:spTree>
    <p:extLst>
      <p:ext uri="{BB962C8B-B14F-4D97-AF65-F5344CB8AC3E}">
        <p14:creationId xmlns:p14="http://schemas.microsoft.com/office/powerpoint/2010/main" val="31731728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1.3</a:t>
            </a:r>
            <a:r>
              <a:rPr lang="en-US" altLang="zh-CN" dirty="0"/>
              <a:t>  </a:t>
            </a:r>
            <a:r>
              <a:rPr lang="zh-CN" altLang="en-US" dirty="0"/>
              <a:t>计算机网络在我国的发展</a:t>
            </a:r>
          </a:p>
        </p:txBody>
      </p:sp>
      <p:sp>
        <p:nvSpPr>
          <p:cNvPr id="5" name="内容占位符 4"/>
          <p:cNvSpPr>
            <a:spLocks noGrp="1"/>
          </p:cNvSpPr>
          <p:nvPr>
            <p:ph sz="quarter" idx="11"/>
          </p:nvPr>
        </p:nvSpPr>
        <p:spPr>
          <a:xfrm>
            <a:off x="349758" y="1210074"/>
            <a:ext cx="6096762" cy="3136547"/>
          </a:xfrm>
        </p:spPr>
        <p:txBody>
          <a:bodyPr/>
          <a:lstStyle/>
          <a:p>
            <a:r>
              <a:rPr lang="zh-CN" altLang="en-US" sz="1800" dirty="0"/>
              <a:t>到目前为止，我国陆续建造了基于互联网技术的并能够和互联网互连的多个全国范围的公用计算机网络，其中规模最大的就是下面这五个：</a:t>
            </a:r>
          </a:p>
          <a:p>
            <a:pPr lvl="1"/>
            <a:r>
              <a:rPr lang="zh-CN" altLang="en-US" sz="1600" dirty="0"/>
              <a:t>中国电信互联网 </a:t>
            </a:r>
            <a:r>
              <a:rPr lang="en-US" altLang="zh-CN" sz="1600" dirty="0"/>
              <a:t>CHINANET</a:t>
            </a:r>
            <a:r>
              <a:rPr lang="zh-CN" altLang="en-US" sz="1600" dirty="0"/>
              <a:t>（也就是原来的中国公用计算机互联网）</a:t>
            </a:r>
          </a:p>
          <a:p>
            <a:pPr lvl="1"/>
            <a:r>
              <a:rPr lang="zh-CN" altLang="en-US" sz="1600" dirty="0"/>
              <a:t>中国联通互联网 </a:t>
            </a:r>
            <a:r>
              <a:rPr lang="en-US" altLang="zh-CN" sz="1600" dirty="0"/>
              <a:t>UNINET</a:t>
            </a:r>
          </a:p>
          <a:p>
            <a:pPr lvl="1"/>
            <a:r>
              <a:rPr lang="zh-CN" altLang="en-US" sz="1600" dirty="0"/>
              <a:t>中国移动互联网 </a:t>
            </a:r>
            <a:r>
              <a:rPr lang="en-US" altLang="zh-CN" sz="1600" dirty="0"/>
              <a:t>CMNET</a:t>
            </a:r>
          </a:p>
          <a:p>
            <a:pPr lvl="1"/>
            <a:r>
              <a:rPr lang="zh-CN" altLang="en-US" sz="1600" dirty="0"/>
              <a:t>中国教育和科研计算机网 </a:t>
            </a:r>
            <a:r>
              <a:rPr lang="en-US" altLang="zh-CN" sz="1600" dirty="0"/>
              <a:t>CERNET</a:t>
            </a:r>
          </a:p>
          <a:p>
            <a:pPr lvl="1"/>
            <a:r>
              <a:rPr lang="zh-CN" altLang="en-US" sz="1600" dirty="0"/>
              <a:t>中国科学技术网 </a:t>
            </a:r>
            <a:r>
              <a:rPr lang="en-US" altLang="zh-CN" sz="1600" dirty="0"/>
              <a:t>CSTNET</a:t>
            </a:r>
          </a:p>
          <a:p>
            <a:endParaRPr lang="zh-CN" altLang="en-US" sz="1800" dirty="0"/>
          </a:p>
        </p:txBody>
      </p:sp>
    </p:spTree>
    <p:extLst>
      <p:ext uri="{BB962C8B-B14F-4D97-AF65-F5344CB8AC3E}">
        <p14:creationId xmlns:p14="http://schemas.microsoft.com/office/powerpoint/2010/main" val="334029365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1.3</a:t>
            </a:r>
            <a:r>
              <a:rPr lang="en-US" altLang="zh-CN" dirty="0"/>
              <a:t>  </a:t>
            </a:r>
            <a:r>
              <a:rPr lang="zh-CN" altLang="en-US" dirty="0"/>
              <a:t>计算机网络在我国的发展</a:t>
            </a:r>
          </a:p>
        </p:txBody>
      </p:sp>
      <p:sp>
        <p:nvSpPr>
          <p:cNvPr id="5" name="内容占位符 4"/>
          <p:cNvSpPr>
            <a:spLocks noGrp="1"/>
          </p:cNvSpPr>
          <p:nvPr>
            <p:ph sz="quarter" idx="11"/>
          </p:nvPr>
        </p:nvSpPr>
        <p:spPr>
          <a:xfrm>
            <a:off x="349758" y="1127942"/>
            <a:ext cx="6096762" cy="3361697"/>
          </a:xfrm>
        </p:spPr>
        <p:txBody>
          <a:bodyPr/>
          <a:lstStyle/>
          <a:p>
            <a:pPr>
              <a:lnSpc>
                <a:spcPct val="150000"/>
              </a:lnSpc>
            </a:pPr>
            <a:r>
              <a:rPr lang="en-US" altLang="zh-CN" sz="1400" dirty="0"/>
              <a:t>                 1994 </a:t>
            </a:r>
            <a:r>
              <a:rPr lang="zh-CN" altLang="en-US" sz="1400" dirty="0"/>
              <a:t>年，中国教育和科研计算机网 </a:t>
            </a:r>
            <a:r>
              <a:rPr lang="en-US" altLang="zh-CN" sz="1400" dirty="0"/>
              <a:t>CERNET (China Education and Research </a:t>
            </a:r>
            <a:r>
              <a:rPr lang="en-US" altLang="zh-CN" sz="1400" dirty="0" err="1"/>
              <a:t>NETwork</a:t>
            </a:r>
            <a:r>
              <a:rPr lang="en-US" altLang="zh-CN" sz="1400" dirty="0"/>
              <a:t>) </a:t>
            </a:r>
            <a:r>
              <a:rPr lang="zh-CN" altLang="en-US" sz="1400" dirty="0"/>
              <a:t>是我国第一个 </a:t>
            </a:r>
            <a:r>
              <a:rPr lang="en-US" altLang="zh-CN" sz="1400" dirty="0"/>
              <a:t>IPv4 </a:t>
            </a:r>
            <a:r>
              <a:rPr lang="zh-CN" altLang="en-US" sz="1400" dirty="0"/>
              <a:t>互联网主干网。</a:t>
            </a:r>
          </a:p>
          <a:p>
            <a:pPr>
              <a:lnSpc>
                <a:spcPct val="150000"/>
              </a:lnSpc>
            </a:pPr>
            <a:r>
              <a:rPr lang="en-US" altLang="zh-CN" sz="1400" dirty="0"/>
              <a:t>2004 </a:t>
            </a:r>
            <a:r>
              <a:rPr lang="zh-CN" altLang="en-US" sz="1400" dirty="0"/>
              <a:t>年 </a:t>
            </a:r>
            <a:r>
              <a:rPr lang="en-US" altLang="zh-CN" sz="1400" dirty="0"/>
              <a:t>2 </a:t>
            </a:r>
            <a:r>
              <a:rPr lang="zh-CN" altLang="en-US" sz="1400" dirty="0"/>
              <a:t>月，我国的第一个下一代互联网 </a:t>
            </a:r>
            <a:r>
              <a:rPr lang="en-US" altLang="zh-CN" sz="1400" dirty="0"/>
              <a:t>CNGI </a:t>
            </a:r>
            <a:r>
              <a:rPr lang="zh-CN" altLang="en-US" sz="1400" dirty="0"/>
              <a:t>的主干网 </a:t>
            </a:r>
            <a:r>
              <a:rPr lang="en-US" altLang="zh-CN" sz="1400" dirty="0"/>
              <a:t>CERNET2 </a:t>
            </a:r>
            <a:r>
              <a:rPr lang="zh-CN" altLang="en-US" sz="1400" dirty="0"/>
              <a:t>试验网正式开通，并提供服务。</a:t>
            </a:r>
            <a:endParaRPr lang="en-US" altLang="zh-CN" sz="1400" dirty="0"/>
          </a:p>
          <a:p>
            <a:pPr lvl="1">
              <a:lnSpc>
                <a:spcPct val="150000"/>
              </a:lnSpc>
            </a:pPr>
            <a:r>
              <a:rPr lang="zh-CN" altLang="en-US" sz="1400" dirty="0"/>
              <a:t>试验网以 </a:t>
            </a:r>
            <a:r>
              <a:rPr lang="en-US" altLang="zh-CN" sz="1400" dirty="0"/>
              <a:t>2.5~10 </a:t>
            </a:r>
            <a:r>
              <a:rPr lang="en-US" altLang="zh-CN" sz="1400" dirty="0" err="1"/>
              <a:t>Gbit</a:t>
            </a:r>
            <a:r>
              <a:rPr lang="en-US" altLang="zh-CN" sz="1400" dirty="0"/>
              <a:t>/s </a:t>
            </a:r>
            <a:r>
              <a:rPr lang="zh-CN" altLang="en-US" sz="1400" dirty="0"/>
              <a:t>的速率连接北京、上海和广州三个 </a:t>
            </a:r>
            <a:r>
              <a:rPr lang="en-US" altLang="zh-CN" sz="1400" dirty="0"/>
              <a:t>CERNET </a:t>
            </a:r>
            <a:r>
              <a:rPr lang="zh-CN" altLang="en-US" sz="1400" dirty="0"/>
              <a:t>核心节点，并与国际下一代互联网相连接。</a:t>
            </a:r>
          </a:p>
          <a:p>
            <a:pPr>
              <a:lnSpc>
                <a:spcPct val="150000"/>
              </a:lnSpc>
            </a:pPr>
            <a:r>
              <a:rPr lang="zh-CN" altLang="en-US" sz="1400" dirty="0"/>
              <a:t>               中国互联网络信息中心 </a:t>
            </a:r>
            <a:r>
              <a:rPr lang="en-US" altLang="zh-CN" sz="1400" dirty="0"/>
              <a:t>CNNIC (</a:t>
            </a:r>
            <a:r>
              <a:rPr lang="en-US" altLang="zh-CN" sz="1400" dirty="0" err="1"/>
              <a:t>ChiNa</a:t>
            </a:r>
            <a:r>
              <a:rPr lang="en-US" altLang="zh-CN" sz="1400" dirty="0"/>
              <a:t> Network Information Center)  </a:t>
            </a:r>
            <a:r>
              <a:rPr lang="zh-CN" altLang="en-US" sz="1400" dirty="0"/>
              <a:t>每年两次公布我国互联网的发展情况。</a:t>
            </a:r>
            <a:endParaRPr lang="en-US" altLang="zh-CN" sz="1400" dirty="0"/>
          </a:p>
          <a:p>
            <a:pPr>
              <a:lnSpc>
                <a:spcPct val="150000"/>
              </a:lnSpc>
            </a:pPr>
            <a:r>
              <a:rPr lang="zh-CN" altLang="en-US" sz="1400" dirty="0"/>
              <a:t>到 </a:t>
            </a:r>
            <a:r>
              <a:rPr lang="en-US" altLang="zh-CN" sz="1400" dirty="0"/>
              <a:t>2022 </a:t>
            </a:r>
            <a:r>
              <a:rPr lang="zh-CN" altLang="en-US" sz="1400" dirty="0"/>
              <a:t>年</a:t>
            </a:r>
            <a:r>
              <a:rPr lang="en-US" altLang="zh-CN" sz="1400" dirty="0"/>
              <a:t>12</a:t>
            </a:r>
            <a:r>
              <a:rPr lang="zh-CN" altLang="en-US" sz="1400" dirty="0"/>
              <a:t>月底，我国的国际出口带宽已超过 </a:t>
            </a:r>
            <a:r>
              <a:rPr lang="en-US" altLang="zh-CN" sz="1600" b="1" i="0" dirty="0">
                <a:solidFill>
                  <a:srgbClr val="333333"/>
                </a:solidFill>
                <a:effectLst/>
                <a:latin typeface="-apple-system"/>
              </a:rPr>
              <a:t>18,469,972 M</a:t>
            </a:r>
            <a:r>
              <a:rPr lang="en-US" altLang="zh-CN" sz="1400" dirty="0"/>
              <a:t>bit/s</a:t>
            </a:r>
            <a:r>
              <a:rPr lang="zh-CN" altLang="en-US" sz="1400" dirty="0"/>
              <a:t>。</a:t>
            </a:r>
          </a:p>
        </p:txBody>
      </p:sp>
      <p:pic>
        <p:nvPicPr>
          <p:cNvPr id="2" name="图片 1"/>
          <p:cNvPicPr>
            <a:picLocks noChangeAspect="1"/>
          </p:cNvPicPr>
          <p:nvPr/>
        </p:nvPicPr>
        <p:blipFill rotWithShape="1">
          <a:blip r:embed="rId2"/>
          <a:srcRect l="6500" t="16439" r="68843" b="15068"/>
          <a:stretch/>
        </p:blipFill>
        <p:spPr>
          <a:xfrm>
            <a:off x="674682" y="1230075"/>
            <a:ext cx="836022" cy="290285"/>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3" cstate="print"/>
          <a:srcRect l="5940" t="20867" r="9032" b="12357"/>
          <a:stretch/>
        </p:blipFill>
        <p:spPr>
          <a:xfrm>
            <a:off x="674682" y="3429506"/>
            <a:ext cx="684887" cy="301602"/>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368053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49758" y="1034862"/>
            <a:ext cx="6096762" cy="3482386"/>
          </a:xfrm>
        </p:spPr>
        <p:txBody>
          <a:bodyPr/>
          <a:lstStyle/>
          <a:p>
            <a:pPr>
              <a:lnSpc>
                <a:spcPct val="150000"/>
              </a:lnSpc>
            </a:pPr>
            <a:r>
              <a:rPr lang="en-US" altLang="zh-CN" sz="1600" dirty="0"/>
              <a:t>            1996 </a:t>
            </a:r>
            <a:r>
              <a:rPr lang="zh-CN" altLang="en-US" sz="1600" dirty="0"/>
              <a:t>年，张朝阳创立了中国第一家以风险投资资金建立的互联网公司</a:t>
            </a:r>
            <a:r>
              <a:rPr lang="en-US" altLang="zh-CN" sz="1600" dirty="0"/>
              <a:t>—</a:t>
            </a:r>
            <a:r>
              <a:rPr lang="zh-CN" altLang="en-US" sz="1600" dirty="0"/>
              <a:t>爱特信公司。两年后，爱特信公司推出“搜狐”产品，并更名为搜狐公司</a:t>
            </a:r>
            <a:r>
              <a:rPr lang="en-US" altLang="zh-CN" sz="1600" dirty="0"/>
              <a:t>(</a:t>
            </a:r>
            <a:r>
              <a:rPr lang="en-US" altLang="zh-CN" sz="1600" dirty="0" err="1"/>
              <a:t>Sohu</a:t>
            </a:r>
            <a:r>
              <a:rPr lang="en-US" altLang="zh-CN" sz="1600" dirty="0"/>
              <a:t>)</a:t>
            </a:r>
            <a:r>
              <a:rPr lang="zh-CN" altLang="en-US" sz="1600" dirty="0"/>
              <a:t>。搜狐网站</a:t>
            </a:r>
            <a:r>
              <a:rPr lang="en-US" altLang="zh-CN" sz="1600" dirty="0"/>
              <a:t>(Sohu.com) </a:t>
            </a:r>
            <a:r>
              <a:rPr lang="zh-CN" altLang="en-US" sz="1600" dirty="0"/>
              <a:t>是中国首家大型分类查询搜索引擎。</a:t>
            </a:r>
            <a:endParaRPr lang="en-US" altLang="zh-CN" sz="1600" dirty="0"/>
          </a:p>
          <a:p>
            <a:pPr>
              <a:lnSpc>
                <a:spcPct val="150000"/>
              </a:lnSpc>
            </a:pPr>
            <a:r>
              <a:rPr lang="en-US" altLang="zh-CN" sz="1600" dirty="0"/>
              <a:t>                1997 </a:t>
            </a:r>
            <a:r>
              <a:rPr lang="zh-CN" altLang="en-US" sz="1600" dirty="0"/>
              <a:t>年，丁磊创立了网易公司</a:t>
            </a:r>
            <a:r>
              <a:rPr lang="en-US" altLang="zh-CN" sz="1600" dirty="0"/>
              <a:t>(</a:t>
            </a:r>
            <a:r>
              <a:rPr lang="en-US" altLang="zh-CN" sz="1600" dirty="0" err="1"/>
              <a:t>NetEase</a:t>
            </a:r>
            <a:r>
              <a:rPr lang="en-US" altLang="zh-CN" sz="1600" dirty="0"/>
              <a:t>)</a:t>
            </a:r>
            <a:r>
              <a:rPr lang="zh-CN" altLang="en-US" sz="1600" dirty="0"/>
              <a:t>，推出了中国第一家中文全文搜索引擎，开发的超大容量免费邮箱（如</a:t>
            </a:r>
            <a:r>
              <a:rPr lang="en-US" altLang="zh-CN" sz="1600" dirty="0"/>
              <a:t>163</a:t>
            </a:r>
            <a:r>
              <a:rPr lang="zh-CN" altLang="en-US" sz="1600" dirty="0"/>
              <a:t>和</a:t>
            </a:r>
            <a:r>
              <a:rPr lang="en-US" altLang="zh-CN" sz="1600" dirty="0"/>
              <a:t>126</a:t>
            </a:r>
            <a:r>
              <a:rPr lang="zh-CN" altLang="en-US" sz="1600" dirty="0"/>
              <a:t>等）。</a:t>
            </a:r>
            <a:endParaRPr lang="en-US" altLang="zh-CN" sz="1600" dirty="0"/>
          </a:p>
          <a:p>
            <a:pPr>
              <a:lnSpc>
                <a:spcPct val="150000"/>
              </a:lnSpc>
            </a:pPr>
            <a:r>
              <a:rPr lang="en-US" altLang="zh-CN" sz="1600" dirty="0"/>
              <a:t>                1998 </a:t>
            </a:r>
            <a:r>
              <a:rPr lang="zh-CN" altLang="en-US" sz="1600" dirty="0"/>
              <a:t>年，王志东创立新浪网站</a:t>
            </a:r>
            <a:r>
              <a:rPr lang="en-US" altLang="zh-CN" sz="1600" dirty="0"/>
              <a:t>(Sina.com )</a:t>
            </a:r>
            <a:r>
              <a:rPr lang="zh-CN" altLang="en-US" sz="1600" dirty="0"/>
              <a:t> 。</a:t>
            </a:r>
            <a:endParaRPr lang="en-US" altLang="zh-CN" sz="1600" dirty="0"/>
          </a:p>
          <a:p>
            <a:pPr>
              <a:lnSpc>
                <a:spcPct val="150000"/>
              </a:lnSpc>
            </a:pPr>
            <a:r>
              <a:rPr lang="zh-CN" altLang="en-US" sz="1600" dirty="0"/>
              <a:t>      新浪的微博是全球使用最多的微博之一。</a:t>
            </a:r>
            <a:endParaRPr lang="en-US" altLang="zh-CN" sz="1600" dirty="0"/>
          </a:p>
          <a:p>
            <a:pPr>
              <a:lnSpc>
                <a:spcPct val="150000"/>
              </a:lnSpc>
            </a:pPr>
            <a:endParaRPr lang="zh-CN" altLang="en-US" sz="1600" dirty="0"/>
          </a:p>
        </p:txBody>
      </p:sp>
      <p:sp>
        <p:nvSpPr>
          <p:cNvPr id="4" name="文本占位符 3"/>
          <p:cNvSpPr>
            <a:spLocks noGrp="1"/>
          </p:cNvSpPr>
          <p:nvPr>
            <p:ph type="body" sz="quarter" idx="11"/>
          </p:nvPr>
        </p:nvSpPr>
        <p:spPr/>
        <p:txBody>
          <a:bodyPr/>
          <a:lstStyle/>
          <a:p>
            <a:r>
              <a:rPr lang="zh-CN" altLang="en-US" dirty="0"/>
              <a:t>对我国互联网事业发展影响较大的人物和事件</a:t>
            </a:r>
          </a:p>
        </p:txBody>
      </p:sp>
      <p:pic>
        <p:nvPicPr>
          <p:cNvPr id="2" name="图片 1"/>
          <p:cNvPicPr>
            <a:picLocks noChangeAspect="1"/>
          </p:cNvPicPr>
          <p:nvPr/>
        </p:nvPicPr>
        <p:blipFill rotWithShape="1">
          <a:blip r:embed="rId2" cstate="print">
            <a:extLst>
              <a:ext uri="{BEBA8EAE-BF5A-486C-A8C5-ECC9F3942E4B}">
                <a14:imgProps xmlns:a14="http://schemas.microsoft.com/office/drawing/2010/main">
                  <a14:imgLayer r:embed="rId3">
                    <a14:imgEffect>
                      <a14:artisticMosiaicBubbles/>
                    </a14:imgEffect>
                  </a14:imgLayer>
                </a14:imgProps>
              </a:ext>
            </a:extLst>
          </a:blip>
          <a:srcRect l="6929" r="9066" b="-1941"/>
          <a:stretch/>
        </p:blipFill>
        <p:spPr>
          <a:xfrm>
            <a:off x="706009" y="1130032"/>
            <a:ext cx="622858" cy="316289"/>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artisticMosiaicBubbles/>
                    </a14:imgEffect>
                  </a14:imgLayer>
                </a14:imgProps>
              </a:ext>
            </a:extLst>
          </a:blip>
          <a:srcRect l="9192" t="30767" r="7380" b="38525"/>
          <a:stretch/>
        </p:blipFill>
        <p:spPr>
          <a:xfrm>
            <a:off x="706009" y="2592095"/>
            <a:ext cx="875211" cy="304099"/>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706009" y="3663567"/>
            <a:ext cx="842573" cy="292837"/>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8" cstate="print"/>
          <a:stretch>
            <a:fillRect/>
          </a:stretch>
        </p:blipFill>
        <p:spPr>
          <a:xfrm flipH="1">
            <a:off x="706009" y="4079801"/>
            <a:ext cx="279218" cy="279218"/>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99605822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49758" y="1160795"/>
            <a:ext cx="6201437" cy="3816388"/>
          </a:xfrm>
        </p:spPr>
        <p:txBody>
          <a:bodyPr/>
          <a:lstStyle/>
          <a:p>
            <a:pPr>
              <a:lnSpc>
                <a:spcPts val="2400"/>
              </a:lnSpc>
            </a:pPr>
            <a:r>
              <a:rPr lang="en-US" altLang="zh-CN" dirty="0"/>
              <a:t>                    1998 </a:t>
            </a:r>
            <a:r>
              <a:rPr lang="zh-CN" altLang="en-US" dirty="0"/>
              <a:t>年，马化腾、张志东创立了腾讯公司 </a:t>
            </a:r>
            <a:r>
              <a:rPr lang="en-US" altLang="zh-CN" dirty="0"/>
              <a:t>(</a:t>
            </a:r>
            <a:r>
              <a:rPr lang="en-US" altLang="zh-CN" dirty="0" err="1"/>
              <a:t>Tencent</a:t>
            </a:r>
            <a:r>
              <a:rPr lang="en-US" altLang="zh-CN" dirty="0"/>
              <a:t>) </a:t>
            </a:r>
            <a:r>
              <a:rPr lang="zh-CN" altLang="en-US" dirty="0"/>
              <a:t>。</a:t>
            </a:r>
            <a:endParaRPr lang="en-US" altLang="zh-CN" dirty="0"/>
          </a:p>
          <a:p>
            <a:pPr>
              <a:lnSpc>
                <a:spcPts val="2400"/>
              </a:lnSpc>
            </a:pPr>
            <a:r>
              <a:rPr lang="en-US" altLang="zh-CN" dirty="0"/>
              <a:t>    1999 </a:t>
            </a:r>
            <a:r>
              <a:rPr lang="zh-CN" altLang="en-US" dirty="0"/>
              <a:t>年，腾讯就推出了用在 </a:t>
            </a:r>
            <a:r>
              <a:rPr lang="en-US" altLang="zh-CN" dirty="0"/>
              <a:t>PC </a:t>
            </a:r>
            <a:r>
              <a:rPr lang="zh-CN" altLang="en-US" dirty="0"/>
              <a:t>上的即时通信软件 </a:t>
            </a:r>
            <a:r>
              <a:rPr lang="en-US" altLang="zh-CN" dirty="0"/>
              <a:t>OICQ</a:t>
            </a:r>
            <a:r>
              <a:rPr lang="zh-CN" altLang="en-US" dirty="0"/>
              <a:t>，后改名为 </a:t>
            </a:r>
            <a:r>
              <a:rPr lang="en-US" altLang="zh-CN" dirty="0"/>
              <a:t>QQ</a:t>
            </a:r>
            <a:r>
              <a:rPr lang="zh-CN" altLang="en-US" dirty="0"/>
              <a:t>。</a:t>
            </a:r>
            <a:endParaRPr lang="en-US" altLang="zh-CN" dirty="0"/>
          </a:p>
          <a:p>
            <a:pPr>
              <a:lnSpc>
                <a:spcPts val="2400"/>
              </a:lnSpc>
            </a:pPr>
            <a:r>
              <a:rPr lang="en-US" altLang="zh-CN" dirty="0"/>
              <a:t>     2011 </a:t>
            </a:r>
            <a:r>
              <a:rPr lang="zh-CN" altLang="en-US" dirty="0"/>
              <a:t>年，腾讯推出了专门供智能手机使用的即时通信软件“微信”。</a:t>
            </a:r>
            <a:endParaRPr lang="en-US" altLang="zh-CN" dirty="0"/>
          </a:p>
          <a:p>
            <a:pPr>
              <a:lnSpc>
                <a:spcPts val="2400"/>
              </a:lnSpc>
            </a:pPr>
            <a:r>
              <a:rPr lang="en-US" altLang="zh-CN" dirty="0"/>
              <a:t>          2000 </a:t>
            </a:r>
            <a:r>
              <a:rPr lang="zh-CN" altLang="en-US" dirty="0"/>
              <a:t>年，李彦宏和徐勇创建了百度网站 </a:t>
            </a:r>
            <a:r>
              <a:rPr lang="en-US" altLang="zh-CN" dirty="0"/>
              <a:t>(Baidu.com)</a:t>
            </a:r>
            <a:r>
              <a:rPr lang="zh-CN" altLang="en-US" dirty="0"/>
              <a:t>，现在已成为全球最大的中文搜索引擎。</a:t>
            </a:r>
            <a:endParaRPr lang="en-US" altLang="zh-CN" dirty="0"/>
          </a:p>
          <a:p>
            <a:pPr>
              <a:lnSpc>
                <a:spcPts val="2400"/>
              </a:lnSpc>
            </a:pPr>
            <a:r>
              <a:rPr lang="en-US" altLang="zh-CN" dirty="0"/>
              <a:t>         1999 </a:t>
            </a:r>
            <a:r>
              <a:rPr lang="zh-CN" altLang="en-US" dirty="0"/>
              <a:t>年，马云创建了阿里巴巴网站 </a:t>
            </a:r>
            <a:r>
              <a:rPr lang="en-US" altLang="zh-CN" dirty="0"/>
              <a:t>(Alibaba.com)</a:t>
            </a:r>
            <a:r>
              <a:rPr lang="zh-CN" altLang="en-US" dirty="0"/>
              <a:t>。</a:t>
            </a:r>
            <a:endParaRPr lang="en-US" altLang="zh-CN" dirty="0"/>
          </a:p>
          <a:p>
            <a:pPr>
              <a:lnSpc>
                <a:spcPts val="2400"/>
              </a:lnSpc>
            </a:pPr>
            <a:r>
              <a:rPr lang="en-US" altLang="zh-CN" dirty="0"/>
              <a:t>     2003 </a:t>
            </a:r>
            <a:r>
              <a:rPr lang="zh-CN" altLang="en-US" dirty="0"/>
              <a:t>年，马云创立了个人网上贸易市场平台</a:t>
            </a:r>
            <a:r>
              <a:rPr lang="en-US" altLang="zh-CN" dirty="0"/>
              <a:t>—</a:t>
            </a:r>
            <a:r>
              <a:rPr lang="zh-CN" altLang="en-US" dirty="0"/>
              <a:t>淘宝网 </a:t>
            </a:r>
            <a:r>
              <a:rPr lang="en-US" altLang="zh-CN" dirty="0"/>
              <a:t>(Taobao.com)</a:t>
            </a:r>
            <a:r>
              <a:rPr lang="zh-CN" altLang="en-US" dirty="0"/>
              <a:t>。</a:t>
            </a:r>
            <a:endParaRPr lang="en-US" altLang="zh-CN" dirty="0"/>
          </a:p>
          <a:p>
            <a:pPr>
              <a:lnSpc>
                <a:spcPts val="2400"/>
              </a:lnSpc>
            </a:pPr>
            <a:r>
              <a:rPr lang="en-US" altLang="zh-CN" dirty="0"/>
              <a:t>            2004 </a:t>
            </a:r>
            <a:r>
              <a:rPr lang="zh-CN" altLang="en-US" dirty="0"/>
              <a:t>年，阿里巴巴集团创立了第三方支付平台</a:t>
            </a:r>
            <a:r>
              <a:rPr lang="en-US" altLang="zh-CN" dirty="0"/>
              <a:t>—</a:t>
            </a:r>
            <a:r>
              <a:rPr lang="zh-CN" altLang="en-US" dirty="0"/>
              <a:t>支付宝</a:t>
            </a:r>
            <a:r>
              <a:rPr lang="en-US" altLang="zh-CN" dirty="0"/>
              <a:t>(Alipay.com)</a:t>
            </a:r>
            <a:r>
              <a:rPr lang="zh-CN" altLang="en-US" dirty="0"/>
              <a:t>。</a:t>
            </a:r>
          </a:p>
        </p:txBody>
      </p:sp>
      <p:sp>
        <p:nvSpPr>
          <p:cNvPr id="4" name="文本占位符 3"/>
          <p:cNvSpPr>
            <a:spLocks noGrp="1"/>
          </p:cNvSpPr>
          <p:nvPr>
            <p:ph type="body" sz="quarter" idx="11"/>
          </p:nvPr>
        </p:nvSpPr>
        <p:spPr/>
        <p:txBody>
          <a:bodyPr/>
          <a:lstStyle/>
          <a:p>
            <a:r>
              <a:rPr lang="zh-CN" altLang="en-US" dirty="0"/>
              <a:t>对我国互联网事业发展影响较大的人物和事件</a:t>
            </a:r>
          </a:p>
        </p:txBody>
      </p:sp>
      <p:pic>
        <p:nvPicPr>
          <p:cNvPr id="6" name="图片 5"/>
          <p:cNvPicPr>
            <a:picLocks noChangeAspect="1"/>
          </p:cNvPicPr>
          <p:nvPr/>
        </p:nvPicPr>
        <p:blipFill rotWithShape="1">
          <a:blip r:embed="rId3" cstate="print"/>
          <a:srcRect t="34295" b="37765"/>
          <a:stretch/>
        </p:blipFill>
        <p:spPr>
          <a:xfrm>
            <a:off x="630575" y="1255100"/>
            <a:ext cx="1051929" cy="222547"/>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4" cstate="print"/>
          <a:stretch>
            <a:fillRect/>
          </a:stretch>
        </p:blipFill>
        <p:spPr>
          <a:xfrm>
            <a:off x="630575" y="1551290"/>
            <a:ext cx="261938" cy="261938"/>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5" cstate="print"/>
          <a:stretch>
            <a:fillRect/>
          </a:stretch>
        </p:blipFill>
        <p:spPr>
          <a:xfrm>
            <a:off x="634521" y="2146533"/>
            <a:ext cx="254046" cy="254046"/>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6" cstate="print">
            <a:extLst>
              <a:ext uri="{BEBA8EAE-BF5A-486C-A8C5-ECC9F3942E4B}">
                <a14:imgProps xmlns:a14="http://schemas.microsoft.com/office/drawing/2010/main">
                  <a14:imgLayer r:embed="rId7">
                    <a14:imgEffect>
                      <a14:artisticMosiaicBubbles/>
                    </a14:imgEffect>
                  </a14:imgLayer>
                </a14:imgProps>
              </a:ext>
            </a:extLst>
          </a:blip>
          <a:stretch>
            <a:fillRect/>
          </a:stretch>
        </p:blipFill>
        <p:spPr>
          <a:xfrm>
            <a:off x="630575" y="2774971"/>
            <a:ext cx="478511" cy="253181"/>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8" cstate="print"/>
          <a:stretch>
            <a:fillRect/>
          </a:stretch>
        </p:blipFill>
        <p:spPr>
          <a:xfrm>
            <a:off x="622996" y="3339344"/>
            <a:ext cx="434220" cy="247184"/>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9" cstate="print"/>
          <a:stretch>
            <a:fillRect/>
          </a:stretch>
        </p:blipFill>
        <p:spPr>
          <a:xfrm>
            <a:off x="630575" y="3669227"/>
            <a:ext cx="239620" cy="239620"/>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10" cstate="print"/>
          <a:srcRect l="8877" t="1" r="6786" b="11025"/>
          <a:stretch/>
        </p:blipFill>
        <p:spPr>
          <a:xfrm>
            <a:off x="630575" y="4259860"/>
            <a:ext cx="640081" cy="257738"/>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57848900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03CDEAF6-3632-A6CF-E3C1-7E67684D7F37}"/>
              </a:ext>
            </a:extLst>
          </p:cNvPr>
          <p:cNvGrpSpPr/>
          <p:nvPr/>
        </p:nvGrpSpPr>
        <p:grpSpPr>
          <a:xfrm>
            <a:off x="2352791" y="582279"/>
            <a:ext cx="2152417" cy="425205"/>
            <a:chOff x="514128" y="483720"/>
            <a:chExt cx="2152417" cy="425205"/>
          </a:xfrm>
        </p:grpSpPr>
        <p:sp>
          <p:nvSpPr>
            <p:cNvPr id="2" name="Rectangle 27"/>
            <p:cNvSpPr>
              <a:spLocks noChangeArrowheads="1"/>
            </p:cNvSpPr>
            <p:nvPr/>
          </p:nvSpPr>
          <p:spPr bwMode="auto">
            <a:xfrm>
              <a:off x="514128" y="483720"/>
              <a:ext cx="2152417" cy="42520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514129" y="546829"/>
              <a:ext cx="2152416" cy="323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1500" b="1" dirty="0">
                  <a:solidFill>
                    <a:srgbClr val="FFFF00"/>
                  </a:solidFill>
                  <a:latin typeface="微软雅黑" pitchFamily="34" charset="-122"/>
                  <a:ea typeface="微软雅黑" pitchFamily="34" charset="-122"/>
                </a:rPr>
                <a:t>1.</a:t>
              </a:r>
              <a:r>
                <a:rPr lang="en-US" altLang="zh-CN" sz="1500" b="1" dirty="0">
                  <a:solidFill>
                    <a:srgbClr val="FFFF00"/>
                  </a:solidFill>
                  <a:latin typeface="微软雅黑" pitchFamily="34" charset="-122"/>
                  <a:ea typeface="微软雅黑" pitchFamily="34" charset="-122"/>
                </a:rPr>
                <a:t>4  </a:t>
              </a:r>
              <a:r>
                <a:rPr lang="zh-CN" altLang="zh-CN" sz="1500" b="1" dirty="0">
                  <a:solidFill>
                    <a:schemeClr val="bg1"/>
                  </a:solidFill>
                  <a:latin typeface="微软雅黑" pitchFamily="34" charset="-122"/>
                  <a:ea typeface="微软雅黑" pitchFamily="34" charset="-122"/>
                </a:rPr>
                <a:t>计算机网络的</a:t>
              </a:r>
              <a:r>
                <a:rPr lang="zh-CN" altLang="en-US" sz="1500" b="1" dirty="0">
                  <a:solidFill>
                    <a:schemeClr val="bg1"/>
                  </a:solidFill>
                  <a:latin typeface="微软雅黑" pitchFamily="34" charset="-122"/>
                  <a:ea typeface="微软雅黑" pitchFamily="34" charset="-122"/>
                </a:rPr>
                <a:t>分类</a:t>
              </a:r>
            </a:p>
          </p:txBody>
        </p:sp>
      </p:grpSp>
      <p:sp>
        <p:nvSpPr>
          <p:cNvPr id="8" name="内容占位符 4">
            <a:extLst>
              <a:ext uri="{FF2B5EF4-FFF2-40B4-BE49-F238E27FC236}">
                <a16:creationId xmlns:a16="http://schemas.microsoft.com/office/drawing/2014/main" id="{39CA7013-BB7B-A82D-7E51-580BE600AEE1}"/>
              </a:ext>
            </a:extLst>
          </p:cNvPr>
          <p:cNvSpPr txBox="1">
            <a:spLocks/>
          </p:cNvSpPr>
          <p:nvPr/>
        </p:nvSpPr>
        <p:spPr>
          <a:xfrm>
            <a:off x="852800" y="1253878"/>
            <a:ext cx="5152398" cy="3433105"/>
          </a:xfrm>
          <a:prstGeom prst="rect">
            <a:avLst/>
          </a:prstGeom>
        </p:spPr>
        <p:txBody>
          <a:bodyPr/>
          <a:lstStyle>
            <a:lvl1pPr marL="257175" indent="-257175" algn="l" rtl="0" fontAlgn="base">
              <a:lnSpc>
                <a:spcPts val="2250"/>
              </a:lnSpc>
              <a:spcBef>
                <a:spcPts val="0"/>
              </a:spcBef>
              <a:spcAft>
                <a:spcPts val="0"/>
              </a:spcAft>
              <a:buClr>
                <a:srgbClr val="0066CC"/>
              </a:buClr>
              <a:buFont typeface="Wingdings" panose="05000000000000000000" pitchFamily="2" charset="2"/>
              <a:buChar char="l"/>
              <a:defRPr lang="zh-CN" altLang="en-US" sz="1500" b="1" kern="1200" dirty="0" smtClean="0">
                <a:solidFill>
                  <a:schemeClr val="tx1"/>
                </a:solidFill>
                <a:latin typeface="微软雅黑" pitchFamily="34" charset="-122"/>
                <a:ea typeface="微软雅黑" pitchFamily="34" charset="-122"/>
                <a:cs typeface="+mn-cs"/>
              </a:defRPr>
            </a:lvl1pPr>
            <a:lvl2pPr marL="557213" indent="-214313" algn="l" rtl="0" fontAlgn="base">
              <a:lnSpc>
                <a:spcPts val="2250"/>
              </a:lnSpc>
              <a:spcBef>
                <a:spcPts val="0"/>
              </a:spcBef>
              <a:spcAft>
                <a:spcPts val="0"/>
              </a:spcAft>
              <a:buClr>
                <a:schemeClr val="accent6">
                  <a:lumMod val="50000"/>
                </a:schemeClr>
              </a:buClr>
              <a:buFont typeface="Wingdings" panose="05000000000000000000" pitchFamily="2" charset="2"/>
              <a:buChar char="u"/>
              <a:defRPr sz="1350" b="1"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rtl="0" fontAlgn="base">
              <a:lnSpc>
                <a:spcPts val="2250"/>
              </a:lnSpc>
              <a:spcBef>
                <a:spcPts val="0"/>
              </a:spcBef>
              <a:spcAft>
                <a:spcPts val="0"/>
              </a:spcAft>
              <a:buClr>
                <a:srgbClr val="006600"/>
              </a:buClr>
              <a:buFont typeface="Wingdings" panose="05000000000000000000" pitchFamily="2" charset="2"/>
              <a:buChar char="Ø"/>
              <a:defRPr sz="1200" b="1"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rtl="0" fontAlgn="base">
              <a:lnSpc>
                <a:spcPts val="2250"/>
              </a:lnSpc>
              <a:spcBef>
                <a:spcPts val="0"/>
              </a:spcBef>
              <a:spcAft>
                <a:spcPts val="0"/>
              </a:spcAft>
              <a:buFont typeface="Arial" charset="0"/>
              <a:buChar char="–"/>
              <a:defRPr sz="1050" b="1"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rtl="0" fontAlgn="base">
              <a:lnSpc>
                <a:spcPts val="2250"/>
              </a:lnSpc>
              <a:spcBef>
                <a:spcPts val="0"/>
              </a:spcBef>
              <a:spcAft>
                <a:spcPts val="0"/>
              </a:spcAft>
              <a:buFont typeface="Arial" charset="0"/>
              <a:buChar char="»"/>
              <a:defRPr sz="1050" b="1"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75" marR="0" lvl="0" indent="-257175" algn="l" defTabSz="914400" rtl="0" eaLnBrk="1" fontAlgn="base" latinLnBrk="0" hangingPunct="1">
              <a:lnSpc>
                <a:spcPct val="150000"/>
              </a:lnSpc>
              <a:spcBef>
                <a:spcPts val="0"/>
              </a:spcBef>
              <a:spcAft>
                <a:spcPts val="0"/>
              </a:spcAft>
              <a:buClr>
                <a:srgbClr val="0066CC"/>
              </a:buClr>
              <a:buSzTx/>
              <a:buFont typeface="Wingdings" panose="05000000000000000000" pitchFamily="2" charset="2"/>
              <a:buChar char="l"/>
              <a:tabLst/>
              <a:defRPr/>
            </a:pPr>
            <a:r>
              <a:rPr kumimoji="0" lang="zh-CN" altLang="en-US" sz="1800" b="1"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计算机网络有多种类别。</a:t>
            </a:r>
          </a:p>
          <a:p>
            <a:pPr marL="257175" marR="0" lvl="0" indent="-257175" algn="l" defTabSz="914400" rtl="0" eaLnBrk="1" fontAlgn="base" latinLnBrk="0" hangingPunct="1">
              <a:lnSpc>
                <a:spcPct val="150000"/>
              </a:lnSpc>
              <a:spcBef>
                <a:spcPts val="0"/>
              </a:spcBef>
              <a:spcAft>
                <a:spcPts val="0"/>
              </a:spcAft>
              <a:buClr>
                <a:srgbClr val="0066CC"/>
              </a:buClr>
              <a:buSzTx/>
              <a:buFont typeface="Wingdings" panose="05000000000000000000" pitchFamily="2" charset="2"/>
              <a:buChar char="l"/>
              <a:tabLst/>
              <a:defRPr/>
            </a:pPr>
            <a:r>
              <a:rPr kumimoji="0" lang="zh-CN" altLang="en-US" sz="1800" b="1"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可以按以下方法分类：</a:t>
            </a:r>
          </a:p>
          <a:p>
            <a:pPr marL="557213" marR="0" lvl="1" indent="-214313" algn="l" defTabSz="914400" rtl="0" eaLnBrk="1" fontAlgn="base" latinLnBrk="0" hangingPunct="1">
              <a:lnSpc>
                <a:spcPct val="150000"/>
              </a:lnSpc>
              <a:spcBef>
                <a:spcPts val="0"/>
              </a:spcBef>
              <a:spcAft>
                <a:spcPts val="0"/>
              </a:spcAft>
              <a:buClr>
                <a:srgbClr val="F79646">
                  <a:lumMod val="50000"/>
                </a:srgbClr>
              </a:buClr>
              <a:buSzTx/>
              <a:buFont typeface="Wingdings" panose="05000000000000000000" pitchFamily="2" charset="2"/>
              <a:buChar char="u"/>
              <a:tabLst/>
              <a:defRPr/>
            </a:pPr>
            <a:r>
              <a:rPr kumimoji="0" lang="zh-CN" altLang="en-US" sz="1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按照网络的覆盖范围进行分类；</a:t>
            </a:r>
          </a:p>
          <a:p>
            <a:pPr marL="557213" marR="0" lvl="1" indent="-214313" algn="l" defTabSz="914400" rtl="0" eaLnBrk="1" fontAlgn="base" latinLnBrk="0" hangingPunct="1">
              <a:lnSpc>
                <a:spcPct val="150000"/>
              </a:lnSpc>
              <a:spcBef>
                <a:spcPts val="0"/>
              </a:spcBef>
              <a:spcAft>
                <a:spcPts val="0"/>
              </a:spcAft>
              <a:buClr>
                <a:srgbClr val="F79646">
                  <a:lumMod val="50000"/>
                </a:srgbClr>
              </a:buClr>
              <a:buSzTx/>
              <a:buFont typeface="Wingdings" panose="05000000000000000000" pitchFamily="2" charset="2"/>
              <a:buChar char="u"/>
              <a:tabLst/>
              <a:defRPr/>
            </a:pPr>
            <a:r>
              <a:rPr kumimoji="0" lang="zh-CN" altLang="en-US" sz="1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按照网络的拓扑结构进行分类；</a:t>
            </a:r>
          </a:p>
          <a:p>
            <a:pPr marL="557213" marR="0" lvl="1" indent="-214313" algn="l" defTabSz="914400" rtl="0" eaLnBrk="1" fontAlgn="base" latinLnBrk="0" hangingPunct="1">
              <a:lnSpc>
                <a:spcPct val="150000"/>
              </a:lnSpc>
              <a:spcBef>
                <a:spcPts val="0"/>
              </a:spcBef>
              <a:spcAft>
                <a:spcPts val="0"/>
              </a:spcAft>
              <a:buClr>
                <a:srgbClr val="F79646">
                  <a:lumMod val="50000"/>
                </a:srgbClr>
              </a:buClr>
              <a:buSzTx/>
              <a:buFont typeface="Wingdings" panose="05000000000000000000" pitchFamily="2" charset="2"/>
              <a:buChar char="u"/>
              <a:tabLst/>
              <a:defRPr/>
            </a:pPr>
            <a:r>
              <a:rPr kumimoji="0" lang="zh-CN" altLang="en-US" sz="1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按照网络的使用用途进行分类；</a:t>
            </a:r>
          </a:p>
          <a:p>
            <a:pPr marL="557213" marR="0" lvl="1" indent="-214313" algn="l" defTabSz="914400" rtl="0" eaLnBrk="1" fontAlgn="base" latinLnBrk="0" hangingPunct="1">
              <a:lnSpc>
                <a:spcPct val="150000"/>
              </a:lnSpc>
              <a:spcBef>
                <a:spcPts val="0"/>
              </a:spcBef>
              <a:spcAft>
                <a:spcPts val="0"/>
              </a:spcAft>
              <a:buClr>
                <a:srgbClr val="F79646">
                  <a:lumMod val="50000"/>
                </a:srgbClr>
              </a:buClr>
              <a:buSzTx/>
              <a:buFont typeface="Wingdings" panose="05000000000000000000" pitchFamily="2" charset="2"/>
              <a:buChar char="u"/>
              <a:tabLst/>
              <a:defRPr/>
            </a:pPr>
            <a:r>
              <a:rPr kumimoji="0" lang="zh-CN" altLang="en-US" sz="1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按照网络的交换方式进行分类；</a:t>
            </a:r>
            <a:endParaRPr kumimoji="0" lang="en-US" altLang="zh-CN" sz="1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557213" marR="0" lvl="1" indent="-214313" algn="l" defTabSz="914400" rtl="0" eaLnBrk="1" fontAlgn="base" latinLnBrk="0" hangingPunct="1">
              <a:lnSpc>
                <a:spcPct val="150000"/>
              </a:lnSpc>
              <a:spcBef>
                <a:spcPts val="0"/>
              </a:spcBef>
              <a:spcAft>
                <a:spcPts val="0"/>
              </a:spcAft>
              <a:buClr>
                <a:srgbClr val="F79646">
                  <a:lumMod val="50000"/>
                </a:srgbClr>
              </a:buClr>
              <a:buSzTx/>
              <a:buFont typeface="Wingdings" panose="05000000000000000000" pitchFamily="2" charset="2"/>
              <a:buChar char="u"/>
              <a:tabLst/>
              <a:defRPr/>
            </a:pPr>
            <a:r>
              <a:rPr lang="zh-CN" altLang="en-US" sz="1600" dirty="0">
                <a:solidFill>
                  <a:sysClr val="windowText" lastClr="000000"/>
                </a:solidFill>
              </a:rPr>
              <a:t>按照网络的通信方式进行分类；</a:t>
            </a:r>
            <a:endParaRPr lang="en-US" altLang="zh-CN" sz="1600" dirty="0">
              <a:solidFill>
                <a:sysClr val="windowText" lastClr="000000"/>
              </a:solidFill>
            </a:endParaRPr>
          </a:p>
          <a:p>
            <a:pPr marL="557213" marR="0" lvl="1" indent="-214313" algn="l" defTabSz="914400" rtl="0" eaLnBrk="1" fontAlgn="base" latinLnBrk="0" hangingPunct="1">
              <a:lnSpc>
                <a:spcPct val="150000"/>
              </a:lnSpc>
              <a:spcBef>
                <a:spcPts val="0"/>
              </a:spcBef>
              <a:spcAft>
                <a:spcPts val="0"/>
              </a:spcAft>
              <a:buClr>
                <a:srgbClr val="F79646">
                  <a:lumMod val="50000"/>
                </a:srgbClr>
              </a:buClr>
              <a:buSzTx/>
              <a:buFont typeface="Wingdings" panose="05000000000000000000" pitchFamily="2" charset="2"/>
              <a:buChar char="u"/>
              <a:tabLst/>
              <a:defRPr/>
            </a:pPr>
            <a:r>
              <a:rPr kumimoji="0" lang="zh-CN" altLang="en-US" sz="1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按照网络的关联情况进行分类。</a:t>
            </a:r>
          </a:p>
          <a:p>
            <a:pPr marL="257175" marR="0" lvl="0" indent="-257175" algn="l" defTabSz="914400" rtl="0" eaLnBrk="1" fontAlgn="base" latinLnBrk="0" hangingPunct="1">
              <a:lnSpc>
                <a:spcPct val="150000"/>
              </a:lnSpc>
              <a:spcBef>
                <a:spcPts val="0"/>
              </a:spcBef>
              <a:spcAft>
                <a:spcPts val="0"/>
              </a:spcAft>
              <a:buClr>
                <a:srgbClr val="0066CC"/>
              </a:buClr>
              <a:buSzTx/>
              <a:buFont typeface="Wingdings" panose="05000000000000000000" pitchFamily="2" charset="2"/>
              <a:buChar char="l"/>
              <a:tabLst/>
              <a:defRPr/>
            </a:pPr>
            <a:endParaRPr kumimoji="0" lang="zh-CN" altLang="en-US" sz="1800" b="1"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2613" y="1128674"/>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万物联网</a:t>
            </a:r>
          </a:p>
        </p:txBody>
      </p:sp>
      <p:sp>
        <p:nvSpPr>
          <p:cNvPr id="6" name="矩形 5"/>
          <p:cNvSpPr/>
          <p:nvPr/>
        </p:nvSpPr>
        <p:spPr>
          <a:xfrm>
            <a:off x="4431245" y="1128674"/>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人人用网</a:t>
            </a:r>
          </a:p>
        </p:txBody>
      </p:sp>
      <p:sp>
        <p:nvSpPr>
          <p:cNvPr id="9" name="Rectangle 6"/>
          <p:cNvSpPr>
            <a:spLocks noChangeArrowheads="1"/>
          </p:cNvSpPr>
          <p:nvPr/>
        </p:nvSpPr>
        <p:spPr bwMode="auto">
          <a:xfrm>
            <a:off x="1138370" y="569961"/>
            <a:ext cx="45812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b="1" dirty="0">
                <a:solidFill>
                  <a:schemeClr val="bg1"/>
                </a:solidFill>
                <a:latin typeface="微软雅黑" pitchFamily="34" charset="-122"/>
                <a:ea typeface="微软雅黑" pitchFamily="34" charset="-122"/>
              </a:rPr>
              <a:t>Internet</a:t>
            </a:r>
            <a:r>
              <a:rPr lang="zh-CN" altLang="en-US" b="1" dirty="0">
                <a:solidFill>
                  <a:schemeClr val="bg1"/>
                </a:solidFill>
                <a:latin typeface="微软雅黑" pitchFamily="34" charset="-122"/>
                <a:ea typeface="微软雅黑" pitchFamily="34" charset="-122"/>
              </a:rPr>
              <a:t>：全球最大、最重要的计算机网络</a:t>
            </a:r>
            <a:endParaRPr lang="fr-FR" altLang="zh-CN" b="1" dirty="0">
              <a:solidFill>
                <a:schemeClr val="bg1"/>
              </a:solidFill>
              <a:latin typeface="微软雅黑" pitchFamily="34" charset="-122"/>
              <a:ea typeface="微软雅黑" pitchFamily="34" charset="-122"/>
            </a:endParaRPr>
          </a:p>
        </p:txBody>
      </p:sp>
      <p:sp>
        <p:nvSpPr>
          <p:cNvPr id="11" name="内容占位符 10"/>
          <p:cNvSpPr>
            <a:spLocks noGrp="1"/>
          </p:cNvSpPr>
          <p:nvPr>
            <p:ph sz="quarter" idx="10"/>
          </p:nvPr>
        </p:nvSpPr>
        <p:spPr>
          <a:xfrm>
            <a:off x="380616" y="1183666"/>
            <a:ext cx="6096762" cy="3389873"/>
          </a:xfrm>
        </p:spPr>
        <p:txBody>
          <a:bodyPr/>
          <a:lstStyle/>
          <a:p>
            <a:r>
              <a:rPr lang="zh-CN" altLang="en-US" sz="1800" dirty="0"/>
              <a:t>如何称呼 </a:t>
            </a:r>
            <a:r>
              <a:rPr lang="en-US" altLang="zh-CN" sz="1800" dirty="0"/>
              <a:t>Internet</a:t>
            </a:r>
            <a:r>
              <a:rPr lang="zh-CN" altLang="en-US" sz="1800" dirty="0"/>
              <a:t>？</a:t>
            </a:r>
          </a:p>
          <a:p>
            <a:r>
              <a:rPr lang="zh-CN" altLang="en-US" sz="1800" dirty="0">
                <a:solidFill>
                  <a:srgbClr val="9900CC"/>
                </a:solidFill>
              </a:rPr>
              <a:t>因特网：</a:t>
            </a:r>
            <a:r>
              <a:rPr lang="zh-CN" altLang="en-US" sz="1800" dirty="0"/>
              <a:t>推荐，但却长期</a:t>
            </a:r>
            <a:r>
              <a:rPr lang="zh-CN" altLang="en-US" sz="1800" dirty="0">
                <a:solidFill>
                  <a:srgbClr val="C00000"/>
                </a:solidFill>
              </a:rPr>
              <a:t>未得到推广。</a:t>
            </a:r>
          </a:p>
          <a:p>
            <a:r>
              <a:rPr lang="zh-CN" altLang="en-US" sz="1800" dirty="0">
                <a:solidFill>
                  <a:srgbClr val="FF0000"/>
                </a:solidFill>
              </a:rPr>
              <a:t>互联网：</a:t>
            </a:r>
            <a:r>
              <a:rPr lang="zh-CN" altLang="en-US" sz="1800" dirty="0"/>
              <a:t>目前流行最广，</a:t>
            </a:r>
            <a:r>
              <a:rPr lang="zh-CN" altLang="en-US" sz="1800" dirty="0">
                <a:solidFill>
                  <a:srgbClr val="C00000"/>
                </a:solidFill>
              </a:rPr>
              <a:t>事实上的标准</a:t>
            </a:r>
            <a:r>
              <a:rPr lang="zh-CN" altLang="en-US" sz="1800" dirty="0"/>
              <a:t>译名。</a:t>
            </a:r>
          </a:p>
          <a:p>
            <a:r>
              <a:rPr lang="zh-CN" altLang="en-US" sz="1800" dirty="0">
                <a:solidFill>
                  <a:srgbClr val="0000CC"/>
                </a:solidFill>
              </a:rPr>
              <a:t>互联网 ≠互连网。</a:t>
            </a:r>
          </a:p>
          <a:p>
            <a:pPr lvl="1"/>
            <a:r>
              <a:rPr lang="zh-CN" altLang="en-US" sz="1600" dirty="0"/>
              <a:t>互连网：局部范围互连起来的计算机网络。</a:t>
            </a:r>
          </a:p>
          <a:p>
            <a:endParaRPr lang="zh-CN" altLang="en-US" sz="1800" dirty="0"/>
          </a:p>
        </p:txBody>
      </p:sp>
      <p:sp>
        <p:nvSpPr>
          <p:cNvPr id="3" name="矩形 2"/>
          <p:cNvSpPr/>
          <p:nvPr/>
        </p:nvSpPr>
        <p:spPr>
          <a:xfrm>
            <a:off x="539483" y="3096688"/>
            <a:ext cx="5779027" cy="630942"/>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100"/>
              </a:lnSpc>
              <a:spcBef>
                <a:spcPts val="0"/>
              </a:spcBef>
              <a:spcAft>
                <a:spcPts val="0"/>
              </a:spcAft>
            </a:pPr>
            <a:r>
              <a:rPr lang="zh-CN" altLang="en-US" b="1" dirty="0">
                <a:latin typeface="微软雅黑" panose="020B0503020204020204" pitchFamily="34" charset="-122"/>
                <a:ea typeface="微软雅黑" panose="020B0503020204020204" pitchFamily="34" charset="-122"/>
              </a:rPr>
              <a:t>思考：它们说的是哪个网？</a:t>
            </a:r>
            <a:endParaRPr lang="en-US" altLang="zh-CN" b="1" dirty="0">
              <a:latin typeface="微软雅黑" panose="020B0503020204020204" pitchFamily="34" charset="-122"/>
              <a:ea typeface="微软雅黑" panose="020B0503020204020204" pitchFamily="34" charset="-122"/>
            </a:endParaRPr>
          </a:p>
          <a:p>
            <a:pPr>
              <a:lnSpc>
                <a:spcPts val="2100"/>
              </a:lnSpc>
              <a:spcBef>
                <a:spcPts val="0"/>
              </a:spcBef>
              <a:spcAft>
                <a:spcPts val="0"/>
              </a:spcAft>
            </a:pPr>
            <a:r>
              <a:rPr lang="zh-CN" altLang="en-US" b="1" dirty="0">
                <a:latin typeface="微软雅黑" panose="020B0503020204020204" pitchFamily="34" charset="-122"/>
                <a:ea typeface="微软雅黑" panose="020B0503020204020204" pitchFamily="34" charset="-122"/>
              </a:rPr>
              <a:t>上网，联网，网民，网吧，网银，网购，网管，知网。</a:t>
            </a:r>
          </a:p>
        </p:txBody>
      </p:sp>
    </p:spTree>
    <p:extLst>
      <p:ext uri="{BB962C8B-B14F-4D97-AF65-F5344CB8AC3E}">
        <p14:creationId xmlns:p14="http://schemas.microsoft.com/office/powerpoint/2010/main" val="32387476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471506067"/>
              </p:ext>
            </p:extLst>
          </p:nvPr>
        </p:nvGraphicFramePr>
        <p:xfrm>
          <a:off x="463733" y="1443334"/>
          <a:ext cx="5845629" cy="1988820"/>
        </p:xfrm>
        <a:graphic>
          <a:graphicData uri="http://schemas.openxmlformats.org/drawingml/2006/table">
            <a:tbl>
              <a:tblPr firstRow="1" bandRow="1" bandCol="1">
                <a:tableStyleId>{69012ECD-51FC-41F1-AA8D-1B2483CD663E}</a:tableStyleId>
              </a:tblPr>
              <a:tblGrid>
                <a:gridCol w="2581382">
                  <a:extLst>
                    <a:ext uri="{9D8B030D-6E8A-4147-A177-3AD203B41FA5}">
                      <a16:colId xmlns:a16="http://schemas.microsoft.com/office/drawing/2014/main" val="2752561288"/>
                    </a:ext>
                  </a:extLst>
                </a:gridCol>
                <a:gridCol w="3264247">
                  <a:extLst>
                    <a:ext uri="{9D8B030D-6E8A-4147-A177-3AD203B41FA5}">
                      <a16:colId xmlns:a16="http://schemas.microsoft.com/office/drawing/2014/main" val="1271823278"/>
                    </a:ext>
                  </a:extLst>
                </a:gridCol>
              </a:tblGrid>
              <a:tr h="251460">
                <a:tc>
                  <a:txBody>
                    <a:bodyPr/>
                    <a:lstStyle/>
                    <a:p>
                      <a:pPr algn="ctr"/>
                      <a:r>
                        <a:rPr lang="zh-CN" altLang="en-US" sz="1200" b="1" dirty="0">
                          <a:solidFill>
                            <a:schemeClr val="tx1"/>
                          </a:solidFill>
                          <a:latin typeface="微软雅黑" panose="020B0503020204020204" pitchFamily="34" charset="-122"/>
                          <a:ea typeface="微软雅黑" panose="020B0503020204020204" pitchFamily="34" charset="-122"/>
                        </a:rPr>
                        <a:t>类别</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200" b="1" dirty="0">
                          <a:solidFill>
                            <a:schemeClr val="tx1"/>
                          </a:solidFill>
                          <a:latin typeface="微软雅黑" panose="020B0503020204020204" pitchFamily="34" charset="-122"/>
                          <a:ea typeface="微软雅黑" panose="020B0503020204020204" pitchFamily="34" charset="-122"/>
                        </a:rPr>
                        <a:t>作用范围或距离</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33287312"/>
                  </a:ext>
                </a:extLst>
              </a:tr>
              <a:tr h="434340">
                <a:tc>
                  <a:txBody>
                    <a:bodyPr/>
                    <a:lstStyle/>
                    <a:p>
                      <a:pPr algn="l"/>
                      <a:r>
                        <a:rPr lang="zh-CN" altLang="en-US" sz="1200" b="1" dirty="0">
                          <a:solidFill>
                            <a:srgbClr val="0000FF"/>
                          </a:solidFill>
                          <a:latin typeface="微软雅黑" panose="020B0503020204020204" pitchFamily="34" charset="-122"/>
                          <a:ea typeface="微软雅黑" panose="020B0503020204020204" pitchFamily="34" charset="-122"/>
                        </a:rPr>
                        <a:t>广域网 </a:t>
                      </a:r>
                      <a:r>
                        <a:rPr lang="en-US" altLang="zh-CN" sz="1200" b="1" dirty="0">
                          <a:solidFill>
                            <a:srgbClr val="0000FF"/>
                          </a:solidFill>
                          <a:latin typeface="微软雅黑" panose="020B0503020204020204" pitchFamily="34" charset="-122"/>
                          <a:ea typeface="微软雅黑" panose="020B0503020204020204" pitchFamily="34" charset="-122"/>
                        </a:rPr>
                        <a:t>WAN </a:t>
                      </a:r>
                    </a:p>
                    <a:p>
                      <a:pPr algn="l"/>
                      <a:r>
                        <a:rPr lang="en-US" altLang="zh-CN" sz="1200" b="1" dirty="0">
                          <a:latin typeface="微软雅黑" panose="020B0503020204020204" pitchFamily="34" charset="-122"/>
                          <a:ea typeface="微软雅黑" panose="020B0503020204020204" pitchFamily="34" charset="-122"/>
                        </a:rPr>
                        <a:t>(Wide Area Network)</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200" b="1" dirty="0">
                          <a:latin typeface="微软雅黑" panose="020B0503020204020204" pitchFamily="34" charset="-122"/>
                          <a:ea typeface="微软雅黑" panose="020B0503020204020204" pitchFamily="34" charset="-122"/>
                        </a:rPr>
                        <a:t>通常为百公里以上。有时也称为</a:t>
                      </a:r>
                      <a:r>
                        <a:rPr lang="zh-CN" altLang="en-US" sz="1200" b="1" dirty="0">
                          <a:solidFill>
                            <a:srgbClr val="0000FF"/>
                          </a:solidFill>
                          <a:latin typeface="微软雅黑" panose="020B0503020204020204" pitchFamily="34" charset="-122"/>
                          <a:ea typeface="微软雅黑" panose="020B0503020204020204" pitchFamily="34" charset="-122"/>
                        </a:rPr>
                        <a:t>远程网</a:t>
                      </a:r>
                      <a:r>
                        <a:rPr lang="en-US" altLang="zh-CN" sz="1200" b="1" dirty="0">
                          <a:latin typeface="微软雅黑" panose="020B0503020204020204" pitchFamily="34" charset="-122"/>
                          <a:ea typeface="微软雅黑" panose="020B0503020204020204" pitchFamily="34" charset="-122"/>
                        </a:rPr>
                        <a:t>(long haul network)</a:t>
                      </a:r>
                      <a:r>
                        <a:rPr lang="zh-CN" altLang="en-US" sz="1200" b="1" dirty="0">
                          <a:latin typeface="微软雅黑" panose="020B0503020204020204" pitchFamily="34" charset="-122"/>
                          <a:ea typeface="微软雅黑" panose="020B0503020204020204" pitchFamily="34" charset="-122"/>
                        </a:rPr>
                        <a:t>。是互联网的核心部分。</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34340">
                <a:tc>
                  <a:txBody>
                    <a:bodyPr/>
                    <a:lstStyle/>
                    <a:p>
                      <a:pPr algn="l"/>
                      <a:r>
                        <a:rPr lang="zh-CN" altLang="en-US" sz="1200" b="1" kern="1200" dirty="0">
                          <a:solidFill>
                            <a:srgbClr val="0000FF"/>
                          </a:solidFill>
                          <a:latin typeface="微软雅黑" panose="020B0503020204020204" pitchFamily="34" charset="-122"/>
                          <a:ea typeface="微软雅黑" panose="020B0503020204020204" pitchFamily="34" charset="-122"/>
                          <a:cs typeface="+mn-cs"/>
                        </a:rPr>
                        <a:t>城域网 </a:t>
                      </a:r>
                      <a:r>
                        <a:rPr lang="en-US" altLang="zh-CN" sz="1200" b="1" kern="1200" dirty="0">
                          <a:solidFill>
                            <a:srgbClr val="0000FF"/>
                          </a:solidFill>
                          <a:latin typeface="微软雅黑" panose="020B0503020204020204" pitchFamily="34" charset="-122"/>
                          <a:ea typeface="微软雅黑" panose="020B0503020204020204" pitchFamily="34" charset="-122"/>
                          <a:cs typeface="+mn-cs"/>
                        </a:rPr>
                        <a:t>MAN </a:t>
                      </a:r>
                    </a:p>
                    <a:p>
                      <a:pPr algn="l"/>
                      <a:r>
                        <a:rPr lang="en-US" altLang="zh-CN" sz="1200" b="1" dirty="0">
                          <a:latin typeface="微软雅黑" panose="020B0503020204020204" pitchFamily="34" charset="-122"/>
                          <a:ea typeface="微软雅黑" panose="020B0503020204020204" pitchFamily="34" charset="-122"/>
                        </a:rPr>
                        <a:t>(Metropolitan Area Network)</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200" b="1" dirty="0">
                          <a:latin typeface="微软雅黑" panose="020B0503020204020204" pitchFamily="34" charset="-122"/>
                          <a:ea typeface="微软雅黑" panose="020B0503020204020204" pitchFamily="34" charset="-122"/>
                        </a:rPr>
                        <a:t>作用范围一般是一个城市，作用距离约为百公里范围内。</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r h="434340">
                <a:tc>
                  <a:txBody>
                    <a:bodyPr/>
                    <a:lstStyle/>
                    <a:p>
                      <a:pPr marL="0" algn="l" defTabSz="914400" rtl="0" eaLnBrk="1" latinLnBrk="0" hangingPunct="1"/>
                      <a:r>
                        <a:rPr lang="zh-CN" altLang="en-US" sz="1200" b="1" kern="1200" dirty="0">
                          <a:solidFill>
                            <a:srgbClr val="0000FF"/>
                          </a:solidFill>
                          <a:latin typeface="微软雅黑" panose="020B0503020204020204" pitchFamily="34" charset="-122"/>
                          <a:ea typeface="微软雅黑" panose="020B0503020204020204" pitchFamily="34" charset="-122"/>
                          <a:cs typeface="+mn-cs"/>
                        </a:rPr>
                        <a:t>局域网 </a:t>
                      </a:r>
                      <a:r>
                        <a:rPr lang="en-US" altLang="zh-CN" sz="1200" b="1" kern="1200" dirty="0">
                          <a:solidFill>
                            <a:srgbClr val="0000FF"/>
                          </a:solidFill>
                          <a:latin typeface="微软雅黑" panose="020B0503020204020204" pitchFamily="34" charset="-122"/>
                          <a:ea typeface="微软雅黑" panose="020B0503020204020204" pitchFamily="34" charset="-122"/>
                          <a:cs typeface="+mn-cs"/>
                        </a:rPr>
                        <a:t>LAN </a:t>
                      </a:r>
                    </a:p>
                    <a:p>
                      <a:pPr algn="l"/>
                      <a:r>
                        <a:rPr lang="en-US" altLang="zh-CN" sz="1200" b="1" dirty="0">
                          <a:latin typeface="微软雅黑" panose="020B0503020204020204" pitchFamily="34" charset="-122"/>
                          <a:ea typeface="微软雅黑" panose="020B0503020204020204" pitchFamily="34" charset="-122"/>
                        </a:rPr>
                        <a:t>(Local Area Network) </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200" b="1" dirty="0">
                          <a:latin typeface="微软雅黑" panose="020B0503020204020204" pitchFamily="34" charset="-122"/>
                          <a:ea typeface="微软雅黑" panose="020B0503020204020204" pitchFamily="34" charset="-122"/>
                        </a:rPr>
                        <a:t>局限在较小的范围（一般十公里范围内）。通常采用高速通信线路。</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2654821"/>
                  </a:ext>
                </a:extLst>
              </a:tr>
              <a:tr h="434340">
                <a:tc>
                  <a:txBody>
                    <a:bodyPr/>
                    <a:lstStyle/>
                    <a:p>
                      <a:pPr algn="l"/>
                      <a:r>
                        <a:rPr lang="zh-CN" altLang="en-US" sz="1200" b="1" kern="1200" dirty="0">
                          <a:solidFill>
                            <a:srgbClr val="0000FF"/>
                          </a:solidFill>
                          <a:latin typeface="微软雅黑" panose="020B0503020204020204" pitchFamily="34" charset="-122"/>
                          <a:ea typeface="微软雅黑" panose="020B0503020204020204" pitchFamily="34" charset="-122"/>
                          <a:cs typeface="+mn-cs"/>
                        </a:rPr>
                        <a:t>个人区域网 </a:t>
                      </a:r>
                      <a:r>
                        <a:rPr lang="en-US" altLang="zh-CN" sz="1200" b="1" kern="1200" dirty="0">
                          <a:solidFill>
                            <a:srgbClr val="0000FF"/>
                          </a:solidFill>
                          <a:latin typeface="微软雅黑" panose="020B0503020204020204" pitchFamily="34" charset="-122"/>
                          <a:ea typeface="微软雅黑" panose="020B0503020204020204" pitchFamily="34" charset="-122"/>
                          <a:cs typeface="+mn-cs"/>
                        </a:rPr>
                        <a:t>PAN </a:t>
                      </a:r>
                    </a:p>
                    <a:p>
                      <a:pPr algn="l"/>
                      <a:r>
                        <a:rPr lang="en-US" altLang="zh-CN" sz="1200" b="1" dirty="0">
                          <a:latin typeface="微软雅黑" panose="020B0503020204020204" pitchFamily="34" charset="-122"/>
                          <a:ea typeface="微软雅黑" panose="020B0503020204020204" pitchFamily="34" charset="-122"/>
                        </a:rPr>
                        <a:t>(Personal Area Network) </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200" b="1" dirty="0">
                          <a:latin typeface="微软雅黑" panose="020B0503020204020204" pitchFamily="34" charset="-122"/>
                          <a:ea typeface="微软雅黑" panose="020B0503020204020204" pitchFamily="34" charset="-122"/>
                        </a:rPr>
                        <a:t>范围很小，大约在百米以内。有时也称为</a:t>
                      </a:r>
                      <a:r>
                        <a:rPr lang="zh-CN" altLang="en-US" sz="1200" b="1" dirty="0">
                          <a:solidFill>
                            <a:srgbClr val="0000FF"/>
                          </a:solidFill>
                          <a:latin typeface="微软雅黑" panose="020B0503020204020204" pitchFamily="34" charset="-122"/>
                          <a:ea typeface="微软雅黑" panose="020B0503020204020204" pitchFamily="34" charset="-122"/>
                        </a:rPr>
                        <a:t>无线个人区域网</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WPAN (Wireless PAN)</a:t>
                      </a:r>
                      <a:r>
                        <a:rPr lang="zh-CN" altLang="en-US" sz="1200" b="1" dirty="0">
                          <a:latin typeface="微软雅黑" panose="020B0503020204020204" pitchFamily="34" charset="-122"/>
                          <a:ea typeface="微软雅黑" panose="020B0503020204020204" pitchFamily="34" charset="-122"/>
                        </a:rPr>
                        <a:t>。</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9985109"/>
                  </a:ext>
                </a:extLst>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按照网络的覆盖范围进行分类</a:t>
            </a:r>
          </a:p>
        </p:txBody>
      </p:sp>
      <p:sp>
        <p:nvSpPr>
          <p:cNvPr id="2" name="矩形 1"/>
          <p:cNvSpPr/>
          <p:nvPr/>
        </p:nvSpPr>
        <p:spPr>
          <a:xfrm>
            <a:off x="995351" y="3486508"/>
            <a:ext cx="4647459"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1950"/>
              </a:lnSpc>
              <a:spcBef>
                <a:spcPts val="450"/>
              </a:spcBef>
            </a:pPr>
            <a:r>
              <a:rPr lang="zh-CN" altLang="en-US" b="1" dirty="0">
                <a:latin typeface="微软雅黑" pitchFamily="34" charset="-122"/>
                <a:ea typeface="微软雅黑" pitchFamily="34" charset="-122"/>
              </a:rPr>
              <a:t>若中央处理机之间的距离非常近（如仅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米甚至更小些），则一般就称之为</a:t>
            </a:r>
            <a:r>
              <a:rPr lang="zh-CN" altLang="en-US" b="1" dirty="0">
                <a:solidFill>
                  <a:srgbClr val="C00000"/>
                </a:solidFill>
                <a:latin typeface="微软雅黑" pitchFamily="34" charset="-122"/>
                <a:ea typeface="微软雅黑" pitchFamily="34" charset="-122"/>
              </a:rPr>
              <a:t>多处理机系统，</a:t>
            </a:r>
            <a:r>
              <a:rPr lang="zh-CN" altLang="en-US" b="1" dirty="0">
                <a:latin typeface="微软雅黑" pitchFamily="34" charset="-122"/>
                <a:ea typeface="微软雅黑" pitchFamily="34" charset="-122"/>
              </a:rPr>
              <a:t>而不称它为计算机网络。 </a:t>
            </a:r>
          </a:p>
        </p:txBody>
      </p:sp>
    </p:spTree>
    <p:extLst>
      <p:ext uri="{BB962C8B-B14F-4D97-AF65-F5344CB8AC3E}">
        <p14:creationId xmlns:p14="http://schemas.microsoft.com/office/powerpoint/2010/main" val="95852716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E523A46-65C9-3E2D-1B82-55C43487F06A}"/>
              </a:ext>
            </a:extLst>
          </p:cNvPr>
          <p:cNvSpPr>
            <a:spLocks noGrp="1"/>
          </p:cNvSpPr>
          <p:nvPr>
            <p:ph type="body" sz="quarter" idx="11"/>
          </p:nvPr>
        </p:nvSpPr>
        <p:spPr/>
        <p:txBody>
          <a:bodyPr/>
          <a:lstStyle/>
          <a:p>
            <a:r>
              <a:rPr lang="en-US" altLang="zh-CN" dirty="0"/>
              <a:t>2</a:t>
            </a:r>
            <a:r>
              <a:rPr lang="zh-CN" altLang="en-US" dirty="0"/>
              <a:t>、按照网络的拓扑结构进行分类</a:t>
            </a:r>
          </a:p>
        </p:txBody>
      </p:sp>
      <p:pic>
        <p:nvPicPr>
          <p:cNvPr id="5" name="图片 4">
            <a:extLst>
              <a:ext uri="{FF2B5EF4-FFF2-40B4-BE49-F238E27FC236}">
                <a16:creationId xmlns:a16="http://schemas.microsoft.com/office/drawing/2014/main" id="{3C474C44-F466-B79E-E026-AB450E66EB01}"/>
              </a:ext>
            </a:extLst>
          </p:cNvPr>
          <p:cNvPicPr>
            <a:picLocks noChangeAspect="1"/>
          </p:cNvPicPr>
          <p:nvPr/>
        </p:nvPicPr>
        <p:blipFill>
          <a:blip r:embed="rId2"/>
          <a:stretch>
            <a:fillRect/>
          </a:stretch>
        </p:blipFill>
        <p:spPr>
          <a:xfrm>
            <a:off x="3113342" y="963510"/>
            <a:ext cx="1700913" cy="1584000"/>
          </a:xfrm>
          <a:prstGeom prst="rect">
            <a:avLst/>
          </a:prstGeom>
        </p:spPr>
      </p:pic>
      <p:pic>
        <p:nvPicPr>
          <p:cNvPr id="7" name="图片 6">
            <a:extLst>
              <a:ext uri="{FF2B5EF4-FFF2-40B4-BE49-F238E27FC236}">
                <a16:creationId xmlns:a16="http://schemas.microsoft.com/office/drawing/2014/main" id="{2916B9AD-1B9A-FEC4-0732-88A154F602F6}"/>
              </a:ext>
            </a:extLst>
          </p:cNvPr>
          <p:cNvPicPr>
            <a:picLocks noChangeAspect="1"/>
          </p:cNvPicPr>
          <p:nvPr/>
        </p:nvPicPr>
        <p:blipFill>
          <a:blip r:embed="rId3"/>
          <a:stretch>
            <a:fillRect/>
          </a:stretch>
        </p:blipFill>
        <p:spPr>
          <a:xfrm>
            <a:off x="249053" y="1208971"/>
            <a:ext cx="2769764" cy="1260000"/>
          </a:xfrm>
          <a:prstGeom prst="rect">
            <a:avLst/>
          </a:prstGeom>
        </p:spPr>
      </p:pic>
      <p:pic>
        <p:nvPicPr>
          <p:cNvPr id="9" name="图片 8">
            <a:extLst>
              <a:ext uri="{FF2B5EF4-FFF2-40B4-BE49-F238E27FC236}">
                <a16:creationId xmlns:a16="http://schemas.microsoft.com/office/drawing/2014/main" id="{1456AAD0-8F58-1899-3C0F-F74614AEF131}"/>
              </a:ext>
            </a:extLst>
          </p:cNvPr>
          <p:cNvPicPr>
            <a:picLocks noChangeAspect="1"/>
          </p:cNvPicPr>
          <p:nvPr/>
        </p:nvPicPr>
        <p:blipFill>
          <a:blip r:embed="rId4"/>
          <a:stretch>
            <a:fillRect/>
          </a:stretch>
        </p:blipFill>
        <p:spPr>
          <a:xfrm>
            <a:off x="5067836" y="987750"/>
            <a:ext cx="1277533" cy="1584000"/>
          </a:xfrm>
          <a:prstGeom prst="rect">
            <a:avLst/>
          </a:prstGeom>
        </p:spPr>
      </p:pic>
      <p:pic>
        <p:nvPicPr>
          <p:cNvPr id="11" name="图片 10">
            <a:extLst>
              <a:ext uri="{FF2B5EF4-FFF2-40B4-BE49-F238E27FC236}">
                <a16:creationId xmlns:a16="http://schemas.microsoft.com/office/drawing/2014/main" id="{1549A1B3-9587-78EA-D7E2-29027D656813}"/>
              </a:ext>
            </a:extLst>
          </p:cNvPr>
          <p:cNvPicPr>
            <a:picLocks noChangeAspect="1"/>
          </p:cNvPicPr>
          <p:nvPr/>
        </p:nvPicPr>
        <p:blipFill>
          <a:blip r:embed="rId5"/>
          <a:stretch>
            <a:fillRect/>
          </a:stretch>
        </p:blipFill>
        <p:spPr>
          <a:xfrm>
            <a:off x="642135" y="2858905"/>
            <a:ext cx="2662553" cy="1584000"/>
          </a:xfrm>
          <a:prstGeom prst="rect">
            <a:avLst/>
          </a:prstGeom>
        </p:spPr>
      </p:pic>
      <p:pic>
        <p:nvPicPr>
          <p:cNvPr id="12" name="图片 11">
            <a:extLst>
              <a:ext uri="{FF2B5EF4-FFF2-40B4-BE49-F238E27FC236}">
                <a16:creationId xmlns:a16="http://schemas.microsoft.com/office/drawing/2014/main" id="{B702101F-225A-0448-C262-47745756D5CE}"/>
              </a:ext>
            </a:extLst>
          </p:cNvPr>
          <p:cNvPicPr>
            <a:picLocks noChangeAspect="1"/>
          </p:cNvPicPr>
          <p:nvPr/>
        </p:nvPicPr>
        <p:blipFill>
          <a:blip r:embed="rId6"/>
          <a:stretch>
            <a:fillRect/>
          </a:stretch>
        </p:blipFill>
        <p:spPr>
          <a:xfrm>
            <a:off x="3803313" y="2858905"/>
            <a:ext cx="2021884" cy="1584000"/>
          </a:xfrm>
          <a:prstGeom prst="rect">
            <a:avLst/>
          </a:prstGeom>
        </p:spPr>
      </p:pic>
    </p:spTree>
    <p:extLst>
      <p:ext uri="{BB962C8B-B14F-4D97-AF65-F5344CB8AC3E}">
        <p14:creationId xmlns:p14="http://schemas.microsoft.com/office/powerpoint/2010/main" val="418251944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20A5157-E19D-2CF0-B2FA-17D74E4E44B2}"/>
              </a:ext>
            </a:extLst>
          </p:cNvPr>
          <p:cNvSpPr>
            <a:spLocks noGrp="1"/>
          </p:cNvSpPr>
          <p:nvPr>
            <p:ph sz="quarter" idx="10"/>
          </p:nvPr>
        </p:nvSpPr>
        <p:spPr>
          <a:xfrm>
            <a:off x="349758" y="969627"/>
            <a:ext cx="6096762" cy="3706407"/>
          </a:xfrm>
        </p:spPr>
        <p:txBody>
          <a:bodyPr/>
          <a:lstStyle/>
          <a:p>
            <a:pPr algn="l">
              <a:lnSpc>
                <a:spcPct val="150000"/>
              </a:lnSpc>
            </a:pPr>
            <a:r>
              <a:rPr lang="zh-CN" altLang="en-US" sz="1400" b="1" i="0" dirty="0">
                <a:solidFill>
                  <a:srgbClr val="262626"/>
                </a:solidFill>
                <a:effectLst/>
                <a:latin typeface="-apple-system"/>
              </a:rPr>
              <a:t>总线型拓扑结构的网络特点如下</a:t>
            </a:r>
            <a:r>
              <a:rPr lang="zh-CN" altLang="en-US" sz="1400" b="0" i="0" dirty="0">
                <a:solidFill>
                  <a:srgbClr val="262626"/>
                </a:solidFill>
                <a:effectLst/>
                <a:latin typeface="-apple-system"/>
              </a:rPr>
              <a:t>：</a:t>
            </a:r>
          </a:p>
          <a:p>
            <a:pPr algn="l">
              <a:lnSpc>
                <a:spcPct val="150000"/>
              </a:lnSpc>
              <a:buFont typeface="Arial" panose="020B0604020202020204" pitchFamily="34" charset="0"/>
              <a:buChar char="•"/>
            </a:pPr>
            <a:r>
              <a:rPr lang="zh-CN" altLang="en-US" sz="1400" b="0" i="0" dirty="0">
                <a:solidFill>
                  <a:srgbClr val="262626"/>
                </a:solidFill>
                <a:effectLst/>
                <a:latin typeface="-apple-system"/>
              </a:rPr>
              <a:t>结构简单，可扩充性好；当需要增加节点时，只需要在总线上增加一个分支接口便可与分支节点相连，当总线负载不允许时还可以扩充总线；</a:t>
            </a:r>
          </a:p>
          <a:p>
            <a:pPr algn="l">
              <a:lnSpc>
                <a:spcPct val="150000"/>
              </a:lnSpc>
              <a:buFont typeface="Arial" panose="020B0604020202020204" pitchFamily="34" charset="0"/>
              <a:buChar char="•"/>
            </a:pPr>
            <a:r>
              <a:rPr lang="zh-CN" altLang="en-US" sz="1400" b="0" i="0" dirty="0">
                <a:solidFill>
                  <a:srgbClr val="262626"/>
                </a:solidFill>
                <a:effectLst/>
                <a:latin typeface="-apple-system"/>
              </a:rPr>
              <a:t>使用的电缆少，且安装容易；使用的设备相对简单，可靠性高。</a:t>
            </a:r>
          </a:p>
          <a:p>
            <a:pPr algn="l">
              <a:lnSpc>
                <a:spcPct val="150000"/>
              </a:lnSpc>
            </a:pPr>
            <a:r>
              <a:rPr lang="zh-CN" altLang="en-US" sz="1400" b="1" i="0" dirty="0">
                <a:solidFill>
                  <a:srgbClr val="262626"/>
                </a:solidFill>
                <a:effectLst/>
                <a:latin typeface="-apple-system"/>
              </a:rPr>
              <a:t>总线型拓扑结构的结构特点如下</a:t>
            </a:r>
            <a:r>
              <a:rPr lang="zh-CN" altLang="en-US" sz="1400" b="0" i="0" dirty="0">
                <a:solidFill>
                  <a:srgbClr val="262626"/>
                </a:solidFill>
                <a:effectLst/>
                <a:latin typeface="-apple-system"/>
              </a:rPr>
              <a:t>：</a:t>
            </a:r>
          </a:p>
          <a:p>
            <a:pPr algn="l">
              <a:lnSpc>
                <a:spcPct val="150000"/>
              </a:lnSpc>
              <a:buFont typeface="Arial" panose="020B0604020202020204" pitchFamily="34" charset="0"/>
              <a:buChar char="•"/>
            </a:pPr>
            <a:r>
              <a:rPr lang="zh-CN" altLang="en-US" sz="1400" b="0" i="0" dirty="0">
                <a:solidFill>
                  <a:srgbClr val="262626"/>
                </a:solidFill>
                <a:effectLst/>
                <a:latin typeface="-apple-system"/>
              </a:rPr>
              <a:t>组网费用低；</a:t>
            </a:r>
          </a:p>
          <a:p>
            <a:pPr algn="l">
              <a:lnSpc>
                <a:spcPct val="150000"/>
              </a:lnSpc>
              <a:buFont typeface="Arial" panose="020B0604020202020204" pitchFamily="34" charset="0"/>
              <a:buChar char="•"/>
            </a:pPr>
            <a:r>
              <a:rPr lang="zh-CN" altLang="en-US" sz="1400" b="0" i="0" dirty="0">
                <a:solidFill>
                  <a:srgbClr val="262626"/>
                </a:solidFill>
                <a:effectLst/>
                <a:latin typeface="-apple-system"/>
              </a:rPr>
              <a:t>在传输速度上会随着接入网络的用户的增多而下降；</a:t>
            </a:r>
          </a:p>
          <a:p>
            <a:pPr algn="l">
              <a:lnSpc>
                <a:spcPct val="150000"/>
              </a:lnSpc>
              <a:buFont typeface="Arial" panose="020B0604020202020204" pitchFamily="34" charset="0"/>
              <a:buChar char="•"/>
            </a:pPr>
            <a:r>
              <a:rPr lang="zh-CN" altLang="en-US" sz="1400" b="0" i="0" dirty="0">
                <a:solidFill>
                  <a:srgbClr val="262626"/>
                </a:solidFill>
                <a:effectLst/>
                <a:latin typeface="-apple-system"/>
              </a:rPr>
              <a:t>网络用户扩展较灵活，但所能连接的用户数量有限；</a:t>
            </a:r>
          </a:p>
          <a:p>
            <a:pPr algn="l">
              <a:lnSpc>
                <a:spcPct val="150000"/>
              </a:lnSpc>
              <a:buFont typeface="Arial" panose="020B0604020202020204" pitchFamily="34" charset="0"/>
              <a:buChar char="•"/>
            </a:pPr>
            <a:r>
              <a:rPr lang="zh-CN" altLang="en-US" sz="1400" b="0" i="0" dirty="0">
                <a:solidFill>
                  <a:srgbClr val="262626"/>
                </a:solidFill>
                <a:effectLst/>
                <a:latin typeface="-apple-system"/>
              </a:rPr>
              <a:t>维护较容易</a:t>
            </a:r>
            <a:r>
              <a:rPr lang="en-US" altLang="zh-CN" sz="1400" b="0" i="0" dirty="0">
                <a:solidFill>
                  <a:srgbClr val="262626"/>
                </a:solidFill>
                <a:effectLst/>
                <a:latin typeface="-apple-system"/>
              </a:rPr>
              <a:t>;</a:t>
            </a:r>
            <a:endParaRPr lang="zh-CN" altLang="en-US" sz="1400" b="0" i="0" dirty="0">
              <a:solidFill>
                <a:srgbClr val="262626"/>
              </a:solidFill>
              <a:effectLst/>
              <a:latin typeface="-apple-system"/>
            </a:endParaRPr>
          </a:p>
          <a:p>
            <a:pPr algn="l">
              <a:lnSpc>
                <a:spcPct val="150000"/>
              </a:lnSpc>
              <a:buFont typeface="Arial" panose="020B0604020202020204" pitchFamily="34" charset="0"/>
              <a:buChar char="•"/>
            </a:pPr>
            <a:r>
              <a:rPr lang="zh-CN" altLang="en-US" sz="1400" b="0" i="0" dirty="0">
                <a:solidFill>
                  <a:srgbClr val="262626"/>
                </a:solidFill>
                <a:effectLst/>
                <a:latin typeface="-apple-system"/>
              </a:rPr>
              <a:t>这种网络拓扑结构的缺点是一次仅能一个端用户发送数据，其它端用户必须等待到获得发送权。</a:t>
            </a:r>
          </a:p>
        </p:txBody>
      </p:sp>
      <p:sp>
        <p:nvSpPr>
          <p:cNvPr id="3" name="文本占位符 2">
            <a:extLst>
              <a:ext uri="{FF2B5EF4-FFF2-40B4-BE49-F238E27FC236}">
                <a16:creationId xmlns:a16="http://schemas.microsoft.com/office/drawing/2014/main" id="{BA124931-ED6C-98B0-4332-E27CF2C4EFA0}"/>
              </a:ext>
            </a:extLst>
          </p:cNvPr>
          <p:cNvSpPr>
            <a:spLocks noGrp="1"/>
          </p:cNvSpPr>
          <p:nvPr>
            <p:ph type="body" sz="quarter" idx="11"/>
          </p:nvPr>
        </p:nvSpPr>
        <p:spPr/>
        <p:txBody>
          <a:bodyPr/>
          <a:lstStyle/>
          <a:p>
            <a:r>
              <a:rPr lang="zh-CN" altLang="en-US" dirty="0"/>
              <a:t>（</a:t>
            </a:r>
            <a:r>
              <a:rPr lang="en-US" altLang="zh-CN" dirty="0"/>
              <a:t>1</a:t>
            </a:r>
            <a:r>
              <a:rPr lang="zh-CN" altLang="en-US" dirty="0"/>
              <a:t>）总线型拓扑结构</a:t>
            </a:r>
          </a:p>
        </p:txBody>
      </p:sp>
    </p:spTree>
    <p:extLst>
      <p:ext uri="{BB962C8B-B14F-4D97-AF65-F5344CB8AC3E}">
        <p14:creationId xmlns:p14="http://schemas.microsoft.com/office/powerpoint/2010/main" val="46653777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0BA91EC-8D9A-7F89-1C6F-9E41ECFFC969}"/>
              </a:ext>
            </a:extLst>
          </p:cNvPr>
          <p:cNvSpPr>
            <a:spLocks noGrp="1"/>
          </p:cNvSpPr>
          <p:nvPr>
            <p:ph sz="quarter" idx="10"/>
          </p:nvPr>
        </p:nvSpPr>
        <p:spPr>
          <a:xfrm>
            <a:off x="349758" y="969627"/>
            <a:ext cx="6096762" cy="3629750"/>
          </a:xfrm>
        </p:spPr>
        <p:txBody>
          <a:bodyPr/>
          <a:lstStyle/>
          <a:p>
            <a:pPr algn="l"/>
            <a:r>
              <a:rPr lang="zh-CN" altLang="en-US" b="1" i="0" dirty="0">
                <a:solidFill>
                  <a:srgbClr val="262626"/>
                </a:solidFill>
                <a:effectLst/>
                <a:latin typeface="-apple-system"/>
              </a:rPr>
              <a:t>星型拓扑结构的结构特点如下</a:t>
            </a:r>
            <a:r>
              <a:rPr lang="zh-CN" altLang="en-US" b="0" i="0" dirty="0">
                <a:solidFill>
                  <a:srgbClr val="262626"/>
                </a:solidFill>
                <a:effectLst/>
                <a:latin typeface="-apple-system"/>
              </a:rPr>
              <a:t>：</a:t>
            </a:r>
          </a:p>
          <a:p>
            <a:pPr algn="l">
              <a:buFont typeface="Arial" panose="020B0604020202020204" pitchFamily="34" charset="0"/>
              <a:buChar char="•"/>
            </a:pPr>
            <a:r>
              <a:rPr lang="zh-CN" altLang="en-US" b="0" i="0" dirty="0">
                <a:solidFill>
                  <a:srgbClr val="262626"/>
                </a:solidFill>
                <a:effectLst/>
                <a:latin typeface="-apple-system"/>
              </a:rPr>
              <a:t>控制简单。任何一站点只和中央节点相连接，因而介质访问控制方法简单，致使访问协议也十分简单。易于网络监控和管理。</a:t>
            </a:r>
          </a:p>
          <a:p>
            <a:pPr algn="l">
              <a:buFont typeface="Arial" panose="020B0604020202020204" pitchFamily="34" charset="0"/>
              <a:buChar char="•"/>
            </a:pPr>
            <a:r>
              <a:rPr lang="zh-CN" altLang="en-US" b="0" i="0" dirty="0">
                <a:solidFill>
                  <a:srgbClr val="262626"/>
                </a:solidFill>
                <a:effectLst/>
                <a:latin typeface="-apple-system"/>
              </a:rPr>
              <a:t>故障诊断和隔离容易。中央节点对连接线路可以逐一隔离进行故障检测和定位，单个连接点的故障只影响一个设备，不会影响一些平台。</a:t>
            </a:r>
          </a:p>
          <a:p>
            <a:pPr algn="l">
              <a:buFont typeface="Arial" panose="020B0604020202020204" pitchFamily="34" charset="0"/>
              <a:buChar char="•"/>
            </a:pPr>
            <a:r>
              <a:rPr lang="zh-CN" altLang="en-US" b="0" i="0" dirty="0">
                <a:solidFill>
                  <a:srgbClr val="262626"/>
                </a:solidFill>
                <a:effectLst/>
                <a:latin typeface="-apple-system"/>
              </a:rPr>
              <a:t>方便服务。中央节点可以方便地对各个站点提供服务和网络重新配置。</a:t>
            </a:r>
          </a:p>
          <a:p>
            <a:pPr algn="l"/>
            <a:r>
              <a:rPr lang="zh-CN" altLang="en-US" b="0" i="0" dirty="0">
                <a:solidFill>
                  <a:srgbClr val="262626"/>
                </a:solidFill>
                <a:effectLst/>
                <a:latin typeface="-apple-system"/>
              </a:rPr>
              <a:t>总的来说星型拓扑结构相对简单，便于管理，建网容易，是目前局域网普采用的一种拓扑结构。采用星型拓扑结构的局域网，一般使用双绞线或光纤作为传输介质，符合综合布线标准，能够满足多种宽带需求。</a:t>
            </a:r>
          </a:p>
          <a:p>
            <a:endParaRPr lang="zh-CN" altLang="en-US" dirty="0"/>
          </a:p>
        </p:txBody>
      </p:sp>
      <p:sp>
        <p:nvSpPr>
          <p:cNvPr id="3" name="文本占位符 2">
            <a:extLst>
              <a:ext uri="{FF2B5EF4-FFF2-40B4-BE49-F238E27FC236}">
                <a16:creationId xmlns:a16="http://schemas.microsoft.com/office/drawing/2014/main" id="{068F7AF0-AC49-7D75-F072-5AD94808114E}"/>
              </a:ext>
            </a:extLst>
          </p:cNvPr>
          <p:cNvSpPr>
            <a:spLocks noGrp="1"/>
          </p:cNvSpPr>
          <p:nvPr>
            <p:ph type="body" sz="quarter" idx="11"/>
          </p:nvPr>
        </p:nvSpPr>
        <p:spPr/>
        <p:txBody>
          <a:bodyPr/>
          <a:lstStyle/>
          <a:p>
            <a:r>
              <a:rPr lang="zh-CN" altLang="en-US" dirty="0"/>
              <a:t>（</a:t>
            </a:r>
            <a:r>
              <a:rPr lang="en-US" altLang="zh-CN" dirty="0"/>
              <a:t>2</a:t>
            </a:r>
            <a:r>
              <a:rPr lang="zh-CN" altLang="en-US" dirty="0"/>
              <a:t>）星型拓扑结构</a:t>
            </a:r>
          </a:p>
        </p:txBody>
      </p:sp>
    </p:spTree>
    <p:extLst>
      <p:ext uri="{BB962C8B-B14F-4D97-AF65-F5344CB8AC3E}">
        <p14:creationId xmlns:p14="http://schemas.microsoft.com/office/powerpoint/2010/main" val="204420988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6822D7A-4AF2-FDCE-6EF6-16854533F099}"/>
              </a:ext>
            </a:extLst>
          </p:cNvPr>
          <p:cNvSpPr>
            <a:spLocks noGrp="1"/>
          </p:cNvSpPr>
          <p:nvPr>
            <p:ph sz="quarter" idx="10"/>
          </p:nvPr>
        </p:nvSpPr>
        <p:spPr>
          <a:xfrm>
            <a:off x="349758" y="969627"/>
            <a:ext cx="6096762" cy="3865195"/>
          </a:xfrm>
        </p:spPr>
        <p:txBody>
          <a:bodyPr/>
          <a:lstStyle/>
          <a:p>
            <a:pPr algn="l"/>
            <a:r>
              <a:rPr lang="zh-CN" altLang="en-US" b="1" i="0" dirty="0">
                <a:solidFill>
                  <a:srgbClr val="262626"/>
                </a:solidFill>
                <a:effectLst/>
                <a:latin typeface="-apple-system"/>
              </a:rPr>
              <a:t>环型拓扑结构的网络特点如下</a:t>
            </a:r>
            <a:r>
              <a:rPr lang="zh-CN" altLang="en-US" b="0" i="0" dirty="0">
                <a:solidFill>
                  <a:srgbClr val="262626"/>
                </a:solidFill>
                <a:effectLst/>
                <a:latin typeface="-apple-system"/>
              </a:rPr>
              <a:t>：</a:t>
            </a:r>
          </a:p>
          <a:p>
            <a:pPr algn="l">
              <a:buFont typeface="Arial" panose="020B0604020202020204" pitchFamily="34" charset="0"/>
              <a:buChar char="•"/>
            </a:pPr>
            <a:r>
              <a:rPr lang="zh-CN" altLang="en-US" b="0" i="0" dirty="0">
                <a:solidFill>
                  <a:srgbClr val="262626"/>
                </a:solidFill>
                <a:effectLst/>
                <a:latin typeface="-apple-system"/>
              </a:rPr>
              <a:t>信息流沿着固定方向流动的，简化了路径选择的控制；</a:t>
            </a:r>
            <a:endParaRPr lang="en-US" altLang="zh-CN" b="0" i="0" dirty="0">
              <a:solidFill>
                <a:srgbClr val="262626"/>
              </a:solidFill>
              <a:effectLst/>
              <a:latin typeface="-apple-system"/>
            </a:endParaRPr>
          </a:p>
          <a:p>
            <a:pPr algn="l">
              <a:buFont typeface="Arial" panose="020B0604020202020204" pitchFamily="34" charset="0"/>
              <a:buChar char="•"/>
            </a:pPr>
            <a:r>
              <a:rPr lang="zh-CN" altLang="en-US" b="0" i="0" dirty="0">
                <a:solidFill>
                  <a:srgbClr val="262626"/>
                </a:solidFill>
                <a:effectLst/>
                <a:latin typeface="-apple-system"/>
              </a:rPr>
              <a:t>环路上各节点都是自举控制，故控制软件简单；</a:t>
            </a:r>
          </a:p>
          <a:p>
            <a:pPr algn="l">
              <a:buFont typeface="Arial" panose="020B0604020202020204" pitchFamily="34" charset="0"/>
              <a:buChar char="•"/>
            </a:pPr>
            <a:r>
              <a:rPr lang="zh-CN" altLang="en-US" b="0" i="0" dirty="0">
                <a:solidFill>
                  <a:srgbClr val="262626"/>
                </a:solidFill>
                <a:effectLst/>
                <a:latin typeface="-apple-system"/>
              </a:rPr>
              <a:t>由于信息源在环路中是串行地穿过各个节点，当环中节点过多时，势必影响信息传输速率，使网络的响应时间延长；</a:t>
            </a:r>
          </a:p>
          <a:p>
            <a:pPr algn="l">
              <a:buFont typeface="Arial" panose="020B0604020202020204" pitchFamily="34" charset="0"/>
              <a:buChar char="•"/>
            </a:pPr>
            <a:r>
              <a:rPr lang="zh-CN" altLang="en-US" b="0" i="0" dirty="0">
                <a:solidFill>
                  <a:srgbClr val="262626"/>
                </a:solidFill>
                <a:effectLst/>
                <a:latin typeface="-apple-system"/>
              </a:rPr>
              <a:t>环路是封闭的，不便于扩充；</a:t>
            </a:r>
          </a:p>
          <a:p>
            <a:pPr algn="l">
              <a:buFont typeface="Arial" panose="020B0604020202020204" pitchFamily="34" charset="0"/>
              <a:buChar char="•"/>
            </a:pPr>
            <a:r>
              <a:rPr lang="zh-CN" altLang="en-US" b="0" i="0" dirty="0">
                <a:solidFill>
                  <a:srgbClr val="262626"/>
                </a:solidFill>
                <a:effectLst/>
                <a:latin typeface="-apple-system"/>
              </a:rPr>
              <a:t>可靠性低；维护难，对分支节点故障定位较难。</a:t>
            </a:r>
          </a:p>
          <a:p>
            <a:pPr algn="l"/>
            <a:r>
              <a:rPr lang="zh-CN" altLang="en-US" b="1" i="0" dirty="0">
                <a:solidFill>
                  <a:srgbClr val="262626"/>
                </a:solidFill>
                <a:effectLst/>
                <a:latin typeface="-apple-system"/>
              </a:rPr>
              <a:t>环型拓扑结构的结构特点如下</a:t>
            </a:r>
            <a:r>
              <a:rPr lang="zh-CN" altLang="en-US" b="0" i="0" dirty="0">
                <a:solidFill>
                  <a:srgbClr val="262626"/>
                </a:solidFill>
                <a:effectLst/>
                <a:latin typeface="-apple-system"/>
              </a:rPr>
              <a:t>：</a:t>
            </a:r>
          </a:p>
          <a:p>
            <a:pPr algn="l">
              <a:buFont typeface="Arial" panose="020B0604020202020204" pitchFamily="34" charset="0"/>
              <a:buChar char="•"/>
            </a:pPr>
            <a:r>
              <a:rPr lang="zh-CN" altLang="en-US" b="0" i="0" dirty="0">
                <a:solidFill>
                  <a:srgbClr val="262626"/>
                </a:solidFill>
                <a:effectLst/>
                <a:latin typeface="-apple-system"/>
              </a:rPr>
              <a:t>一般仅适用于</a:t>
            </a:r>
            <a:r>
              <a:rPr lang="en-US" altLang="zh-CN" b="0" i="0" dirty="0">
                <a:solidFill>
                  <a:srgbClr val="262626"/>
                </a:solidFill>
                <a:effectLst/>
                <a:latin typeface="-apple-system"/>
              </a:rPr>
              <a:t>IEEE 802.5</a:t>
            </a:r>
            <a:r>
              <a:rPr lang="zh-CN" altLang="en-US" b="0" i="0" dirty="0">
                <a:solidFill>
                  <a:srgbClr val="262626"/>
                </a:solidFill>
                <a:effectLst/>
                <a:latin typeface="-apple-system"/>
              </a:rPr>
              <a:t>的令牌网</a:t>
            </a:r>
            <a:r>
              <a:rPr lang="en-US" altLang="zh-CN" b="0" i="0" dirty="0">
                <a:solidFill>
                  <a:srgbClr val="262626"/>
                </a:solidFill>
                <a:effectLst/>
                <a:latin typeface="-apple-system"/>
              </a:rPr>
              <a:t>(Token ring network)</a:t>
            </a:r>
            <a:r>
              <a:rPr lang="zh-CN" altLang="en-US" b="0" i="0" dirty="0">
                <a:solidFill>
                  <a:srgbClr val="262626"/>
                </a:solidFill>
                <a:effectLst/>
                <a:latin typeface="-apple-system"/>
              </a:rPr>
              <a:t>，“令牌”是在环型连接中依次传递。所用的传输介质一般是同轴电缆。</a:t>
            </a:r>
          </a:p>
          <a:p>
            <a:pPr algn="l">
              <a:buFont typeface="Arial" panose="020B0604020202020204" pitchFamily="34" charset="0"/>
              <a:buChar char="•"/>
            </a:pPr>
            <a:r>
              <a:rPr lang="zh-CN" altLang="en-US" b="0" i="0" dirty="0">
                <a:solidFill>
                  <a:srgbClr val="262626"/>
                </a:solidFill>
                <a:effectLst/>
                <a:latin typeface="-apple-system"/>
              </a:rPr>
              <a:t>网络实现也非常简单，投资最小。</a:t>
            </a:r>
            <a:endParaRPr lang="en-US" altLang="zh-CN" b="0" i="0" dirty="0">
              <a:solidFill>
                <a:srgbClr val="262626"/>
              </a:solidFill>
              <a:effectLst/>
              <a:latin typeface="-apple-system"/>
            </a:endParaRPr>
          </a:p>
          <a:p>
            <a:pPr algn="l">
              <a:buFont typeface="Arial" panose="020B0604020202020204" pitchFamily="34" charset="0"/>
              <a:buChar char="•"/>
            </a:pPr>
            <a:r>
              <a:rPr lang="zh-CN" altLang="en-US" b="0" i="0" dirty="0">
                <a:solidFill>
                  <a:srgbClr val="262626"/>
                </a:solidFill>
                <a:effectLst/>
                <a:latin typeface="-apple-system"/>
              </a:rPr>
              <a:t>传输速度较快。维护困难。扩展性能差。</a:t>
            </a:r>
          </a:p>
          <a:p>
            <a:endParaRPr lang="zh-CN" altLang="en-US" dirty="0"/>
          </a:p>
        </p:txBody>
      </p:sp>
      <p:sp>
        <p:nvSpPr>
          <p:cNvPr id="3" name="文本占位符 2">
            <a:extLst>
              <a:ext uri="{FF2B5EF4-FFF2-40B4-BE49-F238E27FC236}">
                <a16:creationId xmlns:a16="http://schemas.microsoft.com/office/drawing/2014/main" id="{226BF453-5ADF-C9B7-BDC6-5479D38447E0}"/>
              </a:ext>
            </a:extLst>
          </p:cNvPr>
          <p:cNvSpPr>
            <a:spLocks noGrp="1"/>
          </p:cNvSpPr>
          <p:nvPr>
            <p:ph type="body" sz="quarter" idx="11"/>
          </p:nvPr>
        </p:nvSpPr>
        <p:spPr/>
        <p:txBody>
          <a:bodyPr/>
          <a:lstStyle/>
          <a:p>
            <a:r>
              <a:rPr lang="zh-CN" altLang="en-US" dirty="0"/>
              <a:t>（</a:t>
            </a:r>
            <a:r>
              <a:rPr lang="en-US" altLang="zh-CN" dirty="0"/>
              <a:t>3</a:t>
            </a:r>
            <a:r>
              <a:rPr lang="zh-CN" altLang="en-US" dirty="0"/>
              <a:t>）环型拓扑结构</a:t>
            </a:r>
          </a:p>
        </p:txBody>
      </p:sp>
    </p:spTree>
    <p:extLst>
      <p:ext uri="{BB962C8B-B14F-4D97-AF65-F5344CB8AC3E}">
        <p14:creationId xmlns:p14="http://schemas.microsoft.com/office/powerpoint/2010/main" val="355872923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64ADA25-4802-0560-F319-EDAB9C7EE24A}"/>
              </a:ext>
            </a:extLst>
          </p:cNvPr>
          <p:cNvSpPr>
            <a:spLocks noGrp="1"/>
          </p:cNvSpPr>
          <p:nvPr>
            <p:ph sz="quarter" idx="10"/>
          </p:nvPr>
        </p:nvSpPr>
        <p:spPr>
          <a:xfrm>
            <a:off x="1127942" y="969627"/>
            <a:ext cx="3991603" cy="3903523"/>
          </a:xfrm>
        </p:spPr>
        <p:txBody>
          <a:bodyPr/>
          <a:lstStyle/>
          <a:p>
            <a:pPr algn="l">
              <a:lnSpc>
                <a:spcPct val="150000"/>
              </a:lnSpc>
            </a:pPr>
            <a:r>
              <a:rPr lang="zh-CN" altLang="en-US" b="1" i="0" dirty="0">
                <a:solidFill>
                  <a:srgbClr val="262626"/>
                </a:solidFill>
                <a:effectLst/>
                <a:latin typeface="-apple-system"/>
              </a:rPr>
              <a:t>树形拓扑结构的网络特点如下：</a:t>
            </a:r>
            <a:endParaRPr lang="zh-CN" altLang="en-US" b="0" i="0" dirty="0">
              <a:solidFill>
                <a:srgbClr val="262626"/>
              </a:solidFill>
              <a:effectLst/>
              <a:latin typeface="-apple-system"/>
            </a:endParaRPr>
          </a:p>
          <a:p>
            <a:pPr algn="l">
              <a:lnSpc>
                <a:spcPct val="150000"/>
              </a:lnSpc>
              <a:buFont typeface="Arial" panose="020B0604020202020204" pitchFamily="34" charset="0"/>
              <a:buChar char="•"/>
            </a:pPr>
            <a:r>
              <a:rPr lang="zh-CN" altLang="en-US" b="0" i="0" dirty="0">
                <a:solidFill>
                  <a:srgbClr val="262626"/>
                </a:solidFill>
                <a:effectLst/>
                <a:latin typeface="-apple-system"/>
              </a:rPr>
              <a:t>网络结构简单，便于管理；</a:t>
            </a:r>
            <a:endParaRPr lang="en-US" altLang="zh-CN" b="0" i="0" dirty="0">
              <a:solidFill>
                <a:srgbClr val="262626"/>
              </a:solidFill>
              <a:effectLst/>
              <a:latin typeface="-apple-system"/>
            </a:endParaRPr>
          </a:p>
          <a:p>
            <a:pPr algn="l">
              <a:lnSpc>
                <a:spcPct val="150000"/>
              </a:lnSpc>
              <a:buFont typeface="Arial" panose="020B0604020202020204" pitchFamily="34" charset="0"/>
              <a:buChar char="•"/>
            </a:pPr>
            <a:r>
              <a:rPr lang="zh-CN" altLang="en-US" b="0" i="0" dirty="0">
                <a:solidFill>
                  <a:srgbClr val="262626"/>
                </a:solidFill>
                <a:effectLst/>
                <a:latin typeface="-apple-system"/>
              </a:rPr>
              <a:t>控制简单，建网容易；</a:t>
            </a:r>
          </a:p>
          <a:p>
            <a:pPr algn="l">
              <a:lnSpc>
                <a:spcPct val="150000"/>
              </a:lnSpc>
              <a:buFont typeface="Arial" panose="020B0604020202020204" pitchFamily="34" charset="0"/>
              <a:buChar char="•"/>
            </a:pPr>
            <a:r>
              <a:rPr lang="zh-CN" altLang="en-US" b="0" i="0" dirty="0">
                <a:solidFill>
                  <a:srgbClr val="262626"/>
                </a:solidFill>
                <a:effectLst/>
                <a:latin typeface="-apple-system"/>
              </a:rPr>
              <a:t>网络延迟时间较短，误码率较低；</a:t>
            </a:r>
            <a:endParaRPr lang="en-US" altLang="zh-CN" b="0" i="0" dirty="0">
              <a:solidFill>
                <a:srgbClr val="262626"/>
              </a:solidFill>
              <a:effectLst/>
              <a:latin typeface="-apple-system"/>
            </a:endParaRPr>
          </a:p>
          <a:p>
            <a:pPr algn="l">
              <a:lnSpc>
                <a:spcPct val="150000"/>
              </a:lnSpc>
              <a:buFont typeface="Arial" panose="020B0604020202020204" pitchFamily="34" charset="0"/>
              <a:buChar char="•"/>
            </a:pPr>
            <a:r>
              <a:rPr lang="zh-CN" altLang="en-US" b="0" i="0" dirty="0">
                <a:solidFill>
                  <a:srgbClr val="262626"/>
                </a:solidFill>
                <a:effectLst/>
                <a:latin typeface="-apple-system"/>
              </a:rPr>
              <a:t>网络共享能力较差；</a:t>
            </a:r>
          </a:p>
          <a:p>
            <a:pPr algn="l">
              <a:lnSpc>
                <a:spcPct val="150000"/>
              </a:lnSpc>
              <a:buFont typeface="Arial" panose="020B0604020202020204" pitchFamily="34" charset="0"/>
              <a:buChar char="•"/>
            </a:pPr>
            <a:r>
              <a:rPr lang="zh-CN" altLang="en-US" b="0" i="0" dirty="0">
                <a:solidFill>
                  <a:srgbClr val="262626"/>
                </a:solidFill>
                <a:effectLst/>
                <a:latin typeface="-apple-system"/>
              </a:rPr>
              <a:t>通信线路利用率不高；</a:t>
            </a:r>
            <a:endParaRPr lang="en-US" altLang="zh-CN" b="0" i="0" dirty="0">
              <a:solidFill>
                <a:srgbClr val="262626"/>
              </a:solidFill>
              <a:effectLst/>
              <a:latin typeface="-apple-system"/>
            </a:endParaRPr>
          </a:p>
          <a:p>
            <a:pPr algn="l">
              <a:lnSpc>
                <a:spcPct val="150000"/>
              </a:lnSpc>
              <a:buFont typeface="Arial" panose="020B0604020202020204" pitchFamily="34" charset="0"/>
              <a:buChar char="•"/>
            </a:pPr>
            <a:r>
              <a:rPr lang="zh-CN" altLang="en-US" b="0" i="0" dirty="0">
                <a:solidFill>
                  <a:srgbClr val="262626"/>
                </a:solidFill>
                <a:effectLst/>
                <a:latin typeface="-apple-system"/>
              </a:rPr>
              <a:t>中央结点负荷太重。</a:t>
            </a:r>
          </a:p>
          <a:p>
            <a:pPr algn="l">
              <a:lnSpc>
                <a:spcPct val="150000"/>
              </a:lnSpc>
            </a:pPr>
            <a:r>
              <a:rPr lang="zh-CN" altLang="en-US" b="1" i="0" dirty="0">
                <a:solidFill>
                  <a:srgbClr val="262626"/>
                </a:solidFill>
                <a:effectLst/>
                <a:latin typeface="-apple-system"/>
              </a:rPr>
              <a:t>树型拓扑结构的结构特点如下</a:t>
            </a:r>
            <a:r>
              <a:rPr lang="zh-CN" altLang="en-US" b="0" i="0" dirty="0">
                <a:solidFill>
                  <a:srgbClr val="262626"/>
                </a:solidFill>
                <a:effectLst/>
                <a:latin typeface="-apple-system"/>
              </a:rPr>
              <a:t>：</a:t>
            </a:r>
          </a:p>
          <a:p>
            <a:pPr algn="l">
              <a:lnSpc>
                <a:spcPct val="150000"/>
              </a:lnSpc>
              <a:buFont typeface="Arial" panose="020B0604020202020204" pitchFamily="34" charset="0"/>
              <a:buChar char="•"/>
            </a:pPr>
            <a:r>
              <a:rPr lang="zh-CN" altLang="en-US" b="0" i="0" dirty="0">
                <a:solidFill>
                  <a:srgbClr val="262626"/>
                </a:solidFill>
                <a:effectLst/>
                <a:latin typeface="-apple-system"/>
              </a:rPr>
              <a:t>易于扩充。</a:t>
            </a:r>
          </a:p>
          <a:p>
            <a:pPr algn="l">
              <a:lnSpc>
                <a:spcPct val="150000"/>
              </a:lnSpc>
              <a:buFont typeface="Arial" panose="020B0604020202020204" pitchFamily="34" charset="0"/>
              <a:buChar char="•"/>
            </a:pPr>
            <a:r>
              <a:rPr lang="zh-CN" altLang="en-US" b="0" i="0" dirty="0">
                <a:solidFill>
                  <a:srgbClr val="262626"/>
                </a:solidFill>
                <a:effectLst/>
                <a:latin typeface="-apple-system"/>
              </a:rPr>
              <a:t>故障隔离较容易。</a:t>
            </a:r>
            <a:endParaRPr lang="en-US" altLang="zh-CN" b="0" i="0" dirty="0">
              <a:solidFill>
                <a:srgbClr val="262626"/>
              </a:solidFill>
              <a:effectLst/>
              <a:latin typeface="-apple-system"/>
            </a:endParaRPr>
          </a:p>
          <a:p>
            <a:pPr algn="l">
              <a:lnSpc>
                <a:spcPct val="150000"/>
              </a:lnSpc>
              <a:buFont typeface="Arial" panose="020B0604020202020204" pitchFamily="34" charset="0"/>
              <a:buChar char="•"/>
            </a:pPr>
            <a:r>
              <a:rPr lang="zh-CN" altLang="en-US" b="0" i="0" dirty="0">
                <a:solidFill>
                  <a:srgbClr val="262626"/>
                </a:solidFill>
                <a:effectLst/>
                <a:latin typeface="-apple-system"/>
              </a:rPr>
              <a:t>各个节点对根节点的依赖性太大。</a:t>
            </a:r>
          </a:p>
          <a:p>
            <a:pPr>
              <a:lnSpc>
                <a:spcPct val="150000"/>
              </a:lnSpc>
            </a:pPr>
            <a:endParaRPr lang="zh-CN" altLang="en-US" dirty="0"/>
          </a:p>
        </p:txBody>
      </p:sp>
      <p:sp>
        <p:nvSpPr>
          <p:cNvPr id="3" name="文本占位符 2">
            <a:extLst>
              <a:ext uri="{FF2B5EF4-FFF2-40B4-BE49-F238E27FC236}">
                <a16:creationId xmlns:a16="http://schemas.microsoft.com/office/drawing/2014/main" id="{DF2884F3-AB1B-657B-EA5C-83D0D990E6E0}"/>
              </a:ext>
            </a:extLst>
          </p:cNvPr>
          <p:cNvSpPr>
            <a:spLocks noGrp="1"/>
          </p:cNvSpPr>
          <p:nvPr>
            <p:ph type="body" sz="quarter" idx="11"/>
          </p:nvPr>
        </p:nvSpPr>
        <p:spPr/>
        <p:txBody>
          <a:bodyPr/>
          <a:lstStyle/>
          <a:p>
            <a:r>
              <a:rPr lang="zh-CN" altLang="en-US" dirty="0"/>
              <a:t>（</a:t>
            </a:r>
            <a:r>
              <a:rPr lang="en-US" altLang="zh-CN" dirty="0"/>
              <a:t>4</a:t>
            </a:r>
            <a:r>
              <a:rPr lang="zh-CN" altLang="en-US" dirty="0"/>
              <a:t>）树型拓扑结构</a:t>
            </a:r>
          </a:p>
        </p:txBody>
      </p:sp>
    </p:spTree>
    <p:extLst>
      <p:ext uri="{BB962C8B-B14F-4D97-AF65-F5344CB8AC3E}">
        <p14:creationId xmlns:p14="http://schemas.microsoft.com/office/powerpoint/2010/main" val="18420490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878BD65-FE3E-6032-CE78-C28EB67A1CB5}"/>
              </a:ext>
            </a:extLst>
          </p:cNvPr>
          <p:cNvSpPr>
            <a:spLocks noGrp="1"/>
          </p:cNvSpPr>
          <p:nvPr>
            <p:ph sz="quarter" idx="10"/>
          </p:nvPr>
        </p:nvSpPr>
        <p:spPr>
          <a:xfrm>
            <a:off x="349758" y="969627"/>
            <a:ext cx="6096762" cy="3711882"/>
          </a:xfrm>
        </p:spPr>
        <p:txBody>
          <a:bodyPr/>
          <a:lstStyle/>
          <a:p>
            <a:pPr algn="l"/>
            <a:r>
              <a:rPr lang="zh-CN" altLang="en-US" b="1" i="0" dirty="0">
                <a:solidFill>
                  <a:srgbClr val="262626"/>
                </a:solidFill>
                <a:effectLst/>
                <a:latin typeface="-apple-system"/>
              </a:rPr>
              <a:t>网状网络拓扑结构的结构特点如下：</a:t>
            </a:r>
            <a:endParaRPr lang="zh-CN" altLang="en-US" b="0" i="0" dirty="0">
              <a:solidFill>
                <a:srgbClr val="262626"/>
              </a:solidFill>
              <a:effectLst/>
              <a:latin typeface="-apple-system"/>
            </a:endParaRPr>
          </a:p>
          <a:p>
            <a:pPr algn="l">
              <a:buFont typeface="Arial" panose="020B0604020202020204" pitchFamily="34" charset="0"/>
              <a:buChar char="•"/>
            </a:pPr>
            <a:r>
              <a:rPr lang="zh-CN" altLang="en-US" b="0" i="0" dirty="0">
                <a:solidFill>
                  <a:srgbClr val="262626"/>
                </a:solidFill>
                <a:effectLst/>
                <a:latin typeface="-apple-system"/>
              </a:rPr>
              <a:t>网络可靠性高。</a:t>
            </a:r>
            <a:endParaRPr lang="en-US" altLang="zh-CN" b="0" i="0" dirty="0">
              <a:solidFill>
                <a:srgbClr val="262626"/>
              </a:solidFill>
              <a:effectLst/>
              <a:latin typeface="-apple-system"/>
            </a:endParaRPr>
          </a:p>
          <a:p>
            <a:pPr algn="l">
              <a:buFont typeface="Arial" panose="020B0604020202020204" pitchFamily="34" charset="0"/>
              <a:buChar char="•"/>
            </a:pPr>
            <a:r>
              <a:rPr lang="zh-CN" altLang="en-US" b="0" i="0" dirty="0">
                <a:solidFill>
                  <a:srgbClr val="262626"/>
                </a:solidFill>
                <a:effectLst/>
                <a:latin typeface="-apple-system"/>
              </a:rPr>
              <a:t>网络可组建成各种形状，采用多种通信信道，多种传输速率。</a:t>
            </a:r>
          </a:p>
          <a:p>
            <a:pPr algn="l">
              <a:buFont typeface="Arial" panose="020B0604020202020204" pitchFamily="34" charset="0"/>
              <a:buChar char="•"/>
            </a:pPr>
            <a:r>
              <a:rPr lang="zh-CN" altLang="en-US" b="0" i="0" dirty="0">
                <a:solidFill>
                  <a:srgbClr val="262626"/>
                </a:solidFill>
                <a:effectLst/>
                <a:latin typeface="-apple-system"/>
              </a:rPr>
              <a:t>网内节点共享资源容易。</a:t>
            </a:r>
          </a:p>
          <a:p>
            <a:pPr algn="l">
              <a:buFont typeface="Arial" panose="020B0604020202020204" pitchFamily="34" charset="0"/>
              <a:buChar char="•"/>
            </a:pPr>
            <a:r>
              <a:rPr lang="zh-CN" altLang="en-US" b="0" i="0" dirty="0">
                <a:solidFill>
                  <a:srgbClr val="262626"/>
                </a:solidFill>
                <a:effectLst/>
                <a:latin typeface="-apple-system"/>
              </a:rPr>
              <a:t>可改善线路的信息流量分配。</a:t>
            </a:r>
          </a:p>
          <a:p>
            <a:pPr algn="l">
              <a:buFont typeface="Arial" panose="020B0604020202020204" pitchFamily="34" charset="0"/>
              <a:buChar char="•"/>
            </a:pPr>
            <a:r>
              <a:rPr lang="zh-CN" altLang="en-US" b="0" i="0" dirty="0">
                <a:solidFill>
                  <a:srgbClr val="262626"/>
                </a:solidFill>
                <a:effectLst/>
                <a:latin typeface="-apple-system"/>
              </a:rPr>
              <a:t>可选择优异路径，传输延迟小。</a:t>
            </a:r>
            <a:endParaRPr lang="en-US" altLang="zh-CN" b="0" i="0" dirty="0">
              <a:solidFill>
                <a:srgbClr val="262626"/>
              </a:solidFill>
              <a:effectLst/>
              <a:latin typeface="-apple-system"/>
            </a:endParaRPr>
          </a:p>
          <a:p>
            <a:pPr algn="l">
              <a:buFont typeface="Arial" panose="020B0604020202020204" pitchFamily="34" charset="0"/>
              <a:buChar char="•"/>
            </a:pPr>
            <a:endParaRPr lang="zh-CN" altLang="en-US" b="0" i="0" dirty="0">
              <a:solidFill>
                <a:srgbClr val="262626"/>
              </a:solidFill>
              <a:effectLst/>
              <a:latin typeface="-apple-system"/>
            </a:endParaRPr>
          </a:p>
          <a:p>
            <a:pPr marL="0" indent="0" algn="just">
              <a:buNone/>
            </a:pPr>
            <a:r>
              <a:rPr lang="zh-CN" altLang="en-US" b="0" i="0" dirty="0">
                <a:solidFill>
                  <a:srgbClr val="262626"/>
                </a:solidFill>
                <a:effectLst/>
                <a:latin typeface="-apple-system"/>
              </a:rPr>
              <a:t>         网状形网是广域网中最常采用的一种网络形式，是典型的点到点结构。在网状拓扑结构中，网络的每台设备之间均有点到点的链路连接，这种连接不经济，只有每个站点都要频繁发送信息时才使用这种方法。它的安装也复杂，但系统可靠性高，容错能力强。有时也称为分布式结构。</a:t>
            </a:r>
          </a:p>
          <a:p>
            <a:endParaRPr lang="zh-CN" altLang="en-US" dirty="0"/>
          </a:p>
        </p:txBody>
      </p:sp>
      <p:sp>
        <p:nvSpPr>
          <p:cNvPr id="3" name="文本占位符 2">
            <a:extLst>
              <a:ext uri="{FF2B5EF4-FFF2-40B4-BE49-F238E27FC236}">
                <a16:creationId xmlns:a16="http://schemas.microsoft.com/office/drawing/2014/main" id="{B306ACBB-7DEE-C4FE-723D-AE2DDB1D56B4}"/>
              </a:ext>
            </a:extLst>
          </p:cNvPr>
          <p:cNvSpPr>
            <a:spLocks noGrp="1"/>
          </p:cNvSpPr>
          <p:nvPr>
            <p:ph type="body" sz="quarter" idx="11"/>
          </p:nvPr>
        </p:nvSpPr>
        <p:spPr/>
        <p:txBody>
          <a:bodyPr/>
          <a:lstStyle/>
          <a:p>
            <a:r>
              <a:rPr lang="zh-CN" altLang="en-US" dirty="0"/>
              <a:t>（</a:t>
            </a:r>
            <a:r>
              <a:rPr lang="en-US" altLang="zh-CN" dirty="0"/>
              <a:t>5</a:t>
            </a:r>
            <a:r>
              <a:rPr lang="zh-CN" altLang="en-US" dirty="0"/>
              <a:t>）网状拓扑结构</a:t>
            </a:r>
          </a:p>
        </p:txBody>
      </p:sp>
    </p:spTree>
    <p:extLst>
      <p:ext uri="{BB962C8B-B14F-4D97-AF65-F5344CB8AC3E}">
        <p14:creationId xmlns:p14="http://schemas.microsoft.com/office/powerpoint/2010/main" val="266660622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extLst>
              <p:ext uri="{D42A27DB-BD31-4B8C-83A1-F6EECF244321}">
                <p14:modId xmlns:p14="http://schemas.microsoft.com/office/powerpoint/2010/main" val="1251054638"/>
              </p:ext>
            </p:extLst>
          </p:nvPr>
        </p:nvGraphicFramePr>
        <p:xfrm>
          <a:off x="529045" y="1443334"/>
          <a:ext cx="5741127" cy="1120140"/>
        </p:xfrm>
        <a:graphic>
          <a:graphicData uri="http://schemas.openxmlformats.org/drawingml/2006/table">
            <a:tbl>
              <a:tblPr firstRow="1" bandRow="1" bandCol="1">
                <a:tableStyleId>{69012ECD-51FC-41F1-AA8D-1B2483CD663E}</a:tableStyleId>
              </a:tblPr>
              <a:tblGrid>
                <a:gridCol w="2331721">
                  <a:extLst>
                    <a:ext uri="{9D8B030D-6E8A-4147-A177-3AD203B41FA5}">
                      <a16:colId xmlns:a16="http://schemas.microsoft.com/office/drawing/2014/main" val="2752561288"/>
                    </a:ext>
                  </a:extLst>
                </a:gridCol>
                <a:gridCol w="3409406">
                  <a:extLst>
                    <a:ext uri="{9D8B030D-6E8A-4147-A177-3AD203B41FA5}">
                      <a16:colId xmlns:a16="http://schemas.microsoft.com/office/drawing/2014/main" val="1271823278"/>
                    </a:ext>
                  </a:extLst>
                </a:gridCol>
              </a:tblGrid>
              <a:tr h="251460">
                <a:tc>
                  <a:txBody>
                    <a:bodyPr/>
                    <a:lstStyle/>
                    <a:p>
                      <a:pPr algn="ctr"/>
                      <a:r>
                        <a:rPr lang="zh-CN" altLang="en-US" sz="1200" b="1" dirty="0">
                          <a:solidFill>
                            <a:schemeClr val="tx1"/>
                          </a:solidFill>
                          <a:latin typeface="微软雅黑" panose="020B0503020204020204" pitchFamily="34" charset="-122"/>
                          <a:ea typeface="微软雅黑" panose="020B0503020204020204" pitchFamily="34" charset="-122"/>
                        </a:rPr>
                        <a:t>类别</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200" b="1" dirty="0">
                          <a:solidFill>
                            <a:schemeClr val="tx1"/>
                          </a:solidFill>
                          <a:latin typeface="微软雅黑" panose="020B0503020204020204" pitchFamily="34" charset="-122"/>
                          <a:ea typeface="微软雅黑" panose="020B0503020204020204" pitchFamily="34" charset="-122"/>
                        </a:rPr>
                        <a:t>作用范围或距离</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val="3833287312"/>
                  </a:ext>
                </a:extLst>
              </a:tr>
              <a:tr h="434340">
                <a:tc>
                  <a:txBody>
                    <a:bodyPr/>
                    <a:lstStyle/>
                    <a:p>
                      <a:pPr algn="l"/>
                      <a:r>
                        <a:rPr lang="zh-CN" altLang="en-US" sz="1200" b="1" kern="1200" dirty="0">
                          <a:solidFill>
                            <a:srgbClr val="0000FF"/>
                          </a:solidFill>
                          <a:latin typeface="微软雅黑" pitchFamily="34" charset="-122"/>
                          <a:ea typeface="微软雅黑" pitchFamily="34" charset="-122"/>
                          <a:cs typeface="+mn-cs"/>
                        </a:rPr>
                        <a:t>公用网 </a:t>
                      </a:r>
                      <a:endParaRPr lang="en-US" altLang="zh-CN" sz="1200" b="1" kern="1200" dirty="0">
                        <a:solidFill>
                          <a:srgbClr val="0000FF"/>
                        </a:solidFill>
                        <a:latin typeface="微软雅黑" pitchFamily="34" charset="-122"/>
                        <a:ea typeface="微软雅黑" pitchFamily="34" charset="-122"/>
                        <a:cs typeface="+mn-cs"/>
                      </a:endParaRPr>
                    </a:p>
                    <a:p>
                      <a:pPr algn="l"/>
                      <a:r>
                        <a:rPr lang="en-US" altLang="zh-CN" sz="1200" b="1" dirty="0">
                          <a:latin typeface="微软雅黑" panose="020B0503020204020204" pitchFamily="34" charset="-122"/>
                          <a:ea typeface="微软雅黑" panose="020B0503020204020204" pitchFamily="34" charset="-122"/>
                        </a:rPr>
                        <a:t>(public network)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200" b="1" dirty="0">
                          <a:latin typeface="微软雅黑" panose="020B0503020204020204" pitchFamily="34" charset="-122"/>
                          <a:ea typeface="微软雅黑" panose="020B0503020204020204" pitchFamily="34" charset="-122"/>
                        </a:rPr>
                        <a:t>按规定交纳费用的人都可以使用的网络。也可称为</a:t>
                      </a:r>
                      <a:r>
                        <a:rPr lang="zh-CN" altLang="en-US" sz="1200" b="1" dirty="0">
                          <a:solidFill>
                            <a:srgbClr val="0000FF"/>
                          </a:solidFill>
                          <a:latin typeface="微软雅黑" panose="020B0503020204020204" pitchFamily="34" charset="-122"/>
                          <a:ea typeface="微软雅黑" panose="020B0503020204020204" pitchFamily="34" charset="-122"/>
                        </a:rPr>
                        <a:t>公众网。</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1952148"/>
                  </a:ext>
                </a:extLst>
              </a:tr>
              <a:tr h="434340">
                <a:tc>
                  <a:txBody>
                    <a:bodyPr/>
                    <a:lstStyle/>
                    <a:p>
                      <a:pPr algn="l"/>
                      <a:r>
                        <a:rPr lang="zh-CN" altLang="en-US" sz="1200" b="1" dirty="0">
                          <a:solidFill>
                            <a:srgbClr val="0000FF"/>
                          </a:solidFill>
                          <a:latin typeface="微软雅黑" pitchFamily="34" charset="-122"/>
                          <a:ea typeface="微软雅黑" pitchFamily="34" charset="-122"/>
                        </a:rPr>
                        <a:t>专用网</a:t>
                      </a:r>
                      <a:r>
                        <a:rPr lang="zh-CN" altLang="en-US" sz="1200" b="1" dirty="0">
                          <a:latin typeface="微软雅黑" pitchFamily="34" charset="-122"/>
                          <a:ea typeface="微软雅黑" pitchFamily="34" charset="-122"/>
                        </a:rPr>
                        <a:t> </a:t>
                      </a:r>
                      <a:endParaRPr lang="en-US" altLang="zh-CN" sz="1200" b="1" dirty="0">
                        <a:latin typeface="微软雅黑" pitchFamily="34" charset="-122"/>
                        <a:ea typeface="微软雅黑" pitchFamily="34" charset="-122"/>
                      </a:endParaRPr>
                    </a:p>
                    <a:p>
                      <a:pPr algn="l"/>
                      <a:r>
                        <a:rPr lang="en-US" altLang="zh-CN" sz="1200" b="1" dirty="0">
                          <a:latin typeface="微软雅黑" pitchFamily="34" charset="-122"/>
                          <a:ea typeface="微软雅黑" pitchFamily="34" charset="-122"/>
                        </a:rPr>
                        <a:t>(private network) </a:t>
                      </a:r>
                      <a:endParaRPr lang="zh-CN" altLang="en-US" sz="1200" b="1" dirty="0">
                        <a:latin typeface="微软雅黑" panose="020B0503020204020204" pitchFamily="34" charset="-122"/>
                        <a:ea typeface="微软雅黑" panose="020B0503020204020204" pitchFamily="34" charset="-122"/>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200" b="1" dirty="0">
                          <a:latin typeface="微软雅黑" panose="020B0503020204020204" pitchFamily="34" charset="-122"/>
                          <a:ea typeface="微软雅黑" panose="020B0503020204020204" pitchFamily="34" charset="-122"/>
                        </a:rPr>
                        <a:t>为特殊业务工作的需要而建造的网络。</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36720"/>
                  </a:ext>
                </a:extLst>
              </a:tr>
            </a:tbl>
          </a:graphicData>
        </a:graphic>
      </p:graphicFrame>
      <p:sp>
        <p:nvSpPr>
          <p:cNvPr id="5" name="文本占位符 4"/>
          <p:cNvSpPr>
            <a:spLocks noGrp="1"/>
          </p:cNvSpPr>
          <p:nvPr>
            <p:ph type="body" sz="quarter" idx="11"/>
          </p:nvPr>
        </p:nvSpPr>
        <p:spPr/>
        <p:txBody>
          <a:bodyPr/>
          <a:lstStyle/>
          <a:p>
            <a:r>
              <a:rPr lang="en-US" altLang="zh-CN" dirty="0"/>
              <a:t>3. </a:t>
            </a:r>
            <a:r>
              <a:rPr lang="zh-CN" altLang="en-US" dirty="0"/>
              <a:t>按照网络的使用用途进行分类</a:t>
            </a:r>
          </a:p>
        </p:txBody>
      </p:sp>
      <p:sp>
        <p:nvSpPr>
          <p:cNvPr id="2" name="矩形 1"/>
          <p:cNvSpPr/>
          <p:nvPr/>
        </p:nvSpPr>
        <p:spPr>
          <a:xfrm>
            <a:off x="1183461" y="2641409"/>
            <a:ext cx="4491079" cy="86177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1950"/>
              </a:lnSpc>
              <a:spcBef>
                <a:spcPts val="0"/>
              </a:spcBef>
            </a:pPr>
            <a:r>
              <a:rPr lang="zh-CN" altLang="en-US" b="1" dirty="0">
                <a:latin typeface="微软雅黑" pitchFamily="34" charset="-122"/>
                <a:ea typeface="微软雅黑" pitchFamily="34" charset="-122"/>
              </a:rPr>
              <a:t>公用网和专用网都可以传送多种业务。如传送的是计算机数据，则分别是</a:t>
            </a:r>
            <a:r>
              <a:rPr lang="zh-CN" altLang="en-US" b="1" dirty="0">
                <a:solidFill>
                  <a:srgbClr val="C00000"/>
                </a:solidFill>
                <a:latin typeface="微软雅黑" pitchFamily="34" charset="-122"/>
                <a:ea typeface="微软雅黑" pitchFamily="34" charset="-122"/>
              </a:rPr>
              <a:t>公用计算机网络</a:t>
            </a:r>
            <a:r>
              <a:rPr lang="zh-CN" altLang="en-US" b="1" dirty="0">
                <a:latin typeface="微软雅黑" pitchFamily="34" charset="-122"/>
                <a:ea typeface="微软雅黑" pitchFamily="34" charset="-122"/>
              </a:rPr>
              <a:t>和</a:t>
            </a:r>
            <a:r>
              <a:rPr lang="zh-CN" altLang="en-US" b="1" dirty="0">
                <a:solidFill>
                  <a:srgbClr val="C00000"/>
                </a:solidFill>
                <a:latin typeface="微软雅黑" pitchFamily="34" charset="-122"/>
                <a:ea typeface="微软雅黑" pitchFamily="34" charset="-122"/>
              </a:rPr>
              <a:t>专用计算机网络。 </a:t>
            </a:r>
          </a:p>
        </p:txBody>
      </p:sp>
    </p:spTree>
    <p:extLst>
      <p:ext uri="{BB962C8B-B14F-4D97-AF65-F5344CB8AC3E}">
        <p14:creationId xmlns:p14="http://schemas.microsoft.com/office/powerpoint/2010/main" val="97838276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6907F9B6-63FA-BE3A-7FCA-5E24FE940D80}"/>
              </a:ext>
            </a:extLst>
          </p:cNvPr>
          <p:cNvSpPr>
            <a:spLocks noGrp="1"/>
          </p:cNvSpPr>
          <p:nvPr>
            <p:ph sz="quarter" idx="10"/>
          </p:nvPr>
        </p:nvSpPr>
        <p:spPr>
          <a:xfrm>
            <a:off x="349758" y="969627"/>
            <a:ext cx="6096762" cy="3421683"/>
          </a:xfrm>
        </p:spPr>
        <p:txBody>
          <a:bodyPr/>
          <a:lstStyle/>
          <a:p>
            <a:pPr algn="just">
              <a:lnSpc>
                <a:spcPct val="150000"/>
              </a:lnSpc>
            </a:pPr>
            <a:r>
              <a:rPr lang="en-US" altLang="zh-CN" sz="1600" dirty="0">
                <a:solidFill>
                  <a:srgbClr val="FF0000"/>
                </a:solidFill>
              </a:rPr>
              <a:t>1</a:t>
            </a:r>
            <a:r>
              <a:rPr lang="zh-CN" altLang="en-US" sz="1600" dirty="0">
                <a:solidFill>
                  <a:srgbClr val="FF0000"/>
                </a:solidFill>
              </a:rPr>
              <a:t>、电路交换网：</a:t>
            </a:r>
            <a:r>
              <a:rPr lang="zh-CN" altLang="en-US" sz="1600" b="0" dirty="0"/>
              <a:t>与传统的电话转接相似，就是在两台计算机相互通信时，使用一条实际的物理链路，在通信过程中自始至终使用这条线路进行信息传输，直至传输完毕。</a:t>
            </a:r>
            <a:endParaRPr lang="en-US" altLang="zh-CN" sz="1600" b="0" dirty="0"/>
          </a:p>
          <a:p>
            <a:pPr algn="just">
              <a:lnSpc>
                <a:spcPct val="150000"/>
              </a:lnSpc>
            </a:pPr>
            <a:r>
              <a:rPr lang="en-US" altLang="zh-CN" sz="1600" dirty="0">
                <a:solidFill>
                  <a:srgbClr val="FF0000"/>
                </a:solidFill>
              </a:rPr>
              <a:t>2</a:t>
            </a:r>
            <a:r>
              <a:rPr lang="zh-CN" altLang="en-US" sz="1600" dirty="0">
                <a:solidFill>
                  <a:srgbClr val="FF0000"/>
                </a:solidFill>
              </a:rPr>
              <a:t>、报文交换网</a:t>
            </a:r>
            <a:r>
              <a:rPr lang="zh-CN" altLang="en-US" sz="1600" b="0" dirty="0"/>
              <a:t>：原理类似于电报，转接交换机实现将接收的信息予以存储，当所需要的线路空闲时，再将该信息转发出去。</a:t>
            </a:r>
            <a:endParaRPr lang="en-US" altLang="zh-CN" sz="1600" b="0" dirty="0"/>
          </a:p>
          <a:p>
            <a:pPr algn="just">
              <a:lnSpc>
                <a:spcPct val="150000"/>
              </a:lnSpc>
            </a:pPr>
            <a:r>
              <a:rPr lang="en-US" altLang="zh-CN" sz="1600" dirty="0">
                <a:solidFill>
                  <a:srgbClr val="FF0000"/>
                </a:solidFill>
              </a:rPr>
              <a:t>3</a:t>
            </a:r>
            <a:r>
              <a:rPr lang="zh-CN" altLang="en-US" sz="1600" dirty="0">
                <a:solidFill>
                  <a:srgbClr val="FF0000"/>
                </a:solidFill>
              </a:rPr>
              <a:t>、分组交换网：</a:t>
            </a:r>
            <a:r>
              <a:rPr lang="zh-CN" altLang="en-US" sz="1600" b="0" dirty="0"/>
              <a:t>每个报文分成有限长度的小分组，发送和交换均以分组为单位，接收端把收到的分组再拼装成一个完整的报文。</a:t>
            </a:r>
            <a:endParaRPr lang="en-US" altLang="zh-CN" sz="1600" b="0" dirty="0"/>
          </a:p>
          <a:p>
            <a:pPr algn="just">
              <a:lnSpc>
                <a:spcPct val="150000"/>
              </a:lnSpc>
            </a:pPr>
            <a:r>
              <a:rPr lang="en-US" altLang="zh-CN" sz="1600" dirty="0">
                <a:solidFill>
                  <a:srgbClr val="FF0000"/>
                </a:solidFill>
              </a:rPr>
              <a:t>4</a:t>
            </a:r>
            <a:r>
              <a:rPr lang="zh-CN" altLang="en-US" sz="1600" dirty="0">
                <a:solidFill>
                  <a:srgbClr val="FF0000"/>
                </a:solidFill>
              </a:rPr>
              <a:t>、信元交换网：</a:t>
            </a:r>
            <a:r>
              <a:rPr lang="zh-CN" altLang="en-US" sz="1600" b="0" dirty="0"/>
              <a:t>信元交换是异步传输模式中采用的交换方式。</a:t>
            </a:r>
          </a:p>
        </p:txBody>
      </p:sp>
      <p:sp>
        <p:nvSpPr>
          <p:cNvPr id="3" name="文本占位符 2">
            <a:extLst>
              <a:ext uri="{FF2B5EF4-FFF2-40B4-BE49-F238E27FC236}">
                <a16:creationId xmlns:a16="http://schemas.microsoft.com/office/drawing/2014/main" id="{A5A9556C-3F0B-8505-87CD-8E91638C9B18}"/>
              </a:ext>
            </a:extLst>
          </p:cNvPr>
          <p:cNvSpPr>
            <a:spLocks noGrp="1"/>
          </p:cNvSpPr>
          <p:nvPr>
            <p:ph type="body" sz="quarter" idx="11"/>
          </p:nvPr>
        </p:nvSpPr>
        <p:spPr/>
        <p:txBody>
          <a:bodyPr/>
          <a:lstStyle/>
          <a:p>
            <a:r>
              <a:rPr lang="en-US" altLang="zh-CN" dirty="0"/>
              <a:t>4</a:t>
            </a:r>
            <a:r>
              <a:rPr lang="zh-CN" altLang="en-US" dirty="0"/>
              <a:t>、网络的交换方式进行分类</a:t>
            </a:r>
          </a:p>
        </p:txBody>
      </p:sp>
    </p:spTree>
    <p:extLst>
      <p:ext uri="{BB962C8B-B14F-4D97-AF65-F5344CB8AC3E}">
        <p14:creationId xmlns:p14="http://schemas.microsoft.com/office/powerpoint/2010/main" val="41810442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E85EFE0B-3EB2-BB84-187E-FDB112F2C373}"/>
              </a:ext>
            </a:extLst>
          </p:cNvPr>
          <p:cNvSpPr>
            <a:spLocks noGrp="1"/>
          </p:cNvSpPr>
          <p:nvPr>
            <p:ph type="body" sz="quarter" idx="11"/>
          </p:nvPr>
        </p:nvSpPr>
        <p:spPr/>
        <p:txBody>
          <a:bodyPr/>
          <a:lstStyle/>
          <a:p>
            <a:r>
              <a:rPr lang="en-US" altLang="zh-CN" dirty="0"/>
              <a:t>5. </a:t>
            </a:r>
            <a:r>
              <a:rPr lang="zh-CN" altLang="en-US" dirty="0"/>
              <a:t>按照网络的通信方式进行分类</a:t>
            </a:r>
          </a:p>
        </p:txBody>
      </p:sp>
      <p:grpSp>
        <p:nvGrpSpPr>
          <p:cNvPr id="31" name="组合 30">
            <a:extLst>
              <a:ext uri="{FF2B5EF4-FFF2-40B4-BE49-F238E27FC236}">
                <a16:creationId xmlns:a16="http://schemas.microsoft.com/office/drawing/2014/main" id="{3F7C9BE1-0C29-56B4-EB64-DA268017F0F3}"/>
              </a:ext>
            </a:extLst>
          </p:cNvPr>
          <p:cNvGrpSpPr/>
          <p:nvPr/>
        </p:nvGrpSpPr>
        <p:grpSpPr>
          <a:xfrm>
            <a:off x="402626" y="1178676"/>
            <a:ext cx="6043565" cy="3168831"/>
            <a:chOff x="498893" y="1179494"/>
            <a:chExt cx="8133856" cy="3200399"/>
          </a:xfrm>
        </p:grpSpPr>
        <p:sp>
          <p:nvSpPr>
            <p:cNvPr id="4" name="圆角矩形 128">
              <a:extLst>
                <a:ext uri="{FF2B5EF4-FFF2-40B4-BE49-F238E27FC236}">
                  <a16:creationId xmlns:a16="http://schemas.microsoft.com/office/drawing/2014/main" id="{AEC097B8-5F3E-986E-ECC1-22FC7FD779F3}"/>
                </a:ext>
              </a:extLst>
            </p:cNvPr>
            <p:cNvSpPr/>
            <p:nvPr/>
          </p:nvSpPr>
          <p:spPr>
            <a:xfrm>
              <a:off x="498893" y="1179494"/>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4">
              <a:extLst>
                <a:ext uri="{FF2B5EF4-FFF2-40B4-BE49-F238E27FC236}">
                  <a16:creationId xmlns:a16="http://schemas.microsoft.com/office/drawing/2014/main" id="{DA228312-D1EC-2745-6F97-CEC8B334B421}"/>
                </a:ext>
              </a:extLst>
            </p:cNvPr>
            <p:cNvGrpSpPr/>
            <p:nvPr/>
          </p:nvGrpSpPr>
          <p:grpSpPr>
            <a:xfrm>
              <a:off x="1308341" y="1779956"/>
              <a:ext cx="2508852" cy="296399"/>
              <a:chOff x="1025322" y="1853844"/>
              <a:chExt cx="2508852" cy="296399"/>
            </a:xfrm>
          </p:grpSpPr>
          <p:sp>
            <p:nvSpPr>
              <p:cNvPr id="6" name="Line 6">
                <a:extLst>
                  <a:ext uri="{FF2B5EF4-FFF2-40B4-BE49-F238E27FC236}">
                    <a16:creationId xmlns:a16="http://schemas.microsoft.com/office/drawing/2014/main" id="{896DF323-8923-AA48-F40C-467808433549}"/>
                  </a:ext>
                </a:extLst>
              </p:cNvPr>
              <p:cNvSpPr>
                <a:spLocks noChangeShapeType="1"/>
              </p:cNvSpPr>
              <p:nvPr/>
            </p:nvSpPr>
            <p:spPr bwMode="auto">
              <a:xfrm>
                <a:off x="1192497" y="2003970"/>
                <a:ext cx="2104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椭圆 6">
                <a:extLst>
                  <a:ext uri="{FF2B5EF4-FFF2-40B4-BE49-F238E27FC236}">
                    <a16:creationId xmlns:a16="http://schemas.microsoft.com/office/drawing/2014/main" id="{6BE781C8-0783-8259-463B-9D50F5B462FB}"/>
                  </a:ext>
                </a:extLst>
              </p:cNvPr>
              <p:cNvSpPr/>
              <p:nvPr/>
            </p:nvSpPr>
            <p:spPr>
              <a:xfrm>
                <a:off x="1025322" y="1859374"/>
                <a:ext cx="387611" cy="290869"/>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B3EA843-62DC-3E19-3410-E85E4F7371BE}"/>
                  </a:ext>
                </a:extLst>
              </p:cNvPr>
              <p:cNvSpPr/>
              <p:nvPr/>
            </p:nvSpPr>
            <p:spPr>
              <a:xfrm>
                <a:off x="3146563" y="1853844"/>
                <a:ext cx="387611" cy="290869"/>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247A83C7-5CF2-DE90-F60D-F65BA6242F03}"/>
                </a:ext>
              </a:extLst>
            </p:cNvPr>
            <p:cNvGrpSpPr/>
            <p:nvPr/>
          </p:nvGrpSpPr>
          <p:grpSpPr>
            <a:xfrm>
              <a:off x="5074104" y="1375044"/>
              <a:ext cx="2811270" cy="1114568"/>
              <a:chOff x="4981610" y="1448932"/>
              <a:chExt cx="2811270" cy="1114568"/>
            </a:xfrm>
            <a:solidFill>
              <a:srgbClr val="CC00CC"/>
            </a:solidFill>
          </p:grpSpPr>
          <p:sp>
            <p:nvSpPr>
              <p:cNvPr id="10" name="Line 7">
                <a:extLst>
                  <a:ext uri="{FF2B5EF4-FFF2-40B4-BE49-F238E27FC236}">
                    <a16:creationId xmlns:a16="http://schemas.microsoft.com/office/drawing/2014/main" id="{A6A63709-C37F-4E50-36FA-C8051FEA0A08}"/>
                  </a:ext>
                </a:extLst>
              </p:cNvPr>
              <p:cNvSpPr>
                <a:spLocks noChangeShapeType="1"/>
              </p:cNvSpPr>
              <p:nvPr/>
            </p:nvSpPr>
            <p:spPr bwMode="auto">
              <a:xfrm>
                <a:off x="4981610" y="2005103"/>
                <a:ext cx="2811270" cy="0"/>
              </a:xfrm>
              <a:prstGeom prst="line">
                <a:avLst/>
              </a:prstGeom>
              <a:grpFill/>
              <a:ln w="57150">
                <a:solidFill>
                  <a:srgbClr val="000000"/>
                </a:solidFill>
                <a:round/>
                <a:headEnd/>
                <a:tailEnd/>
              </a:ln>
            </p:spPr>
            <p:txBody>
              <a:bodyPr/>
              <a:lstStyle/>
              <a:p>
                <a:endParaRPr lang="zh-CN" altLang="en-US"/>
              </a:p>
            </p:txBody>
          </p:sp>
          <p:sp>
            <p:nvSpPr>
              <p:cNvPr id="11" name="Line 12">
                <a:extLst>
                  <a:ext uri="{FF2B5EF4-FFF2-40B4-BE49-F238E27FC236}">
                    <a16:creationId xmlns:a16="http://schemas.microsoft.com/office/drawing/2014/main" id="{6C702144-EE45-6C69-F7B4-1B26FD503A4A}"/>
                  </a:ext>
                </a:extLst>
              </p:cNvPr>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3">
                <a:extLst>
                  <a:ext uri="{FF2B5EF4-FFF2-40B4-BE49-F238E27FC236}">
                    <a16:creationId xmlns:a16="http://schemas.microsoft.com/office/drawing/2014/main" id="{F80A3BFF-137B-E9FC-62BD-DC7E46E02FA5}"/>
                  </a:ext>
                </a:extLst>
              </p:cNvPr>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a:extLst>
                  <a:ext uri="{FF2B5EF4-FFF2-40B4-BE49-F238E27FC236}">
                    <a16:creationId xmlns:a16="http://schemas.microsoft.com/office/drawing/2014/main" id="{C8BB7D4A-30A5-E26E-D982-10F92873FB16}"/>
                  </a:ext>
                </a:extLst>
              </p:cNvPr>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a:extLst>
                  <a:ext uri="{FF2B5EF4-FFF2-40B4-BE49-F238E27FC236}">
                    <a16:creationId xmlns:a16="http://schemas.microsoft.com/office/drawing/2014/main" id="{5178933A-7464-1AA2-3A3D-9EDF5A99430C}"/>
                  </a:ext>
                </a:extLst>
              </p:cNvPr>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a:extLst>
                  <a:ext uri="{FF2B5EF4-FFF2-40B4-BE49-F238E27FC236}">
                    <a16:creationId xmlns:a16="http://schemas.microsoft.com/office/drawing/2014/main" id="{80171272-73AC-FACB-A5B9-F1CE345AA08F}"/>
                  </a:ext>
                </a:extLst>
              </p:cNvPr>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椭圆 15">
                <a:extLst>
                  <a:ext uri="{FF2B5EF4-FFF2-40B4-BE49-F238E27FC236}">
                    <a16:creationId xmlns:a16="http://schemas.microsoft.com/office/drawing/2014/main" id="{B840572B-1CDB-412D-7DF8-C4F5C22D7A1E}"/>
                  </a:ext>
                </a:extLst>
              </p:cNvPr>
              <p:cNvSpPr/>
              <p:nvPr/>
            </p:nvSpPr>
            <p:spPr>
              <a:xfrm>
                <a:off x="5665116" y="1448932"/>
                <a:ext cx="387611" cy="290869"/>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DB1415FC-0200-6810-7F76-417D4C4F317F}"/>
                  </a:ext>
                </a:extLst>
              </p:cNvPr>
              <p:cNvSpPr/>
              <p:nvPr/>
            </p:nvSpPr>
            <p:spPr>
              <a:xfrm>
                <a:off x="6818609" y="1448932"/>
                <a:ext cx="387611" cy="290869"/>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6CC9C22-79E8-078A-E16D-957D154CE3DB}"/>
                  </a:ext>
                </a:extLst>
              </p:cNvPr>
              <p:cNvSpPr/>
              <p:nvPr/>
            </p:nvSpPr>
            <p:spPr>
              <a:xfrm>
                <a:off x="5311662" y="2263248"/>
                <a:ext cx="419225"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AD91E92-51D6-41BC-E44C-D97FD2F7BAD7}"/>
                  </a:ext>
                </a:extLst>
              </p:cNvPr>
              <p:cNvSpPr/>
              <p:nvPr/>
            </p:nvSpPr>
            <p:spPr>
              <a:xfrm>
                <a:off x="6226831" y="2263248"/>
                <a:ext cx="387611" cy="290869"/>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5DD550FD-90BF-DCC5-3BD5-1AE40FB0486C}"/>
                  </a:ext>
                </a:extLst>
              </p:cNvPr>
              <p:cNvSpPr/>
              <p:nvPr/>
            </p:nvSpPr>
            <p:spPr>
              <a:xfrm>
                <a:off x="7139546" y="2263248"/>
                <a:ext cx="387611" cy="290869"/>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8B9013E6-DFFA-5CB5-7927-59363A38B24D}"/>
                </a:ext>
              </a:extLst>
            </p:cNvPr>
            <p:cNvSpPr/>
            <p:nvPr/>
          </p:nvSpPr>
          <p:spPr>
            <a:xfrm>
              <a:off x="815726" y="2644924"/>
              <a:ext cx="3352672" cy="1165660"/>
            </a:xfrm>
            <a:prstGeom prst="rect">
              <a:avLst/>
            </a:prstGeom>
          </p:spPr>
          <p:txBody>
            <a:bodyPr wrap="square">
              <a:spAutoFit/>
            </a:bodyPr>
            <a:lstStyle/>
            <a:p>
              <a:pPr algn="ctr" eaLnBrk="0" hangingPunct="0">
                <a:buClr>
                  <a:srgbClr val="0070C0"/>
                </a:buClr>
              </a:pPr>
              <a:r>
                <a:rPr lang="en-US" altLang="zh-CN" sz="1600" b="1" dirty="0">
                  <a:solidFill>
                    <a:srgbClr val="FF0000"/>
                  </a:solidFill>
                  <a:latin typeface="微软雅黑" pitchFamily="34" charset="-122"/>
                  <a:ea typeface="微软雅黑" pitchFamily="34" charset="-122"/>
                </a:rPr>
                <a:t>(a) </a:t>
              </a:r>
              <a:r>
                <a:rPr lang="zh-CN" altLang="en-US" sz="1600" b="1" dirty="0">
                  <a:solidFill>
                    <a:srgbClr val="FF0000"/>
                  </a:solidFill>
                  <a:latin typeface="微软雅黑" pitchFamily="34" charset="-122"/>
                  <a:ea typeface="微软雅黑" pitchFamily="34" charset="-122"/>
                </a:rPr>
                <a:t>点对点通信</a:t>
              </a:r>
              <a:endParaRPr lang="en-US" altLang="zh-CN" sz="1600" b="1" dirty="0">
                <a:solidFill>
                  <a:srgbClr val="FF0000"/>
                </a:solidFill>
                <a:latin typeface="微软雅黑" pitchFamily="34" charset="-122"/>
                <a:ea typeface="微软雅黑" pitchFamily="34" charset="-122"/>
              </a:endParaRPr>
            </a:p>
            <a:p>
              <a:pPr algn="ctr" eaLnBrk="0" hangingPunct="0">
                <a:buClr>
                  <a:srgbClr val="0070C0"/>
                </a:buClr>
              </a:pPr>
              <a:endParaRPr lang="en-US" altLang="zh-CN" sz="1600" b="1" dirty="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使用一对一的</a:t>
              </a:r>
              <a:r>
                <a:rPr lang="zh-CN" altLang="en-US" sz="1600" b="1" dirty="0">
                  <a:solidFill>
                    <a:srgbClr val="C00000"/>
                  </a:solidFill>
                  <a:latin typeface="微软雅黑" pitchFamily="34" charset="-122"/>
                  <a:ea typeface="微软雅黑" pitchFamily="34" charset="-122"/>
                </a:rPr>
                <a:t>点对点</a:t>
              </a:r>
              <a:r>
                <a:rPr lang="zh-CN" altLang="en-US" sz="1600" b="1" dirty="0">
                  <a:latin typeface="微软雅黑" pitchFamily="34" charset="-122"/>
                  <a:ea typeface="微软雅黑" pitchFamily="34" charset="-122"/>
                </a:rPr>
                <a:t>通信方式。</a:t>
              </a:r>
            </a:p>
          </p:txBody>
        </p:sp>
        <p:sp>
          <p:nvSpPr>
            <p:cNvPr id="22" name="矩形 21">
              <a:extLst>
                <a:ext uri="{FF2B5EF4-FFF2-40B4-BE49-F238E27FC236}">
                  <a16:creationId xmlns:a16="http://schemas.microsoft.com/office/drawing/2014/main" id="{16BE9051-0D4D-CAF5-DB4A-E24B6C5A7D40}"/>
                </a:ext>
              </a:extLst>
            </p:cNvPr>
            <p:cNvSpPr/>
            <p:nvPr/>
          </p:nvSpPr>
          <p:spPr>
            <a:xfrm>
              <a:off x="4231178" y="2626728"/>
              <a:ext cx="4252046" cy="1492045"/>
            </a:xfrm>
            <a:prstGeom prst="rect">
              <a:avLst/>
            </a:prstGeom>
          </p:spPr>
          <p:txBody>
            <a:bodyPr wrap="square">
              <a:spAutoFit/>
            </a:bodyPr>
            <a:lstStyle/>
            <a:p>
              <a:pPr algn="ctr" eaLnBrk="0" hangingPunct="0">
                <a:buClr>
                  <a:srgbClr val="0070C0"/>
                </a:buClr>
              </a:pPr>
              <a:r>
                <a:rPr lang="en-US" altLang="zh-CN" sz="1600" b="1" dirty="0">
                  <a:solidFill>
                    <a:srgbClr val="FF0000"/>
                  </a:solidFill>
                  <a:latin typeface="微软雅黑" pitchFamily="34" charset="-122"/>
                  <a:ea typeface="微软雅黑" pitchFamily="34" charset="-122"/>
                </a:rPr>
                <a:t>(b) </a:t>
              </a:r>
              <a:r>
                <a:rPr lang="zh-CN" altLang="en-US" sz="1600" b="1" dirty="0">
                  <a:solidFill>
                    <a:srgbClr val="FF0000"/>
                  </a:solidFill>
                  <a:latin typeface="微软雅黑" pitchFamily="34" charset="-122"/>
                  <a:ea typeface="微软雅黑" pitchFamily="34" charset="-122"/>
                </a:rPr>
                <a:t>广播通信</a:t>
              </a:r>
              <a:endParaRPr lang="en-US" altLang="zh-CN" sz="1600" b="1" dirty="0">
                <a:solidFill>
                  <a:srgbClr val="FF0000"/>
                </a:solidFill>
                <a:latin typeface="微软雅黑" pitchFamily="34" charset="-122"/>
                <a:ea typeface="微软雅黑" pitchFamily="34" charset="-122"/>
              </a:endParaRPr>
            </a:p>
            <a:p>
              <a:pPr algn="ctr" eaLnBrk="0" hangingPunct="0">
                <a:buClr>
                  <a:srgbClr val="0070C0"/>
                </a:buClr>
              </a:pPr>
              <a:endParaRPr lang="en-US" altLang="zh-CN" sz="1600" b="1" dirty="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使用一对多的</a:t>
              </a:r>
              <a:r>
                <a:rPr lang="zh-CN" altLang="en-US" sz="1600" b="1" dirty="0">
                  <a:solidFill>
                    <a:srgbClr val="C00000"/>
                  </a:solidFill>
                  <a:latin typeface="微软雅黑" pitchFamily="34" charset="-122"/>
                  <a:ea typeface="微软雅黑" pitchFamily="34" charset="-122"/>
                </a:rPr>
                <a:t>广播通信</a:t>
              </a:r>
              <a:r>
                <a:rPr lang="zh-CN" altLang="en-US" sz="1600" b="1" dirty="0">
                  <a:latin typeface="微软雅黑" pitchFamily="34" charset="-122"/>
                  <a:ea typeface="微软雅黑" pitchFamily="34" charset="-122"/>
                </a:rPr>
                <a:t>方式。</a:t>
              </a:r>
              <a:endParaRPr lang="en-US" altLang="zh-CN" sz="1600" b="1" dirty="0">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必须使用专用的</a:t>
              </a:r>
              <a:r>
                <a:rPr lang="zh-CN" altLang="en-US" sz="1600" b="1" dirty="0">
                  <a:solidFill>
                    <a:srgbClr val="C00000"/>
                  </a:solidFill>
                  <a:latin typeface="微软雅黑" pitchFamily="34" charset="-122"/>
                  <a:ea typeface="微软雅黑" pitchFamily="34" charset="-122"/>
                </a:rPr>
                <a:t>共享信道协议</a:t>
              </a:r>
              <a:r>
                <a:rPr lang="zh-CN" altLang="en-US" sz="1600" b="1" dirty="0">
                  <a:latin typeface="微软雅黑" pitchFamily="34" charset="-122"/>
                  <a:ea typeface="微软雅黑" pitchFamily="34" charset="-122"/>
                </a:rPr>
                <a:t>来协调这些主机的数据发送。</a:t>
              </a:r>
            </a:p>
          </p:txBody>
        </p:sp>
        <p:grpSp>
          <p:nvGrpSpPr>
            <p:cNvPr id="23" name="组合 22">
              <a:extLst>
                <a:ext uri="{FF2B5EF4-FFF2-40B4-BE49-F238E27FC236}">
                  <a16:creationId xmlns:a16="http://schemas.microsoft.com/office/drawing/2014/main" id="{4DBA480F-5651-CC95-343A-E9BD4898A05A}"/>
                </a:ext>
              </a:extLst>
            </p:cNvPr>
            <p:cNvGrpSpPr/>
            <p:nvPr/>
          </p:nvGrpSpPr>
          <p:grpSpPr>
            <a:xfrm>
              <a:off x="5750242" y="1675296"/>
              <a:ext cx="1554398" cy="545210"/>
              <a:chOff x="5750242" y="1749184"/>
              <a:chExt cx="1554398" cy="545210"/>
            </a:xfrm>
          </p:grpSpPr>
          <p:cxnSp>
            <p:nvCxnSpPr>
              <p:cNvPr id="24" name="直接箭头连接符 23">
                <a:extLst>
                  <a:ext uri="{FF2B5EF4-FFF2-40B4-BE49-F238E27FC236}">
                    <a16:creationId xmlns:a16="http://schemas.microsoft.com/office/drawing/2014/main" id="{934BD34E-51A3-56DC-6DAA-E6CA6E7DBFDF}"/>
                  </a:ext>
                </a:extLst>
              </p:cNvPr>
              <p:cNvCxnSpPr/>
              <p:nvPr/>
            </p:nvCxnSpPr>
            <p:spPr>
              <a:xfrm>
                <a:off x="5750242" y="2115597"/>
                <a:ext cx="1550798" cy="0"/>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D5F66FC-AFDD-6E2A-D344-C33B297B5473}"/>
                  </a:ext>
                </a:extLst>
              </p:cNvPr>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E9EDA9E-760A-55D8-89A1-79CC1D898978}"/>
                  </a:ext>
                </a:extLst>
              </p:cNvPr>
              <p:cNvCxnSpPr/>
              <p:nvPr/>
            </p:nvCxnSpPr>
            <p:spPr>
              <a:xfrm flipV="1">
                <a:off x="6993187"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4DDC621C-FDD1-EF9E-2CC4-29646E72FB6E}"/>
                  </a:ext>
                </a:extLst>
              </p:cNvPr>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7ACF71F-7BE1-1571-F2E0-3AAE7462EB58}"/>
                  </a:ext>
                </a:extLst>
              </p:cNvPr>
              <p:cNvCxnSpPr/>
              <p:nvPr/>
            </p:nvCxnSpPr>
            <p:spPr>
              <a:xfrm>
                <a:off x="7304640"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3165B53-47FD-B14D-11F8-5C4F7B9426AA}"/>
                  </a:ext>
                </a:extLst>
              </p:cNvPr>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30" name="直接箭头连接符 29">
              <a:extLst>
                <a:ext uri="{FF2B5EF4-FFF2-40B4-BE49-F238E27FC236}">
                  <a16:creationId xmlns:a16="http://schemas.microsoft.com/office/drawing/2014/main" id="{A67CAEBB-7069-CEF3-542C-A7F46FD26F93}"/>
                </a:ext>
              </a:extLst>
            </p:cNvPr>
            <p:cNvCxnSpPr/>
            <p:nvPr/>
          </p:nvCxnSpPr>
          <p:spPr>
            <a:xfrm>
              <a:off x="1719426" y="1798475"/>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52321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2613" y="1086564"/>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万物联网</a:t>
            </a:r>
          </a:p>
        </p:txBody>
      </p:sp>
      <p:sp>
        <p:nvSpPr>
          <p:cNvPr id="6" name="矩形 5"/>
          <p:cNvSpPr/>
          <p:nvPr/>
        </p:nvSpPr>
        <p:spPr>
          <a:xfrm>
            <a:off x="4431245" y="1086564"/>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人人用网</a:t>
            </a:r>
          </a:p>
        </p:txBody>
      </p:sp>
      <p:grpSp>
        <p:nvGrpSpPr>
          <p:cNvPr id="7" name="组合 6"/>
          <p:cNvGrpSpPr/>
          <p:nvPr/>
        </p:nvGrpSpPr>
        <p:grpSpPr>
          <a:xfrm>
            <a:off x="380619" y="1444930"/>
            <a:ext cx="6096762" cy="369332"/>
            <a:chOff x="466344" y="1151890"/>
            <a:chExt cx="8129016" cy="492442"/>
          </a:xfrm>
        </p:grpSpPr>
        <p:sp>
          <p:nvSpPr>
            <p:cNvPr id="8" name="AutoShape 5"/>
            <p:cNvSpPr>
              <a:spLocks noChangeArrowheads="1"/>
            </p:cNvSpPr>
            <p:nvPr/>
          </p:nvSpPr>
          <p:spPr bwMode="auto">
            <a:xfrm>
              <a:off x="466344" y="1185229"/>
              <a:ext cx="8129016" cy="417741"/>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2753" y="1151890"/>
              <a:ext cx="3016211" cy="492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a:solidFill>
                    <a:schemeClr val="bg1"/>
                  </a:solidFill>
                  <a:latin typeface="微软雅黑" pitchFamily="34" charset="-122"/>
                  <a:ea typeface="微软雅黑" pitchFamily="34" charset="-122"/>
                </a:rPr>
                <a:t>互联网在生活中地位</a:t>
              </a:r>
              <a:endParaRPr lang="fr-FR" altLang="zh-CN" b="1" dirty="0">
                <a:solidFill>
                  <a:schemeClr val="bg1"/>
                </a:solidFill>
                <a:latin typeface="微软雅黑" pitchFamily="34" charset="-122"/>
                <a:ea typeface="微软雅黑" pitchFamily="34" charset="-122"/>
              </a:endParaRPr>
            </a:p>
          </p:txBody>
        </p:sp>
      </p:grpSp>
      <p:grpSp>
        <p:nvGrpSpPr>
          <p:cNvPr id="12" name="组合 11"/>
          <p:cNvGrpSpPr>
            <a:grpSpLocks noChangeAspect="1"/>
          </p:cNvGrpSpPr>
          <p:nvPr/>
        </p:nvGrpSpPr>
        <p:grpSpPr>
          <a:xfrm>
            <a:off x="963646" y="2119777"/>
            <a:ext cx="4930708" cy="43622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rtlCol="0" anchor="ctr"/>
            <a:lstStyle/>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已经融入人们的生活、工作、学习和交往。</a:t>
              </a: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15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963646" y="2861521"/>
            <a:ext cx="4930708" cy="43622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62000" rtlCol="0" anchor="ctr"/>
            <a:lstStyle/>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已经成为社会最为重要的基础设施之一。</a:t>
              </a: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1500" b="1" dirty="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1500" b="1" dirty="0">
                <a:solidFill>
                  <a:schemeClr val="tx1"/>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9305B557-DB99-5B53-680B-91DBA17D750D}"/>
              </a:ext>
            </a:extLst>
          </p:cNvPr>
          <p:cNvGrpSpPr/>
          <p:nvPr/>
        </p:nvGrpSpPr>
        <p:grpSpPr>
          <a:xfrm>
            <a:off x="1380511" y="600017"/>
            <a:ext cx="4096977" cy="528656"/>
            <a:chOff x="56300" y="635763"/>
            <a:chExt cx="4096977" cy="528656"/>
          </a:xfrm>
        </p:grpSpPr>
        <p:sp>
          <p:nvSpPr>
            <p:cNvPr id="14" name="Rectangle 27">
              <a:extLst>
                <a:ext uri="{FF2B5EF4-FFF2-40B4-BE49-F238E27FC236}">
                  <a16:creationId xmlns:a16="http://schemas.microsoft.com/office/drawing/2014/main" id="{2597C237-6552-4E4D-5D98-1E988B2CE74B}"/>
                </a:ext>
              </a:extLst>
            </p:cNvPr>
            <p:cNvSpPr>
              <a:spLocks noChangeArrowheads="1"/>
            </p:cNvSpPr>
            <p:nvPr/>
          </p:nvSpPr>
          <p:spPr bwMode="auto">
            <a:xfrm>
              <a:off x="56300" y="635763"/>
              <a:ext cx="4096977" cy="528656"/>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15" name="Rectangle 29">
              <a:extLst>
                <a:ext uri="{FF2B5EF4-FFF2-40B4-BE49-F238E27FC236}">
                  <a16:creationId xmlns:a16="http://schemas.microsoft.com/office/drawing/2014/main" id="{FBE0C2B6-A83F-8C25-B92F-4D10DCA83D0A}"/>
                </a:ext>
              </a:extLst>
            </p:cNvPr>
            <p:cNvSpPr>
              <a:spLocks noChangeArrowheads="1"/>
            </p:cNvSpPr>
            <p:nvPr/>
          </p:nvSpPr>
          <p:spPr bwMode="auto">
            <a:xfrm>
              <a:off x="129956" y="722698"/>
              <a:ext cx="395476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b="1" dirty="0">
                  <a:solidFill>
                    <a:srgbClr val="FFFF00"/>
                  </a:solidFill>
                  <a:latin typeface="微软雅黑" pitchFamily="34" charset="-122"/>
                  <a:ea typeface="微软雅黑" pitchFamily="34" charset="-122"/>
                </a:rPr>
                <a:t>1.1   </a:t>
              </a:r>
              <a:r>
                <a:rPr lang="zh-CN" altLang="en-US" b="1" dirty="0">
                  <a:solidFill>
                    <a:schemeClr val="bg1"/>
                  </a:solidFill>
                  <a:latin typeface="微软雅黑" pitchFamily="34" charset="-122"/>
                  <a:ea typeface="微软雅黑" pitchFamily="34" charset="-122"/>
                </a:rPr>
                <a:t>计算机网络在信息时代中的作用</a:t>
              </a:r>
              <a:endParaRPr lang="zh-CN" altLang="fr-FR"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08725558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3CF576C-4D58-0756-F09B-2B057F6EC104}"/>
              </a:ext>
            </a:extLst>
          </p:cNvPr>
          <p:cNvSpPr>
            <a:spLocks noGrp="1"/>
          </p:cNvSpPr>
          <p:nvPr>
            <p:ph sz="quarter" idx="10"/>
          </p:nvPr>
        </p:nvSpPr>
        <p:spPr>
          <a:xfrm>
            <a:off x="349758" y="969627"/>
            <a:ext cx="6096762" cy="3607848"/>
          </a:xfrm>
        </p:spPr>
        <p:txBody>
          <a:bodyPr/>
          <a:lstStyle/>
          <a:p>
            <a:pPr>
              <a:lnSpc>
                <a:spcPct val="150000"/>
              </a:lnSpc>
            </a:pPr>
            <a:r>
              <a:rPr lang="en-US" altLang="zh-CN" dirty="0">
                <a:solidFill>
                  <a:srgbClr val="FF0000"/>
                </a:solidFill>
              </a:rPr>
              <a:t>1</a:t>
            </a:r>
            <a:r>
              <a:rPr lang="zh-CN" altLang="en-US" dirty="0">
                <a:solidFill>
                  <a:srgbClr val="FF0000"/>
                </a:solidFill>
              </a:rPr>
              <a:t>、互联网：</a:t>
            </a:r>
            <a:r>
              <a:rPr lang="zh-CN" altLang="en-US" dirty="0"/>
              <a:t>是指将各种网络连接起来形成的一个大系统，在该系统中，任何一个用户都可以使用网络的线路或资源。</a:t>
            </a:r>
            <a:endParaRPr lang="en-US" altLang="zh-CN" dirty="0"/>
          </a:p>
          <a:p>
            <a:pPr>
              <a:lnSpc>
                <a:spcPct val="150000"/>
              </a:lnSpc>
            </a:pPr>
            <a:r>
              <a:rPr lang="en-US" altLang="zh-CN" dirty="0">
                <a:solidFill>
                  <a:srgbClr val="FF0000"/>
                </a:solidFill>
              </a:rPr>
              <a:t>2</a:t>
            </a:r>
            <a:r>
              <a:rPr lang="zh-CN" altLang="en-US" dirty="0">
                <a:solidFill>
                  <a:srgbClr val="FF0000"/>
                </a:solidFill>
              </a:rPr>
              <a:t>、内联网：</a:t>
            </a:r>
            <a:r>
              <a:rPr lang="zh-CN" altLang="en-US" dirty="0"/>
              <a:t>是基于互联网的</a:t>
            </a:r>
            <a:r>
              <a:rPr lang="en-US" altLang="zh-CN" dirty="0"/>
              <a:t>TCP/IP</a:t>
            </a:r>
            <a:r>
              <a:rPr lang="zh-CN" altLang="en-US" dirty="0"/>
              <a:t>协议，使用</a:t>
            </a:r>
            <a:r>
              <a:rPr lang="en-US" altLang="zh-CN" dirty="0"/>
              <a:t>WWW</a:t>
            </a:r>
            <a:r>
              <a:rPr lang="zh-CN" altLang="en-US" dirty="0"/>
              <a:t>工具，采用防止入侵的安全措施，为企业内部服务，并有链接互联网功能的企业内容网络。内联网是根据企业内部的需求设置的，它的规模和功能是根据企业经营和发展的需求而确定的。可以说，内联网是互联网更小的版本。</a:t>
            </a:r>
            <a:endParaRPr lang="en-US" altLang="zh-CN" dirty="0"/>
          </a:p>
          <a:p>
            <a:pPr>
              <a:lnSpc>
                <a:spcPct val="150000"/>
              </a:lnSpc>
            </a:pPr>
            <a:r>
              <a:rPr lang="en-US" altLang="zh-CN" dirty="0">
                <a:solidFill>
                  <a:srgbClr val="FF0000"/>
                </a:solidFill>
              </a:rPr>
              <a:t>3</a:t>
            </a:r>
            <a:r>
              <a:rPr lang="zh-CN" altLang="en-US" dirty="0">
                <a:solidFill>
                  <a:srgbClr val="FF0000"/>
                </a:solidFill>
              </a:rPr>
              <a:t>、外联网：</a:t>
            </a:r>
            <a:r>
              <a:rPr lang="zh-CN" altLang="en-US" dirty="0"/>
              <a:t>是指基于互联网的安全专用网络，其目的在于利用互联网把企业和其贸易伙伴的内联网安全地互连起来，在企业和其贸易伙伴之间共享信息资源。</a:t>
            </a:r>
          </a:p>
        </p:txBody>
      </p:sp>
      <p:sp>
        <p:nvSpPr>
          <p:cNvPr id="3" name="文本占位符 2">
            <a:extLst>
              <a:ext uri="{FF2B5EF4-FFF2-40B4-BE49-F238E27FC236}">
                <a16:creationId xmlns:a16="http://schemas.microsoft.com/office/drawing/2014/main" id="{E01B93E0-61FB-C433-CD41-B3BF94C4AB19}"/>
              </a:ext>
            </a:extLst>
          </p:cNvPr>
          <p:cNvSpPr>
            <a:spLocks noGrp="1"/>
          </p:cNvSpPr>
          <p:nvPr>
            <p:ph type="body" sz="quarter" idx="11"/>
          </p:nvPr>
        </p:nvSpPr>
        <p:spPr/>
        <p:txBody>
          <a:bodyPr/>
          <a:lstStyle/>
          <a:p>
            <a:r>
              <a:rPr lang="en-US" altLang="zh-CN" dirty="0"/>
              <a:t>6. </a:t>
            </a:r>
            <a:r>
              <a:rPr lang="zh-CN" altLang="en-US" dirty="0"/>
              <a:t>按照网络的关联情况进行分类</a:t>
            </a:r>
          </a:p>
        </p:txBody>
      </p:sp>
    </p:spTree>
    <p:extLst>
      <p:ext uri="{BB962C8B-B14F-4D97-AF65-F5344CB8AC3E}">
        <p14:creationId xmlns:p14="http://schemas.microsoft.com/office/powerpoint/2010/main" val="3729444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446538" y="1405021"/>
            <a:ext cx="1227405" cy="116672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453707" y="1476695"/>
            <a:ext cx="1220390"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1500" b="1" dirty="0">
                <a:solidFill>
                  <a:srgbClr val="FFFF00"/>
                </a:solidFill>
                <a:latin typeface="微软雅黑" pitchFamily="34" charset="-122"/>
                <a:ea typeface="微软雅黑" pitchFamily="34" charset="-122"/>
              </a:rPr>
              <a:t>1.</a:t>
            </a:r>
            <a:r>
              <a:rPr lang="en-US" altLang="zh-CN" sz="1500" b="1" dirty="0">
                <a:solidFill>
                  <a:srgbClr val="FFFF00"/>
                </a:solidFill>
                <a:latin typeface="微软雅黑" pitchFamily="34" charset="-122"/>
                <a:ea typeface="微软雅黑" pitchFamily="34" charset="-122"/>
              </a:rPr>
              <a:t>5</a:t>
            </a:r>
            <a:endParaRPr lang="fr-FR" altLang="zh-CN" sz="1500" b="1" dirty="0">
              <a:solidFill>
                <a:srgbClr val="FFFF00"/>
              </a:solidFill>
              <a:latin typeface="微软雅黑" pitchFamily="34" charset="-122"/>
              <a:ea typeface="微软雅黑" pitchFamily="34" charset="-122"/>
            </a:endParaRPr>
          </a:p>
          <a:p>
            <a:r>
              <a:rPr lang="zh-CN" altLang="zh-CN" sz="1500" b="1" dirty="0">
                <a:solidFill>
                  <a:schemeClr val="bg1"/>
                </a:solidFill>
                <a:latin typeface="微软雅黑" pitchFamily="34" charset="-122"/>
                <a:ea typeface="微软雅黑" pitchFamily="34" charset="-122"/>
              </a:rPr>
              <a:t>计算机网络的性能</a:t>
            </a:r>
            <a:r>
              <a:rPr lang="zh-CN" altLang="en-US" sz="1500" b="1" dirty="0">
                <a:solidFill>
                  <a:schemeClr val="bg1"/>
                </a:solidFill>
                <a:latin typeface="微软雅黑" pitchFamily="34" charset="-122"/>
                <a:ea typeface="微软雅黑" pitchFamily="34" charset="-122"/>
              </a:rPr>
              <a:t>指标</a:t>
            </a:r>
          </a:p>
        </p:txBody>
      </p:sp>
      <p:sp>
        <p:nvSpPr>
          <p:cNvPr id="4" name="Rectangle 9"/>
          <p:cNvSpPr>
            <a:spLocks noChangeArrowheads="1"/>
          </p:cNvSpPr>
          <p:nvPr/>
        </p:nvSpPr>
        <p:spPr bwMode="auto">
          <a:xfrm>
            <a:off x="1971675" y="1650449"/>
            <a:ext cx="4331494" cy="24765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1971675" y="2105268"/>
            <a:ext cx="4331494" cy="24765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2727722" y="1596871"/>
            <a:ext cx="0" cy="8858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025254" y="1624255"/>
            <a:ext cx="41040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500" b="1" dirty="0">
                <a:solidFill>
                  <a:schemeClr val="bg1"/>
                </a:solidFill>
                <a:latin typeface="微软雅黑" pitchFamily="34" charset="-122"/>
                <a:ea typeface="微软雅黑" pitchFamily="34" charset="-122"/>
              </a:rPr>
              <a:t>1.5.1                           </a:t>
            </a:r>
            <a:r>
              <a:rPr lang="zh-CN" altLang="zh-CN" sz="1500" b="1" dirty="0">
                <a:solidFill>
                  <a:schemeClr val="bg1"/>
                </a:solidFill>
                <a:ea typeface="微软雅黑" pitchFamily="34" charset="-122"/>
              </a:rPr>
              <a:t>计算机网络的性能指标</a:t>
            </a:r>
            <a:endParaRPr lang="en-US" altLang="zh-CN" sz="1500" b="1" dirty="0">
              <a:solidFill>
                <a:schemeClr val="bg1"/>
              </a:solidFill>
              <a:ea typeface="微软雅黑" pitchFamily="34" charset="-122"/>
            </a:endParaRPr>
          </a:p>
          <a:p>
            <a:endParaRPr lang="zh-CN" altLang="zh-CN" sz="1500" b="1" dirty="0">
              <a:solidFill>
                <a:schemeClr val="bg1"/>
              </a:solidFill>
              <a:ea typeface="微软雅黑" pitchFamily="34" charset="-122"/>
            </a:endParaRPr>
          </a:p>
          <a:p>
            <a:r>
              <a:rPr lang="en-US" altLang="zh-CN" sz="1500" b="1" dirty="0">
                <a:solidFill>
                  <a:schemeClr val="bg1"/>
                </a:solidFill>
                <a:latin typeface="微软雅黑" pitchFamily="34" charset="-122"/>
                <a:ea typeface="微软雅黑" pitchFamily="34" charset="-122"/>
              </a:rPr>
              <a:t>1.5.2                           </a:t>
            </a:r>
            <a:r>
              <a:rPr lang="zh-CN" altLang="zh-CN" sz="1500" b="1" dirty="0">
                <a:solidFill>
                  <a:schemeClr val="bg1"/>
                </a:solidFill>
                <a:ea typeface="微软雅黑" pitchFamily="34" charset="-122"/>
              </a:rPr>
              <a:t>计算机网络的非性能特征</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计算机网络的性能指标</a:t>
            </a:r>
          </a:p>
        </p:txBody>
      </p:sp>
      <p:graphicFrame>
        <p:nvGraphicFramePr>
          <p:cNvPr id="5" name="图示 4"/>
          <p:cNvGraphicFramePr/>
          <p:nvPr>
            <p:extLst>
              <p:ext uri="{D42A27DB-BD31-4B8C-83A1-F6EECF244321}">
                <p14:modId xmlns:p14="http://schemas.microsoft.com/office/powerpoint/2010/main" val="454760852"/>
              </p:ext>
            </p:extLst>
          </p:nvPr>
        </p:nvGraphicFramePr>
        <p:xfrm>
          <a:off x="2116976" y="1478903"/>
          <a:ext cx="4285298" cy="2364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455726" y="1811185"/>
            <a:ext cx="1899056" cy="949234"/>
          </a:xfrm>
          <a:prstGeom prst="rect">
            <a:avLst/>
          </a:prstGeom>
        </p:spPr>
        <p:txBody>
          <a:bodyPr wrap="square">
            <a:spAutoFit/>
          </a:bodyPr>
          <a:lstStyle/>
          <a:p>
            <a:pPr>
              <a:lnSpc>
                <a:spcPts val="2250"/>
              </a:lnSpc>
            </a:pPr>
            <a:r>
              <a:rPr lang="zh-CN" altLang="en-US" sz="1500" b="1" dirty="0">
                <a:solidFill>
                  <a:srgbClr val="C00000"/>
                </a:solidFill>
                <a:latin typeface="微软雅黑" panose="020B0503020204020204" pitchFamily="34" charset="-122"/>
                <a:ea typeface="微软雅黑" panose="020B0503020204020204" pitchFamily="34" charset="-122"/>
              </a:rPr>
              <a:t>性能指标：</a:t>
            </a:r>
            <a:endParaRPr lang="en-US" altLang="zh-CN" sz="1500" b="1" dirty="0">
              <a:solidFill>
                <a:srgbClr val="C00000"/>
              </a:solidFill>
              <a:latin typeface="微软雅黑" panose="020B0503020204020204" pitchFamily="34" charset="-122"/>
              <a:ea typeface="微软雅黑" panose="020B0503020204020204" pitchFamily="34" charset="-122"/>
            </a:endParaRPr>
          </a:p>
          <a:p>
            <a:pPr>
              <a:lnSpc>
                <a:spcPts val="2250"/>
              </a:lnSpc>
            </a:pPr>
            <a:r>
              <a:rPr lang="zh-CN" altLang="en-US" sz="1500" b="1" dirty="0">
                <a:solidFill>
                  <a:prstClr val="black"/>
                </a:solidFill>
                <a:latin typeface="微软雅黑" panose="020B0503020204020204" pitchFamily="34" charset="-122"/>
                <a:ea typeface="微软雅黑" panose="020B0503020204020204" pitchFamily="34" charset="-122"/>
              </a:rPr>
              <a:t>从不同的方面来度量计算机网络的性能。</a:t>
            </a:r>
          </a:p>
        </p:txBody>
      </p:sp>
    </p:spTree>
    <p:extLst>
      <p:ext uri="{BB962C8B-B14F-4D97-AF65-F5344CB8AC3E}">
        <p14:creationId xmlns:p14="http://schemas.microsoft.com/office/powerpoint/2010/main" val="9284328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最重要的一个性能指标。</a:t>
            </a:r>
            <a:endParaRPr lang="en-US" altLang="zh-CN" dirty="0"/>
          </a:p>
          <a:p>
            <a:r>
              <a:rPr lang="zh-CN" altLang="en-US" dirty="0"/>
              <a:t>指的是</a:t>
            </a:r>
            <a:r>
              <a:rPr lang="zh-CN" altLang="en-US" dirty="0">
                <a:solidFill>
                  <a:srgbClr val="C00000"/>
                </a:solidFill>
              </a:rPr>
              <a:t>数据的传送速率，</a:t>
            </a:r>
            <a:r>
              <a:rPr lang="zh-CN" altLang="en-US" dirty="0"/>
              <a:t>也称为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a:t>。</a:t>
            </a:r>
          </a:p>
          <a:p>
            <a:r>
              <a:rPr lang="zh-CN" altLang="en-US" dirty="0">
                <a:solidFill>
                  <a:srgbClr val="0000FF"/>
                </a:solidFill>
              </a:rPr>
              <a:t>单位：</a:t>
            </a:r>
            <a:r>
              <a:rPr lang="en-US" altLang="zh-CN" dirty="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a:t>Gbit</a:t>
            </a:r>
            <a:r>
              <a:rPr lang="en-US" altLang="zh-CN" dirty="0"/>
              <a:t>/s </a:t>
            </a:r>
            <a:r>
              <a:rPr lang="zh-CN" altLang="en-US" dirty="0"/>
              <a:t>等。</a:t>
            </a:r>
            <a:endParaRPr lang="en-US" altLang="zh-CN" dirty="0"/>
          </a:p>
          <a:p>
            <a:pPr marL="0" indent="0">
              <a:buNone/>
            </a:pPr>
            <a:r>
              <a:rPr lang="en-US" altLang="zh-CN" dirty="0"/>
              <a:t>    </a:t>
            </a:r>
            <a:r>
              <a:rPr lang="zh-CN" altLang="en-US" dirty="0"/>
              <a:t>例如 </a:t>
            </a:r>
            <a:r>
              <a:rPr lang="en-US" altLang="zh-CN" dirty="0"/>
              <a:t>4 </a:t>
            </a:r>
            <a:r>
              <a:rPr lang="en-US" altLang="zh-CN" dirty="0">
                <a:sym typeface="Symbol"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p>
          <a:p>
            <a:r>
              <a:rPr lang="zh-CN" altLang="en-US" dirty="0"/>
              <a:t>速率往往是指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p>
        </p:txBody>
      </p:sp>
      <p:sp>
        <p:nvSpPr>
          <p:cNvPr id="5" name="文本占位符 4"/>
          <p:cNvSpPr>
            <a:spLocks noGrp="1"/>
          </p:cNvSpPr>
          <p:nvPr>
            <p:ph type="body" sz="quarter" idx="11"/>
          </p:nvPr>
        </p:nvSpPr>
        <p:spPr/>
        <p:txBody>
          <a:bodyPr/>
          <a:lstStyle/>
          <a:p>
            <a:r>
              <a:rPr lang="en-US" altLang="zh-CN" dirty="0"/>
              <a:t>1. </a:t>
            </a:r>
            <a:r>
              <a:rPr lang="zh-CN" altLang="en-US" dirty="0"/>
              <a:t>速率</a:t>
            </a:r>
          </a:p>
        </p:txBody>
      </p:sp>
      <p:sp>
        <p:nvSpPr>
          <p:cNvPr id="6" name="圆角矩形 5"/>
          <p:cNvSpPr/>
          <p:nvPr/>
        </p:nvSpPr>
        <p:spPr>
          <a:xfrm>
            <a:off x="632159" y="3180772"/>
            <a:ext cx="5421087" cy="641002"/>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669185" y="3212379"/>
            <a:ext cx="5384062" cy="577787"/>
          </a:xfrm>
          <a:prstGeom prst="rect">
            <a:avLst/>
          </a:prstGeom>
          <a:noFill/>
        </p:spPr>
        <p:txBody>
          <a:bodyPr wrap="square" rtlCol="0">
            <a:spAutoFit/>
          </a:bodyPr>
          <a:lstStyle/>
          <a:p>
            <a:pPr>
              <a:lnSpc>
                <a:spcPts val="1950"/>
              </a:lnSpc>
            </a:pPr>
            <a:r>
              <a:rPr lang="zh-CN" altLang="zh-CN" sz="1200" b="1" dirty="0">
                <a:latin typeface="微软雅黑" panose="020B0503020204020204" pitchFamily="34" charset="-122"/>
                <a:ea typeface="微软雅黑" panose="020B0503020204020204" pitchFamily="34" charset="-122"/>
              </a:rPr>
              <a:t>千</a:t>
            </a:r>
            <a:r>
              <a:rPr lang="en-US" altLang="zh-CN" sz="1200" b="1" dirty="0">
                <a:latin typeface="微软雅黑" panose="020B0503020204020204" pitchFamily="34" charset="-122"/>
                <a:ea typeface="微软雅黑" panose="020B0503020204020204" pitchFamily="34" charset="-122"/>
              </a:rPr>
              <a:t> = </a:t>
            </a:r>
            <a:r>
              <a:rPr lang="en-US" altLang="zh-CN" sz="1200" b="1" dirty="0">
                <a:solidFill>
                  <a:srgbClr val="C00000"/>
                </a:solidFill>
                <a:latin typeface="微软雅黑" panose="020B0503020204020204" pitchFamily="34" charset="-122"/>
                <a:ea typeface="微软雅黑" panose="020B0503020204020204" pitchFamily="34" charset="-122"/>
              </a:rPr>
              <a:t>K</a:t>
            </a:r>
            <a:r>
              <a:rPr lang="en-US" altLang="zh-CN" sz="1200" b="1" dirty="0">
                <a:latin typeface="微软雅黑" panose="020B0503020204020204" pitchFamily="34" charset="-122"/>
                <a:ea typeface="微软雅黑" panose="020B0503020204020204" pitchFamily="34" charset="-122"/>
              </a:rPr>
              <a:t> = 2</a:t>
            </a:r>
            <a:r>
              <a:rPr lang="en-US" altLang="zh-CN" sz="1200" b="1" baseline="30000" dirty="0">
                <a:latin typeface="微软雅黑" panose="020B0503020204020204" pitchFamily="34" charset="-122"/>
                <a:ea typeface="微软雅黑" panose="020B0503020204020204" pitchFamily="34" charset="-122"/>
              </a:rPr>
              <a:t>10</a:t>
            </a:r>
            <a:r>
              <a:rPr lang="en-US" altLang="zh-CN" sz="1200" b="1" dirty="0">
                <a:latin typeface="微软雅黑" panose="020B0503020204020204" pitchFamily="34" charset="-122"/>
                <a:ea typeface="微软雅黑" panose="020B0503020204020204" pitchFamily="34" charset="-122"/>
              </a:rPr>
              <a:t> = 1024</a:t>
            </a:r>
            <a:r>
              <a:rPr lang="zh-CN" altLang="zh-CN" sz="1200" b="1" dirty="0">
                <a:latin typeface="微软雅黑" panose="020B0503020204020204" pitchFamily="34" charset="-122"/>
                <a:ea typeface="微软雅黑" panose="020B0503020204020204" pitchFamily="34" charset="-122"/>
              </a:rPr>
              <a:t>，兆 </a:t>
            </a:r>
            <a:r>
              <a:rPr lang="en-US" altLang="zh-CN" sz="1200" b="1" dirty="0">
                <a:latin typeface="微软雅黑" panose="020B0503020204020204" pitchFamily="34" charset="-122"/>
                <a:ea typeface="微软雅黑" panose="020B0503020204020204" pitchFamily="34" charset="-122"/>
              </a:rPr>
              <a:t>= </a:t>
            </a:r>
            <a:r>
              <a:rPr lang="en-US" altLang="zh-CN" sz="1200" b="1" dirty="0">
                <a:solidFill>
                  <a:srgbClr val="C00000"/>
                </a:solidFill>
                <a:latin typeface="微软雅黑" panose="020B0503020204020204" pitchFamily="34" charset="-122"/>
                <a:ea typeface="微软雅黑" panose="020B0503020204020204" pitchFamily="34" charset="-122"/>
              </a:rPr>
              <a:t>M</a:t>
            </a:r>
            <a:r>
              <a:rPr lang="en-US" altLang="zh-CN" sz="1200" b="1" dirty="0">
                <a:latin typeface="微软雅黑" panose="020B0503020204020204" pitchFamily="34" charset="-122"/>
                <a:ea typeface="微软雅黑" panose="020B0503020204020204" pitchFamily="34" charset="-122"/>
              </a:rPr>
              <a:t> = 2</a:t>
            </a:r>
            <a:r>
              <a:rPr lang="en-US" altLang="zh-CN" sz="1200" b="1" baseline="30000" dirty="0">
                <a:latin typeface="微软雅黑" panose="020B0503020204020204" pitchFamily="34" charset="-122"/>
                <a:ea typeface="微软雅黑" panose="020B0503020204020204" pitchFamily="34" charset="-122"/>
              </a:rPr>
              <a:t>20 </a:t>
            </a:r>
            <a:r>
              <a:rPr lang="en-US" altLang="zh-CN" sz="1200" b="1" dirty="0">
                <a:latin typeface="微软雅黑" panose="020B0503020204020204" pitchFamily="34" charset="-122"/>
                <a:ea typeface="微软雅黑" panose="020B0503020204020204" pitchFamily="34" charset="-122"/>
              </a:rPr>
              <a:t>= 1024 K</a:t>
            </a:r>
            <a:r>
              <a:rPr lang="zh-CN" altLang="zh-CN" sz="1200" b="1" dirty="0">
                <a:latin typeface="微软雅黑" panose="020B0503020204020204" pitchFamily="34" charset="-122"/>
                <a:ea typeface="微软雅黑" panose="020B0503020204020204" pitchFamily="34" charset="-122"/>
              </a:rPr>
              <a:t>，吉 </a:t>
            </a:r>
            <a:r>
              <a:rPr lang="en-US" altLang="zh-CN" sz="1200" b="1" dirty="0">
                <a:latin typeface="微软雅黑" panose="020B0503020204020204" pitchFamily="34" charset="-122"/>
                <a:ea typeface="微软雅黑" panose="020B0503020204020204" pitchFamily="34" charset="-122"/>
              </a:rPr>
              <a:t>= </a:t>
            </a:r>
            <a:r>
              <a:rPr lang="en-US" altLang="zh-CN" sz="1200" b="1" dirty="0">
                <a:solidFill>
                  <a:srgbClr val="C00000"/>
                </a:solidFill>
                <a:latin typeface="微软雅黑" panose="020B0503020204020204" pitchFamily="34" charset="-122"/>
                <a:ea typeface="微软雅黑" panose="020B0503020204020204" pitchFamily="34" charset="-122"/>
              </a:rPr>
              <a:t>G</a:t>
            </a:r>
            <a:r>
              <a:rPr lang="en-US" altLang="zh-CN" sz="1200" b="1" dirty="0">
                <a:latin typeface="微软雅黑" panose="020B0503020204020204" pitchFamily="34" charset="-122"/>
                <a:ea typeface="微软雅黑" panose="020B0503020204020204" pitchFamily="34" charset="-122"/>
              </a:rPr>
              <a:t> = 2</a:t>
            </a:r>
            <a:r>
              <a:rPr lang="en-US" altLang="zh-CN" sz="1200" b="1" baseline="30000" dirty="0">
                <a:latin typeface="微软雅黑" panose="020B0503020204020204" pitchFamily="34" charset="-122"/>
                <a:ea typeface="微软雅黑" panose="020B0503020204020204" pitchFamily="34" charset="-122"/>
              </a:rPr>
              <a:t>30 </a:t>
            </a:r>
            <a:r>
              <a:rPr lang="en-US" altLang="zh-CN" sz="1200" b="1" dirty="0">
                <a:latin typeface="微软雅黑" panose="020B0503020204020204" pitchFamily="34" charset="-122"/>
                <a:ea typeface="微软雅黑" panose="020B0503020204020204" pitchFamily="34" charset="-122"/>
              </a:rPr>
              <a:t>= 1024 M</a:t>
            </a:r>
          </a:p>
          <a:p>
            <a:pPr>
              <a:lnSpc>
                <a:spcPts val="1950"/>
              </a:lnSpc>
            </a:pPr>
            <a:r>
              <a:rPr lang="en-US" altLang="zh-CN" sz="1200" b="1" dirty="0">
                <a:latin typeface="微软雅黑" panose="020B0503020204020204" pitchFamily="34" charset="-122"/>
                <a:ea typeface="微软雅黑" panose="020B0503020204020204" pitchFamily="34" charset="-122"/>
              </a:rPr>
              <a:t>1 </a:t>
            </a:r>
            <a:r>
              <a:rPr lang="zh-CN" altLang="en-US" sz="1200" b="1" dirty="0">
                <a:latin typeface="微软雅黑" panose="020B0503020204020204" pitchFamily="34" charset="-122"/>
                <a:ea typeface="微软雅黑" panose="020B0503020204020204" pitchFamily="34" charset="-122"/>
              </a:rPr>
              <a:t>字节 </a:t>
            </a:r>
            <a:r>
              <a:rPr lang="en-US" altLang="zh-CN" sz="1200" b="1" dirty="0">
                <a:latin typeface="微软雅黑" panose="020B0503020204020204" pitchFamily="34" charset="-122"/>
                <a:ea typeface="微软雅黑" panose="020B0503020204020204" pitchFamily="34" charset="-122"/>
              </a:rPr>
              <a:t>(Byte) =  8 </a:t>
            </a:r>
            <a:r>
              <a:rPr lang="zh-CN" altLang="en-US" sz="1200" b="1" dirty="0">
                <a:latin typeface="微软雅黑" panose="020B0503020204020204" pitchFamily="34" charset="-122"/>
                <a:ea typeface="微软雅黑" panose="020B0503020204020204" pitchFamily="34" charset="-122"/>
              </a:rPr>
              <a:t>比特 </a:t>
            </a:r>
            <a:r>
              <a:rPr lang="en-US" altLang="zh-CN" sz="1200" b="1" dirty="0">
                <a:latin typeface="微软雅黑" panose="020B0503020204020204" pitchFamily="34" charset="-122"/>
                <a:ea typeface="微软雅黑" panose="020B0503020204020204" pitchFamily="34" charset="-122"/>
              </a:rPr>
              <a:t>(bit</a:t>
            </a:r>
            <a:r>
              <a:rPr lang="zh-CN" altLang="en-US" sz="12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577537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extLst>
              <p:ext uri="{D42A27DB-BD31-4B8C-83A1-F6EECF244321}">
                <p14:modId xmlns:p14="http://schemas.microsoft.com/office/powerpoint/2010/main" val="662855348"/>
              </p:ext>
            </p:extLst>
          </p:nvPr>
        </p:nvGraphicFramePr>
        <p:xfrm>
          <a:off x="411479" y="1089614"/>
          <a:ext cx="6120732" cy="251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1540424" y="3672457"/>
            <a:ext cx="4433796" cy="86177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14313" indent="-214313">
              <a:lnSpc>
                <a:spcPts val="1950"/>
              </a:lnSpc>
              <a:spcBef>
                <a:spcPts val="0"/>
              </a:spcBef>
              <a:spcAft>
                <a:spcPts val="0"/>
              </a:spcAft>
              <a:buSzPct val="85000"/>
              <a:buFont typeface="Wingdings" panose="05000000000000000000" pitchFamily="2" charset="2"/>
              <a:buChar char="u"/>
            </a:pPr>
            <a:r>
              <a:rPr lang="zh-CN" altLang="en-US" sz="1600" b="1" dirty="0">
                <a:latin typeface="微软雅黑" pitchFamily="34" charset="-122"/>
                <a:ea typeface="微软雅黑" pitchFamily="34" charset="-122"/>
              </a:rPr>
              <a:t>两者</a:t>
            </a:r>
            <a:r>
              <a:rPr lang="zh-CN" altLang="zh-CN" sz="1600" b="1" dirty="0">
                <a:solidFill>
                  <a:srgbClr val="C00000"/>
                </a:solidFill>
                <a:latin typeface="微软雅黑" pitchFamily="34" charset="-122"/>
                <a:ea typeface="微软雅黑" pitchFamily="34" charset="-122"/>
              </a:rPr>
              <a:t>本质相同</a:t>
            </a:r>
            <a:r>
              <a:rPr lang="zh-CN" altLang="zh-CN" sz="1600" b="1" dirty="0">
                <a:latin typeface="微软雅黑" pitchFamily="34" charset="-122"/>
                <a:ea typeface="微软雅黑" pitchFamily="34" charset="-122"/>
              </a:rPr>
              <a:t>。</a:t>
            </a:r>
            <a:endParaRPr lang="en-US" altLang="zh-CN" sz="1600" b="1" dirty="0">
              <a:latin typeface="微软雅黑" pitchFamily="34" charset="-122"/>
              <a:ea typeface="微软雅黑" pitchFamily="34" charset="-122"/>
            </a:endParaRPr>
          </a:p>
          <a:p>
            <a:pPr marL="214313" indent="-214313">
              <a:lnSpc>
                <a:spcPts val="1950"/>
              </a:lnSpc>
              <a:spcBef>
                <a:spcPts val="0"/>
              </a:spcBef>
              <a:spcAft>
                <a:spcPts val="0"/>
              </a:spcAft>
              <a:buSzPct val="85000"/>
              <a:buFont typeface="Wingdings" panose="05000000000000000000" pitchFamily="2" charset="2"/>
              <a:buChar char="u"/>
            </a:pPr>
            <a:r>
              <a:rPr lang="zh-CN" altLang="zh-CN" sz="1600" b="1" dirty="0">
                <a:latin typeface="微软雅黑" pitchFamily="34" charset="-122"/>
                <a:ea typeface="微软雅黑" pitchFamily="34" charset="-122"/>
              </a:rPr>
              <a:t>一条通信链路的“带宽”越宽，其所能传输的“最高数据率”也越高。</a:t>
            </a:r>
          </a:p>
        </p:txBody>
      </p:sp>
    </p:spTree>
    <p:extLst>
      <p:ext uri="{BB962C8B-B14F-4D97-AF65-F5344CB8AC3E}">
        <p14:creationId xmlns:p14="http://schemas.microsoft.com/office/powerpoint/2010/main" val="132909597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133418"/>
            <a:ext cx="6096762" cy="3226082"/>
          </a:xfrm>
        </p:spPr>
        <p:txBody>
          <a:bodyPr/>
          <a:lstStyle/>
          <a:p>
            <a:pPr>
              <a:lnSpc>
                <a:spcPct val="150000"/>
              </a:lnSpc>
            </a:pPr>
            <a:r>
              <a:rPr lang="zh-CN" altLang="en-US" dirty="0"/>
              <a:t>单位时间内通过某个网络（或信道、接口）的</a:t>
            </a:r>
            <a:r>
              <a:rPr lang="zh-CN" altLang="en-US" dirty="0">
                <a:solidFill>
                  <a:srgbClr val="C00000"/>
                </a:solidFill>
              </a:rPr>
              <a:t>实际数据量。</a:t>
            </a:r>
            <a:endParaRPr lang="en-US" altLang="zh-CN" dirty="0">
              <a:solidFill>
                <a:srgbClr val="C00000"/>
              </a:solidFill>
            </a:endParaRPr>
          </a:p>
          <a:p>
            <a:pPr>
              <a:lnSpc>
                <a:spcPct val="150000"/>
              </a:lnSpc>
            </a:pPr>
            <a:r>
              <a:rPr lang="zh-CN" altLang="en-US" dirty="0"/>
              <a:t>受网络的带宽或网络的额定速率的限制。</a:t>
            </a:r>
            <a:endParaRPr lang="en-US" altLang="zh-CN" dirty="0"/>
          </a:p>
          <a:p>
            <a:pPr lvl="1">
              <a:lnSpc>
                <a:spcPct val="150000"/>
              </a:lnSpc>
            </a:pPr>
            <a:r>
              <a:rPr lang="zh-CN" altLang="en-US" dirty="0"/>
              <a:t>额定速率是绝对上限值。</a:t>
            </a:r>
            <a:endParaRPr lang="en-US" altLang="zh-CN" dirty="0"/>
          </a:p>
          <a:p>
            <a:pPr lvl="1">
              <a:lnSpc>
                <a:spcPct val="150000"/>
              </a:lnSpc>
            </a:pPr>
            <a:r>
              <a:rPr lang="zh-CN" altLang="en-US" dirty="0"/>
              <a:t>可能会远小于额定速率，甚至下降到零！</a:t>
            </a:r>
            <a:endParaRPr lang="en-US" altLang="zh-CN" dirty="0"/>
          </a:p>
          <a:p>
            <a:pPr>
              <a:lnSpc>
                <a:spcPct val="150000"/>
              </a:lnSpc>
            </a:pPr>
            <a:r>
              <a:rPr lang="zh-CN" altLang="en-US" dirty="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p>
        </p:txBody>
      </p:sp>
      <p:sp>
        <p:nvSpPr>
          <p:cNvPr id="3" name="文本占位符 2"/>
          <p:cNvSpPr>
            <a:spLocks noGrp="1"/>
          </p:cNvSpPr>
          <p:nvPr>
            <p:ph type="body" sz="quarter" idx="11"/>
          </p:nvPr>
        </p:nvSpPr>
        <p:spPr/>
        <p:txBody>
          <a:bodyPr/>
          <a:lstStyle/>
          <a:p>
            <a:r>
              <a:rPr lang="en-US" altLang="zh-CN" dirty="0"/>
              <a:t>3. </a:t>
            </a:r>
            <a:r>
              <a:rPr lang="zh-CN" altLang="en-US" dirty="0"/>
              <a:t>吞吐量 </a:t>
            </a:r>
            <a:r>
              <a:rPr lang="en-US" altLang="zh-CN" dirty="0"/>
              <a:t>(throughput)</a:t>
            </a:r>
            <a:endParaRPr lang="zh-CN" altLang="en-US" dirty="0"/>
          </a:p>
        </p:txBody>
      </p:sp>
    </p:spTree>
    <p:extLst>
      <p:ext uri="{BB962C8B-B14F-4D97-AF65-F5344CB8AC3E}">
        <p14:creationId xmlns:p14="http://schemas.microsoft.com/office/powerpoint/2010/main" val="413128415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248402"/>
            <a:ext cx="6096762" cy="3111098"/>
          </a:xfrm>
        </p:spPr>
        <p:txBody>
          <a:bodyPr/>
          <a:lstStyle/>
          <a:p>
            <a:pPr>
              <a:lnSpc>
                <a:spcPct val="150000"/>
              </a:lnSpc>
            </a:pPr>
            <a:r>
              <a:rPr lang="zh-CN" altLang="en-US" sz="1800" dirty="0"/>
              <a:t>指数据（一个报文或分组，甚至比特）从网络（或链路）的</a:t>
            </a:r>
            <a:r>
              <a:rPr lang="zh-CN" altLang="en-US" sz="1800" dirty="0">
                <a:solidFill>
                  <a:srgbClr val="C00000"/>
                </a:solidFill>
              </a:rPr>
              <a:t>一端传送到另一端所需的</a:t>
            </a:r>
            <a:r>
              <a:rPr lang="zh-CN" altLang="en-US" sz="1800" dirty="0">
                <a:solidFill>
                  <a:srgbClr val="0000CC"/>
                </a:solidFill>
              </a:rPr>
              <a:t>时间。</a:t>
            </a:r>
          </a:p>
          <a:p>
            <a:pPr>
              <a:lnSpc>
                <a:spcPct val="150000"/>
              </a:lnSpc>
            </a:pPr>
            <a:r>
              <a:rPr lang="zh-CN" altLang="en-US" sz="1800" dirty="0"/>
              <a:t>有时也称为</a:t>
            </a:r>
            <a:r>
              <a:rPr lang="zh-CN" altLang="en-US" sz="1800" dirty="0">
                <a:solidFill>
                  <a:srgbClr val="0000CC"/>
                </a:solidFill>
              </a:rPr>
              <a:t>延迟</a:t>
            </a:r>
            <a:r>
              <a:rPr lang="zh-CN" altLang="en-US" sz="1800" dirty="0"/>
              <a:t>或</a:t>
            </a:r>
            <a:r>
              <a:rPr lang="zh-CN" altLang="en-US" sz="1800" dirty="0">
                <a:solidFill>
                  <a:srgbClr val="0000CC"/>
                </a:solidFill>
              </a:rPr>
              <a:t>迟延。</a:t>
            </a:r>
            <a:endParaRPr lang="en-US" altLang="zh-CN" sz="1800" dirty="0">
              <a:solidFill>
                <a:srgbClr val="0000CC"/>
              </a:solidFill>
            </a:endParaRPr>
          </a:p>
          <a:p>
            <a:pPr>
              <a:lnSpc>
                <a:spcPct val="150000"/>
              </a:lnSpc>
            </a:pPr>
            <a:r>
              <a:rPr lang="zh-CN" altLang="en-US" sz="1800" dirty="0"/>
              <a:t>组成：</a:t>
            </a:r>
          </a:p>
          <a:p>
            <a:pPr lvl="1">
              <a:lnSpc>
                <a:spcPct val="150000"/>
              </a:lnSpc>
            </a:pPr>
            <a:r>
              <a:rPr lang="zh-CN" altLang="en-US" sz="1600" dirty="0"/>
              <a:t>（</a:t>
            </a:r>
            <a:r>
              <a:rPr lang="en-US" altLang="zh-CN" sz="1600" dirty="0"/>
              <a:t>1</a:t>
            </a:r>
            <a:r>
              <a:rPr lang="zh-CN" altLang="en-US" sz="1600" dirty="0"/>
              <a:t>）发送时延</a:t>
            </a:r>
            <a:endParaRPr lang="en-US" altLang="zh-CN" sz="1600" dirty="0"/>
          </a:p>
          <a:p>
            <a:pPr lvl="1">
              <a:lnSpc>
                <a:spcPct val="150000"/>
              </a:lnSpc>
            </a:pPr>
            <a:r>
              <a:rPr lang="zh-CN" altLang="en-US" sz="1600" dirty="0"/>
              <a:t>（</a:t>
            </a:r>
            <a:r>
              <a:rPr lang="en-US" altLang="zh-CN" sz="1600" dirty="0"/>
              <a:t>2</a:t>
            </a:r>
            <a:r>
              <a:rPr lang="zh-CN" altLang="en-US" sz="1600" dirty="0"/>
              <a:t>）传播时延</a:t>
            </a:r>
          </a:p>
          <a:p>
            <a:pPr lvl="1">
              <a:lnSpc>
                <a:spcPct val="150000"/>
              </a:lnSpc>
            </a:pPr>
            <a:r>
              <a:rPr lang="zh-CN" altLang="en-US" sz="1600" dirty="0"/>
              <a:t>（</a:t>
            </a:r>
            <a:r>
              <a:rPr lang="en-US" altLang="zh-CN" sz="1600" dirty="0"/>
              <a:t>3</a:t>
            </a:r>
            <a:r>
              <a:rPr lang="zh-CN" altLang="en-US" sz="1600" dirty="0"/>
              <a:t>）处理时延</a:t>
            </a:r>
          </a:p>
          <a:p>
            <a:pPr lvl="1">
              <a:lnSpc>
                <a:spcPct val="150000"/>
              </a:lnSpc>
            </a:pPr>
            <a:r>
              <a:rPr lang="zh-CN" altLang="en-US" sz="1600" dirty="0"/>
              <a:t>（</a:t>
            </a:r>
            <a:r>
              <a:rPr lang="en-US" altLang="zh-CN" sz="1600" dirty="0"/>
              <a:t>4</a:t>
            </a:r>
            <a:r>
              <a:rPr lang="zh-CN" altLang="en-US" sz="1600" dirty="0"/>
              <a:t>）排队时延</a:t>
            </a:r>
            <a:endParaRPr lang="en-US" altLang="zh-CN" sz="1600" dirty="0"/>
          </a:p>
          <a:p>
            <a:pPr>
              <a:lnSpc>
                <a:spcPct val="150000"/>
              </a:lnSpc>
            </a:pPr>
            <a:endParaRPr lang="zh-CN" altLang="en-US" sz="1800" dirty="0"/>
          </a:p>
        </p:txBody>
      </p:sp>
      <p:sp>
        <p:nvSpPr>
          <p:cNvPr id="3" name="文本占位符 2"/>
          <p:cNvSpPr>
            <a:spLocks noGrp="1"/>
          </p:cNvSpPr>
          <p:nvPr>
            <p:ph type="body" sz="quarter" idx="11"/>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Tree>
    <p:extLst>
      <p:ext uri="{BB962C8B-B14F-4D97-AF65-F5344CB8AC3E}">
        <p14:creationId xmlns:p14="http://schemas.microsoft.com/office/powerpoint/2010/main" val="32293182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127943"/>
            <a:ext cx="6096762" cy="3231557"/>
          </a:xfrm>
        </p:spPr>
        <p:txBody>
          <a:bodyPr/>
          <a:lstStyle/>
          <a:p>
            <a:r>
              <a:rPr lang="zh-CN" altLang="en-US" dirty="0"/>
              <a:t>也称为</a:t>
            </a:r>
            <a:r>
              <a:rPr lang="zh-CN" altLang="en-US" dirty="0">
                <a:solidFill>
                  <a:srgbClr val="0000FF"/>
                </a:solidFill>
              </a:rPr>
              <a:t>传输时延。</a:t>
            </a:r>
          </a:p>
          <a:p>
            <a:r>
              <a:rPr lang="zh-CN" altLang="en-US" dirty="0"/>
              <a:t>是主机或路由器发送数据帧所需要的时间，也就是从发送数据帧的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p>
        </p:txBody>
      </p:sp>
      <p:sp>
        <p:nvSpPr>
          <p:cNvPr id="5" name="Rectangle 14"/>
          <p:cNvSpPr>
            <a:spLocks noChangeArrowheads="1"/>
          </p:cNvSpPr>
          <p:nvPr/>
        </p:nvSpPr>
        <p:spPr bwMode="auto">
          <a:xfrm>
            <a:off x="700793" y="2334113"/>
            <a:ext cx="5046806" cy="919163"/>
          </a:xfrm>
          <a:prstGeom prst="rect">
            <a:avLst/>
          </a:prstGeom>
          <a:solidFill>
            <a:srgbClr val="FFFF99"/>
          </a:solidFill>
          <a:ln w="12700">
            <a:solidFill>
              <a:srgbClr val="00006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1500" b="1">
              <a:ea typeface="黑体" pitchFamily="2" charset="-122"/>
            </a:endParaRPr>
          </a:p>
        </p:txBody>
      </p:sp>
      <p:grpSp>
        <p:nvGrpSpPr>
          <p:cNvPr id="6" name="组合 6"/>
          <p:cNvGrpSpPr>
            <a:grpSpLocks/>
          </p:cNvGrpSpPr>
          <p:nvPr/>
        </p:nvGrpSpPr>
        <p:grpSpPr bwMode="auto">
          <a:xfrm>
            <a:off x="1193922" y="2482727"/>
            <a:ext cx="3989438" cy="658922"/>
            <a:chOff x="2539747" y="4370700"/>
            <a:chExt cx="4467381" cy="878562"/>
          </a:xfrm>
        </p:grpSpPr>
        <p:sp>
          <p:nvSpPr>
            <p:cNvPr id="7" name="Text Box 9"/>
            <p:cNvSpPr txBox="1">
              <a:spLocks noChangeArrowheads="1"/>
            </p:cNvSpPr>
            <p:nvPr/>
          </p:nvSpPr>
          <p:spPr bwMode="auto">
            <a:xfrm>
              <a:off x="2539747" y="4602475"/>
              <a:ext cx="1361004"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500" b="1" dirty="0">
                  <a:solidFill>
                    <a:srgbClr val="000066"/>
                  </a:solidFill>
                  <a:latin typeface="微软雅黑" pitchFamily="34" charset="-122"/>
                  <a:ea typeface="微软雅黑" pitchFamily="34" charset="-122"/>
                </a:rPr>
                <a:t>发送时延 </a:t>
              </a:r>
              <a:r>
                <a:rPr lang="en-US" altLang="zh-CN" sz="1500" b="1" dirty="0">
                  <a:solidFill>
                    <a:srgbClr val="000066"/>
                  </a:solidFill>
                  <a:latin typeface="微软雅黑" pitchFamily="34" charset="-122"/>
                  <a:ea typeface="微软雅黑" pitchFamily="34" charset="-122"/>
                </a:rPr>
                <a:t>= </a:t>
              </a:r>
            </a:p>
          </p:txBody>
        </p:sp>
        <p:sp>
          <p:nvSpPr>
            <p:cNvPr id="8" name="Text Box 10"/>
            <p:cNvSpPr txBox="1">
              <a:spLocks noChangeArrowheads="1"/>
            </p:cNvSpPr>
            <p:nvPr/>
          </p:nvSpPr>
          <p:spPr bwMode="auto">
            <a:xfrm>
              <a:off x="4333880" y="4370700"/>
              <a:ext cx="201260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500" b="1" dirty="0">
                  <a:solidFill>
                    <a:srgbClr val="000066"/>
                  </a:solidFill>
                  <a:latin typeface="微软雅黑" pitchFamily="34" charset="-122"/>
                  <a:ea typeface="微软雅黑" pitchFamily="34" charset="-122"/>
                </a:rPr>
                <a:t>数据帧长度（</a:t>
              </a:r>
              <a:r>
                <a:rPr lang="en-US" altLang="zh-CN" sz="1500" b="1" dirty="0">
                  <a:solidFill>
                    <a:srgbClr val="000066"/>
                  </a:solidFill>
                  <a:latin typeface="微软雅黑" pitchFamily="34" charset="-122"/>
                  <a:ea typeface="微软雅黑" pitchFamily="34" charset="-122"/>
                </a:rPr>
                <a:t>bit</a:t>
              </a:r>
              <a:r>
                <a:rPr lang="zh-CN" altLang="en-US" sz="1500" b="1" dirty="0">
                  <a:solidFill>
                    <a:srgbClr val="000066"/>
                  </a:solidFill>
                  <a:latin typeface="微软雅黑" pitchFamily="34" charset="-122"/>
                  <a:ea typeface="微软雅黑" pitchFamily="34" charset="-122"/>
                </a:rPr>
                <a:t>）</a:t>
              </a:r>
            </a:p>
          </p:txBody>
        </p:sp>
        <p:sp>
          <p:nvSpPr>
            <p:cNvPr id="9" name="Text Box 11"/>
            <p:cNvSpPr txBox="1">
              <a:spLocks noChangeArrowheads="1"/>
            </p:cNvSpPr>
            <p:nvPr/>
          </p:nvSpPr>
          <p:spPr bwMode="auto">
            <a:xfrm>
              <a:off x="4337429" y="4818375"/>
              <a:ext cx="200542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500" b="1" dirty="0">
                  <a:solidFill>
                    <a:srgbClr val="000066"/>
                  </a:solidFill>
                  <a:latin typeface="微软雅黑" pitchFamily="34" charset="-122"/>
                  <a:ea typeface="微软雅黑" pitchFamily="34" charset="-122"/>
                </a:rPr>
                <a:t>发送速率（</a:t>
              </a:r>
              <a:r>
                <a:rPr lang="en-US" altLang="zh-CN" sz="1500" b="1" dirty="0">
                  <a:solidFill>
                    <a:srgbClr val="000066"/>
                  </a:solidFill>
                  <a:latin typeface="微软雅黑" pitchFamily="34" charset="-122"/>
                  <a:ea typeface="微软雅黑" pitchFamily="34" charset="-122"/>
                </a:rPr>
                <a:t>bit/s</a:t>
              </a:r>
              <a:r>
                <a:rPr lang="zh-CN" altLang="en-US" sz="1500" b="1" dirty="0">
                  <a:solidFill>
                    <a:srgbClr val="000066"/>
                  </a:solidFill>
                  <a:latin typeface="微软雅黑" pitchFamily="34" charset="-122"/>
                  <a:ea typeface="微软雅黑" pitchFamily="34" charset="-122"/>
                </a:rPr>
                <a:t>）</a:t>
              </a: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35197820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281255"/>
            <a:ext cx="6096762" cy="3078245"/>
          </a:xfrm>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endParaRPr lang="en-US" altLang="zh-CN" dirty="0"/>
          </a:p>
          <a:p>
            <a:endParaRPr lang="en-US" altLang="zh-CN" dirty="0"/>
          </a:p>
          <a:p>
            <a:endParaRPr lang="en-US" altLang="zh-CN" dirty="0"/>
          </a:p>
          <a:p>
            <a:endParaRPr lang="en-US" altLang="zh-CN" dirty="0"/>
          </a:p>
          <a:p>
            <a:endParaRPr lang="en-US" altLang="zh-CN" dirty="0"/>
          </a:p>
          <a:p>
            <a:r>
              <a:rPr lang="zh-CN" altLang="en-US" dirty="0"/>
              <a:t>电磁波传播速率：</a:t>
            </a:r>
            <a:endParaRPr lang="en-US" altLang="zh-CN" dirty="0"/>
          </a:p>
          <a:p>
            <a:pPr lvl="1"/>
            <a:r>
              <a:rPr lang="zh-CN" altLang="en-US" dirty="0"/>
              <a:t>自由空间的传播速率是光速 </a:t>
            </a:r>
            <a:r>
              <a:rPr lang="en-US" altLang="zh-CN" dirty="0"/>
              <a:t>= 3.0 </a:t>
            </a:r>
            <a:r>
              <a:rPr lang="zh-CN" altLang="en-US" dirty="0"/>
              <a:t>ⅹ</a:t>
            </a:r>
            <a:r>
              <a:rPr lang="en-US" altLang="zh-CN" dirty="0"/>
              <a:t> 10</a:t>
            </a:r>
            <a:r>
              <a:rPr lang="en-US" altLang="zh-CN" baseline="30000" dirty="0"/>
              <a:t>5</a:t>
            </a:r>
            <a:r>
              <a:rPr lang="en-US" altLang="zh-CN" dirty="0"/>
              <a:t> km/s</a:t>
            </a:r>
          </a:p>
          <a:p>
            <a:pPr lvl="1"/>
            <a:r>
              <a:rPr lang="zh-CN" altLang="en-US" dirty="0"/>
              <a:t>在铜线电缆中的传播速率约 </a:t>
            </a:r>
            <a:r>
              <a:rPr lang="en-US" altLang="zh-CN" dirty="0"/>
              <a:t>= 2.3 </a:t>
            </a:r>
            <a:r>
              <a:rPr lang="zh-CN" altLang="en-US" dirty="0"/>
              <a:t>ⅹ</a:t>
            </a:r>
            <a:r>
              <a:rPr lang="en-US" altLang="zh-CN" dirty="0"/>
              <a:t> 10</a:t>
            </a:r>
            <a:r>
              <a:rPr lang="en-US" altLang="zh-CN" baseline="30000" dirty="0"/>
              <a:t>5</a:t>
            </a:r>
            <a:r>
              <a:rPr lang="en-US" altLang="zh-CN" dirty="0"/>
              <a:t> km/s</a:t>
            </a:r>
          </a:p>
          <a:p>
            <a:pPr lvl="1"/>
            <a:r>
              <a:rPr lang="zh-CN" altLang="en-US" dirty="0"/>
              <a:t>在光纤中的传播速率约 </a:t>
            </a:r>
            <a:r>
              <a:rPr lang="en-US" altLang="zh-CN" dirty="0"/>
              <a:t>=</a:t>
            </a:r>
            <a:r>
              <a:rPr lang="zh-CN" altLang="en-US" dirty="0"/>
              <a:t> </a:t>
            </a:r>
            <a:r>
              <a:rPr lang="en-US" altLang="zh-CN" dirty="0"/>
              <a:t>2.0 </a:t>
            </a:r>
            <a:r>
              <a:rPr lang="zh-CN" altLang="en-US" dirty="0"/>
              <a:t>ⅹ </a:t>
            </a:r>
            <a:r>
              <a:rPr lang="en-US" altLang="zh-CN" dirty="0"/>
              <a:t>10</a:t>
            </a:r>
            <a:r>
              <a:rPr lang="en-US" altLang="zh-CN" baseline="30000" dirty="0"/>
              <a:t>5</a:t>
            </a:r>
            <a:r>
              <a:rPr lang="en-US" altLang="zh-CN" dirty="0"/>
              <a:t> km/s</a:t>
            </a:r>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
        <p:nvSpPr>
          <p:cNvPr id="12" name="Rectangle 14"/>
          <p:cNvSpPr>
            <a:spLocks noChangeArrowheads="1"/>
          </p:cNvSpPr>
          <p:nvPr/>
        </p:nvSpPr>
        <p:spPr bwMode="auto">
          <a:xfrm>
            <a:off x="759634" y="1779745"/>
            <a:ext cx="5327657" cy="919163"/>
          </a:xfrm>
          <a:prstGeom prst="rect">
            <a:avLst/>
          </a:prstGeom>
          <a:solidFill>
            <a:srgbClr val="FFFF99"/>
          </a:solidFill>
          <a:ln w="12700">
            <a:solidFill>
              <a:srgbClr val="00006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1500" b="1">
              <a:ea typeface="黑体" pitchFamily="2" charset="-122"/>
            </a:endParaRPr>
          </a:p>
        </p:txBody>
      </p:sp>
      <p:grpSp>
        <p:nvGrpSpPr>
          <p:cNvPr id="13" name="组合 13"/>
          <p:cNvGrpSpPr>
            <a:grpSpLocks/>
          </p:cNvGrpSpPr>
          <p:nvPr/>
        </p:nvGrpSpPr>
        <p:grpSpPr bwMode="auto">
          <a:xfrm>
            <a:off x="1082811" y="1900994"/>
            <a:ext cx="4799566" cy="665847"/>
            <a:chOff x="2196085" y="4343452"/>
            <a:chExt cx="5374557" cy="887795"/>
          </a:xfrm>
        </p:grpSpPr>
        <p:sp>
          <p:nvSpPr>
            <p:cNvPr id="14" name="Text Box 9"/>
            <p:cNvSpPr txBox="1">
              <a:spLocks noChangeArrowheads="1"/>
            </p:cNvSpPr>
            <p:nvPr/>
          </p:nvSpPr>
          <p:spPr bwMode="auto">
            <a:xfrm>
              <a:off x="2196085" y="4554685"/>
              <a:ext cx="1361002" cy="430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500" b="1" dirty="0">
                  <a:solidFill>
                    <a:srgbClr val="000066"/>
                  </a:solidFill>
                  <a:latin typeface="微软雅黑" pitchFamily="34" charset="-122"/>
                  <a:ea typeface="微软雅黑" pitchFamily="34" charset="-122"/>
                </a:rPr>
                <a:t>传播时延 </a:t>
              </a:r>
              <a:r>
                <a:rPr lang="en-US" altLang="zh-CN" sz="1500" b="1" dirty="0">
                  <a:solidFill>
                    <a:srgbClr val="000066"/>
                  </a:solidFill>
                  <a:latin typeface="微软雅黑" pitchFamily="34" charset="-122"/>
                  <a:ea typeface="微软雅黑" pitchFamily="34" charset="-122"/>
                </a:rPr>
                <a:t>= </a:t>
              </a:r>
            </a:p>
          </p:txBody>
        </p:sp>
        <p:sp>
          <p:nvSpPr>
            <p:cNvPr id="15" name="Text Box 10"/>
            <p:cNvSpPr txBox="1">
              <a:spLocks noChangeArrowheads="1"/>
            </p:cNvSpPr>
            <p:nvPr/>
          </p:nvSpPr>
          <p:spPr bwMode="auto">
            <a:xfrm>
              <a:off x="4527837" y="4343452"/>
              <a:ext cx="1714625" cy="430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500" b="1">
                  <a:solidFill>
                    <a:srgbClr val="000066"/>
                  </a:solidFill>
                  <a:latin typeface="微软雅黑" pitchFamily="34" charset="-122"/>
                  <a:ea typeface="微软雅黑" pitchFamily="34" charset="-122"/>
                </a:rPr>
                <a:t>信道长度（米）</a:t>
              </a:r>
            </a:p>
          </p:txBody>
        </p:sp>
        <p:sp>
          <p:nvSpPr>
            <p:cNvPr id="16" name="Text Box 11"/>
            <p:cNvSpPr txBox="1">
              <a:spLocks noChangeArrowheads="1"/>
            </p:cNvSpPr>
            <p:nvPr/>
          </p:nvSpPr>
          <p:spPr bwMode="auto">
            <a:xfrm>
              <a:off x="3429460" y="4800361"/>
              <a:ext cx="4141182" cy="430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500" b="1">
                  <a:solidFill>
                    <a:srgbClr val="000066"/>
                  </a:solidFill>
                  <a:latin typeface="微软雅黑" pitchFamily="34" charset="-122"/>
                  <a:ea typeface="微软雅黑" pitchFamily="34" charset="-122"/>
                </a:rPr>
                <a:t>信号在信道上的传播速率（米</a:t>
              </a:r>
              <a:r>
                <a:rPr lang="en-US" altLang="zh-CN" sz="1500" b="1">
                  <a:solidFill>
                    <a:srgbClr val="000066"/>
                  </a:solidFill>
                  <a:latin typeface="微软雅黑" pitchFamily="34" charset="-122"/>
                  <a:ea typeface="微软雅黑" pitchFamily="34" charset="-122"/>
                </a:rPr>
                <a:t>/</a:t>
              </a:r>
              <a:r>
                <a:rPr lang="zh-CN" altLang="en-US" sz="1500" b="1">
                  <a:solidFill>
                    <a:srgbClr val="000066"/>
                  </a:solidFill>
                  <a:latin typeface="微软雅黑" pitchFamily="34" charset="-122"/>
                  <a:ea typeface="微软雅黑" pitchFamily="34" charset="-122"/>
                </a:rPr>
                <a:t>秒）</a:t>
              </a: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extLst>
      <p:ext uri="{BB962C8B-B14F-4D97-AF65-F5344CB8AC3E}">
        <p14:creationId xmlns:p14="http://schemas.microsoft.com/office/powerpoint/2010/main" val="59751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49758" y="1078663"/>
            <a:ext cx="6096762" cy="3038875"/>
          </a:xfrm>
        </p:spPr>
        <p:txBody>
          <a:bodyPr/>
          <a:lstStyle/>
          <a:p>
            <a:pPr marL="257175" lvl="1" indent="-257175">
              <a:lnSpc>
                <a:spcPct val="150000"/>
              </a:lnSpc>
              <a:buClr>
                <a:srgbClr val="0066CC"/>
              </a:buClr>
              <a:buFont typeface="Wingdings" panose="05000000000000000000" pitchFamily="2" charset="2"/>
              <a:buChar char="l"/>
            </a:pPr>
            <a:r>
              <a:rPr lang="zh-CN" altLang="en-US" sz="1800" dirty="0">
                <a:solidFill>
                  <a:srgbClr val="C00000"/>
                </a:solidFill>
              </a:rPr>
              <a:t>注意：</a:t>
            </a:r>
            <a:r>
              <a:rPr lang="zh-CN" altLang="en-US" sz="1800" dirty="0">
                <a:solidFill>
                  <a:srgbClr val="0000CC"/>
                </a:solidFill>
              </a:rPr>
              <a:t>发送时延</a:t>
            </a:r>
            <a:r>
              <a:rPr lang="zh-CN" altLang="en-US" sz="1800" dirty="0">
                <a:solidFill>
                  <a:srgbClr val="C00000"/>
                </a:solidFill>
              </a:rPr>
              <a:t>与</a:t>
            </a:r>
            <a:r>
              <a:rPr lang="zh-CN" altLang="en-US" sz="1800" dirty="0">
                <a:solidFill>
                  <a:srgbClr val="0000CC"/>
                </a:solidFill>
              </a:rPr>
              <a:t>传播时延</a:t>
            </a:r>
            <a:r>
              <a:rPr lang="zh-CN" altLang="zh-CN" sz="1800" dirty="0">
                <a:solidFill>
                  <a:srgbClr val="C00000"/>
                </a:solidFill>
              </a:rPr>
              <a:t>有本质上的不同</a:t>
            </a:r>
            <a:r>
              <a:rPr lang="zh-CN" altLang="en-US" sz="1800" dirty="0">
                <a:solidFill>
                  <a:srgbClr val="C00000"/>
                </a:solidFill>
              </a:rPr>
              <a:t>。</a:t>
            </a:r>
            <a:endParaRPr lang="en-US" altLang="zh-CN" sz="1800" dirty="0">
              <a:solidFill>
                <a:srgbClr val="C00000"/>
              </a:solidFill>
            </a:endParaRPr>
          </a:p>
          <a:p>
            <a:pPr lvl="1">
              <a:lnSpc>
                <a:spcPct val="150000"/>
              </a:lnSpc>
            </a:pPr>
            <a:r>
              <a:rPr lang="zh-CN" altLang="en-US" sz="1600" dirty="0">
                <a:solidFill>
                  <a:srgbClr val="0000CC"/>
                </a:solidFill>
              </a:rPr>
              <a:t>发送时延</a:t>
            </a:r>
            <a:r>
              <a:rPr lang="zh-CN" altLang="en-US" sz="1600" dirty="0"/>
              <a:t>发生在机器内部的发送器中，与传输信道的长度（或信号传送的距离）没有任何关系。</a:t>
            </a:r>
            <a:endParaRPr lang="en-US" altLang="zh-CN" sz="1600" dirty="0"/>
          </a:p>
          <a:p>
            <a:pPr lvl="1">
              <a:lnSpc>
                <a:spcPct val="150000"/>
              </a:lnSpc>
            </a:pPr>
            <a:r>
              <a:rPr lang="zh-CN" altLang="en-US" sz="1600" dirty="0">
                <a:solidFill>
                  <a:srgbClr val="0000CC"/>
                </a:solidFill>
              </a:rPr>
              <a:t>传播时延</a:t>
            </a:r>
            <a:r>
              <a:rPr lang="zh-CN" altLang="en-US" sz="1600" dirty="0"/>
              <a:t>则发生在机器外部的传输信道媒体上，而与信号的发送速率无关。信号传送的距离越远，传播时延就越大。</a:t>
            </a:r>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p>
        </p:txBody>
      </p:sp>
    </p:spTree>
    <p:extLst>
      <p:ext uri="{BB962C8B-B14F-4D97-AF65-F5344CB8AC3E}">
        <p14:creationId xmlns:p14="http://schemas.microsoft.com/office/powerpoint/2010/main" val="183324277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2613" y="1128674"/>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万物联网</a:t>
            </a:r>
          </a:p>
        </p:txBody>
      </p:sp>
      <p:sp>
        <p:nvSpPr>
          <p:cNvPr id="6" name="矩形 5"/>
          <p:cNvSpPr/>
          <p:nvPr/>
        </p:nvSpPr>
        <p:spPr>
          <a:xfrm>
            <a:off x="4431245" y="1128674"/>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人人用网</a:t>
            </a:r>
          </a:p>
        </p:txBody>
      </p:sp>
      <p:sp>
        <p:nvSpPr>
          <p:cNvPr id="9" name="Rectangle 6"/>
          <p:cNvSpPr>
            <a:spLocks noChangeArrowheads="1"/>
          </p:cNvSpPr>
          <p:nvPr/>
        </p:nvSpPr>
        <p:spPr bwMode="auto">
          <a:xfrm>
            <a:off x="2094339" y="599434"/>
            <a:ext cx="26693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a:solidFill>
                  <a:schemeClr val="bg1"/>
                </a:solidFill>
                <a:latin typeface="微软雅黑" pitchFamily="34" charset="-122"/>
                <a:ea typeface="微软雅黑" pitchFamily="34" charset="-122"/>
              </a:rPr>
              <a:t>互联网</a:t>
            </a:r>
            <a:r>
              <a:rPr lang="en-US" altLang="zh-CN" b="1" dirty="0">
                <a:solidFill>
                  <a:schemeClr val="bg1"/>
                </a:solidFill>
                <a:latin typeface="微软雅黑" pitchFamily="34" charset="-122"/>
                <a:ea typeface="微软雅黑" pitchFamily="34" charset="-122"/>
              </a:rPr>
              <a:t>+</a:t>
            </a:r>
            <a:r>
              <a:rPr lang="zh-CN" altLang="en-US" b="1" dirty="0">
                <a:solidFill>
                  <a:schemeClr val="bg1"/>
                </a:solidFill>
                <a:latin typeface="微软雅黑" pitchFamily="34" charset="-122"/>
                <a:ea typeface="微软雅黑" pitchFamily="34" charset="-122"/>
              </a:rPr>
              <a:t>：新的经济形态</a:t>
            </a:r>
            <a:endParaRPr lang="fr-FR" altLang="zh-CN" b="1" dirty="0">
              <a:solidFill>
                <a:schemeClr val="bg1"/>
              </a:solidFill>
              <a:latin typeface="微软雅黑" pitchFamily="34" charset="-122"/>
              <a:ea typeface="微软雅黑" pitchFamily="34" charset="-122"/>
            </a:endParaRPr>
          </a:p>
        </p:txBody>
      </p:sp>
      <p:sp>
        <p:nvSpPr>
          <p:cNvPr id="3" name="内容占位符 2"/>
          <p:cNvSpPr>
            <a:spLocks noGrp="1"/>
          </p:cNvSpPr>
          <p:nvPr>
            <p:ph sz="quarter" idx="10"/>
          </p:nvPr>
        </p:nvSpPr>
        <p:spPr>
          <a:xfrm>
            <a:off x="380618" y="1154193"/>
            <a:ext cx="6096762" cy="3389873"/>
          </a:xfrm>
        </p:spPr>
        <p:txBody>
          <a:bodyPr/>
          <a:lstStyle/>
          <a:p>
            <a:r>
              <a:rPr lang="zh-CN" altLang="en-US" sz="1800" dirty="0"/>
              <a:t>指“互联网</a:t>
            </a:r>
            <a:r>
              <a:rPr lang="en-US" altLang="zh-CN" sz="1800" dirty="0"/>
              <a:t>+</a:t>
            </a:r>
            <a:r>
              <a:rPr lang="zh-CN" altLang="en-US" sz="1800" dirty="0"/>
              <a:t>各个传统行业”。</a:t>
            </a:r>
            <a:endParaRPr lang="en-US" altLang="zh-CN" sz="1800" dirty="0"/>
          </a:p>
          <a:p>
            <a:r>
              <a:rPr lang="zh-CN" altLang="en-US" sz="1800" dirty="0"/>
              <a:t>把互联网的创新成果深度融合于经济社会各领域。</a:t>
            </a:r>
            <a:endParaRPr lang="en-US" altLang="zh-CN" sz="1800" dirty="0"/>
          </a:p>
          <a:p>
            <a:endParaRPr lang="zh-CN" altLang="en-US" sz="1800" dirty="0"/>
          </a:p>
        </p:txBody>
      </p:sp>
      <p:graphicFrame>
        <p:nvGraphicFramePr>
          <p:cNvPr id="13" name="图示 12"/>
          <p:cNvGraphicFramePr/>
          <p:nvPr>
            <p:extLst>
              <p:ext uri="{D42A27DB-BD31-4B8C-83A1-F6EECF244321}">
                <p14:modId xmlns:p14="http://schemas.microsoft.com/office/powerpoint/2010/main" val="2988485190"/>
              </p:ext>
            </p:extLst>
          </p:nvPr>
        </p:nvGraphicFramePr>
        <p:xfrm>
          <a:off x="1143001" y="1993738"/>
          <a:ext cx="4180974" cy="2575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08469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349758" y="1133418"/>
            <a:ext cx="6096762" cy="3460484"/>
          </a:xfrm>
        </p:spPr>
        <p:txBody>
          <a:bodyPr/>
          <a:lstStyle/>
          <a:p>
            <a:pPr>
              <a:lnSpc>
                <a:spcPct val="150000"/>
              </a:lnSpc>
            </a:pPr>
            <a:r>
              <a:rPr lang="zh-CN" altLang="en-US" sz="1800" dirty="0">
                <a:solidFill>
                  <a:srgbClr val="0000FF"/>
                </a:solidFill>
              </a:rPr>
              <a:t>（</a:t>
            </a:r>
            <a:r>
              <a:rPr lang="en-US" altLang="zh-CN" sz="1800" dirty="0">
                <a:solidFill>
                  <a:srgbClr val="0000FF"/>
                </a:solidFill>
              </a:rPr>
              <a:t>3</a:t>
            </a:r>
            <a:r>
              <a:rPr lang="zh-CN" altLang="en-US" sz="1800" dirty="0">
                <a:solidFill>
                  <a:srgbClr val="0000FF"/>
                </a:solidFill>
              </a:rPr>
              <a:t>）处理时延</a:t>
            </a:r>
            <a:endParaRPr lang="en-US" altLang="zh-CN" sz="1800" dirty="0">
              <a:solidFill>
                <a:srgbClr val="0000FF"/>
              </a:solidFill>
            </a:endParaRPr>
          </a:p>
          <a:p>
            <a:pPr lvl="1">
              <a:lnSpc>
                <a:spcPct val="150000"/>
              </a:lnSpc>
            </a:pPr>
            <a:r>
              <a:rPr lang="zh-CN" altLang="en-US" sz="1600" dirty="0"/>
              <a:t>主机或路由器在收到分组时，为</a:t>
            </a:r>
            <a:r>
              <a:rPr lang="zh-CN" altLang="en-US" sz="1600" dirty="0">
                <a:solidFill>
                  <a:srgbClr val="C00000"/>
                </a:solidFill>
              </a:rPr>
              <a:t>处理</a:t>
            </a:r>
            <a:r>
              <a:rPr lang="zh-CN" altLang="en-US" sz="1600" dirty="0"/>
              <a:t>分组（例如分析首部、提取数据、差错检验或查找路由）所花费的时间。 </a:t>
            </a:r>
          </a:p>
          <a:p>
            <a:pPr>
              <a:lnSpc>
                <a:spcPct val="150000"/>
              </a:lnSpc>
            </a:pPr>
            <a:r>
              <a:rPr lang="zh-CN" altLang="en-US" sz="1800" dirty="0">
                <a:solidFill>
                  <a:srgbClr val="0000FF"/>
                </a:solidFill>
              </a:rPr>
              <a:t>（</a:t>
            </a:r>
            <a:r>
              <a:rPr lang="en-US" altLang="zh-CN" sz="1800" dirty="0">
                <a:solidFill>
                  <a:srgbClr val="0000FF"/>
                </a:solidFill>
              </a:rPr>
              <a:t>4</a:t>
            </a:r>
            <a:r>
              <a:rPr lang="zh-CN" altLang="en-US" sz="1800" dirty="0">
                <a:solidFill>
                  <a:srgbClr val="0000FF"/>
                </a:solidFill>
              </a:rPr>
              <a:t>）排队时延</a:t>
            </a:r>
            <a:endParaRPr lang="en-US" altLang="zh-CN" sz="1800" dirty="0">
              <a:solidFill>
                <a:srgbClr val="0000FF"/>
              </a:solidFill>
            </a:endParaRPr>
          </a:p>
          <a:p>
            <a:pPr lvl="1">
              <a:lnSpc>
                <a:spcPct val="150000"/>
              </a:lnSpc>
            </a:pPr>
            <a:r>
              <a:rPr lang="zh-CN" altLang="en-US" sz="1600" dirty="0"/>
              <a:t>分组在路由器输入输出队列中</a:t>
            </a:r>
            <a:r>
              <a:rPr lang="zh-CN" altLang="en-US" sz="1600" dirty="0">
                <a:solidFill>
                  <a:srgbClr val="C00000"/>
                </a:solidFill>
              </a:rPr>
              <a:t>排队等待</a:t>
            </a:r>
            <a:r>
              <a:rPr lang="zh-CN" altLang="en-US" sz="1600" dirty="0"/>
              <a:t>处理和转发所经历的时延。</a:t>
            </a:r>
          </a:p>
          <a:p>
            <a:pPr lvl="1">
              <a:lnSpc>
                <a:spcPct val="150000"/>
              </a:lnSpc>
            </a:pPr>
            <a:r>
              <a:rPr lang="zh-CN" altLang="en-US" sz="1600" dirty="0"/>
              <a:t>排队时延的长短往往取决于网络中当时的通信量。当网络的通信量很大时会发生队列溢出，使分组丢失，这相当于排队时延为无穷大。</a:t>
            </a:r>
            <a:endParaRPr lang="en-US" altLang="zh-CN" sz="1600" dirty="0"/>
          </a:p>
          <a:p>
            <a:pPr lvl="1">
              <a:lnSpc>
                <a:spcPct val="150000"/>
              </a:lnSpc>
            </a:pPr>
            <a:endParaRPr lang="zh-CN" altLang="en-US" sz="1600"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p>
        </p:txBody>
      </p:sp>
    </p:spTree>
    <p:extLst>
      <p:ext uri="{BB962C8B-B14F-4D97-AF65-F5344CB8AC3E}">
        <p14:creationId xmlns:p14="http://schemas.microsoft.com/office/powerpoint/2010/main" val="104160222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376028" y="1143164"/>
            <a:ext cx="6096762" cy="3389873"/>
          </a:xfrm>
        </p:spPr>
        <p:txBody>
          <a:bodyPr/>
          <a:lstStyle/>
          <a:p>
            <a:endParaRPr lang="en-US" altLang="zh-CN" dirty="0"/>
          </a:p>
          <a:p>
            <a:endParaRPr lang="en-US" altLang="zh-CN" dirty="0"/>
          </a:p>
          <a:p>
            <a:endParaRPr lang="en-US" altLang="zh-CN" dirty="0"/>
          </a:p>
          <a:p>
            <a:r>
              <a:rPr lang="zh-CN" altLang="en-US" dirty="0"/>
              <a:t>一般说来，小时延的网络要</a:t>
            </a:r>
            <a:r>
              <a:rPr lang="zh-CN" altLang="en-US" dirty="0">
                <a:solidFill>
                  <a:srgbClr val="C00000"/>
                </a:solidFill>
              </a:rPr>
              <a:t>优于</a:t>
            </a:r>
            <a:r>
              <a:rPr lang="zh-CN" altLang="en-US" dirty="0"/>
              <a:t>大时延的网络。</a:t>
            </a:r>
            <a:endParaRPr lang="en-US" altLang="zh-CN" dirty="0"/>
          </a:p>
          <a:p>
            <a:r>
              <a:rPr lang="zh-CN" altLang="en-US" dirty="0"/>
              <a:t>在某些情况下，一个低速率、小时延的网络很可能要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a:p>
          <a:p>
            <a:endParaRPr lang="en-US" altLang="zh-CN" dirty="0"/>
          </a:p>
          <a:p>
            <a:endParaRPr lang="en-US" altLang="zh-CN" dirty="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
        <p:nvSpPr>
          <p:cNvPr id="5" name="Rectangle 14"/>
          <p:cNvSpPr>
            <a:spLocks noChangeArrowheads="1"/>
          </p:cNvSpPr>
          <p:nvPr/>
        </p:nvSpPr>
        <p:spPr bwMode="auto">
          <a:xfrm>
            <a:off x="743956" y="1143164"/>
            <a:ext cx="5360906" cy="611919"/>
          </a:xfrm>
          <a:prstGeom prst="rect">
            <a:avLst/>
          </a:prstGeom>
          <a:solidFill>
            <a:srgbClr val="FFFF99"/>
          </a:solidFill>
          <a:ln w="12700">
            <a:solidFill>
              <a:srgbClr val="000066"/>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1500" b="1">
              <a:solidFill>
                <a:schemeClr val="tx1"/>
              </a:solidFill>
              <a:ea typeface="黑体" pitchFamily="2" charset="-122"/>
            </a:endParaRPr>
          </a:p>
        </p:txBody>
      </p:sp>
      <p:sp>
        <p:nvSpPr>
          <p:cNvPr id="6" name="矩形 13"/>
          <p:cNvSpPr>
            <a:spLocks noChangeArrowheads="1"/>
          </p:cNvSpPr>
          <p:nvPr/>
        </p:nvSpPr>
        <p:spPr bwMode="auto">
          <a:xfrm>
            <a:off x="959596" y="1287540"/>
            <a:ext cx="49296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450"/>
              </a:spcBef>
            </a:pPr>
            <a:r>
              <a:rPr lang="zh-CN" altLang="en-US" sz="1500" b="1" dirty="0">
                <a:latin typeface="微软雅黑" pitchFamily="34" charset="-122"/>
                <a:ea typeface="微软雅黑" pitchFamily="34" charset="-122"/>
              </a:rPr>
              <a:t>总时延  </a:t>
            </a:r>
            <a:r>
              <a:rPr lang="en-US" altLang="zh-CN" sz="1500" b="1" dirty="0">
                <a:latin typeface="微软雅黑" pitchFamily="34" charset="-122"/>
                <a:ea typeface="微软雅黑" pitchFamily="34" charset="-122"/>
              </a:rPr>
              <a:t>= </a:t>
            </a:r>
            <a:r>
              <a:rPr lang="zh-CN" altLang="en-US" sz="1500" b="1" dirty="0">
                <a:latin typeface="微软雅黑" pitchFamily="34" charset="-122"/>
                <a:ea typeface="微软雅黑" pitchFamily="34" charset="-122"/>
              </a:rPr>
              <a:t>发送时延 </a:t>
            </a:r>
            <a:r>
              <a:rPr lang="en-US" altLang="zh-CN" sz="1500" b="1" dirty="0">
                <a:latin typeface="微软雅黑" pitchFamily="34" charset="-122"/>
                <a:ea typeface="微软雅黑" pitchFamily="34" charset="-122"/>
              </a:rPr>
              <a:t>+ </a:t>
            </a:r>
            <a:r>
              <a:rPr lang="zh-CN" altLang="en-US" sz="1500" b="1" dirty="0">
                <a:latin typeface="微软雅黑" pitchFamily="34" charset="-122"/>
                <a:ea typeface="微软雅黑" pitchFamily="34" charset="-122"/>
              </a:rPr>
              <a:t>传播时延 </a:t>
            </a:r>
            <a:r>
              <a:rPr lang="en-US" altLang="zh-CN" sz="1500" b="1" dirty="0">
                <a:latin typeface="微软雅黑" pitchFamily="34" charset="-122"/>
                <a:ea typeface="微软雅黑" pitchFamily="34" charset="-122"/>
              </a:rPr>
              <a:t>+ </a:t>
            </a:r>
            <a:r>
              <a:rPr lang="zh-CN" altLang="en-US" sz="1500" b="1" dirty="0">
                <a:latin typeface="微软雅黑" pitchFamily="34" charset="-122"/>
                <a:ea typeface="微软雅黑" pitchFamily="34" charset="-122"/>
              </a:rPr>
              <a:t>处理时延 </a:t>
            </a:r>
            <a:r>
              <a:rPr lang="en-US" altLang="zh-CN" sz="1500" b="1" dirty="0">
                <a:latin typeface="微软雅黑" pitchFamily="34" charset="-122"/>
                <a:ea typeface="微软雅黑" pitchFamily="34" charset="-122"/>
              </a:rPr>
              <a:t>+ </a:t>
            </a:r>
            <a:r>
              <a:rPr lang="zh-CN" altLang="en-US" sz="1500" b="1" dirty="0">
                <a:latin typeface="微软雅黑" pitchFamily="34" charset="-122"/>
                <a:ea typeface="微软雅黑" pitchFamily="34" charset="-122"/>
              </a:rPr>
              <a:t>排队时延</a:t>
            </a:r>
          </a:p>
        </p:txBody>
      </p:sp>
      <p:sp>
        <p:nvSpPr>
          <p:cNvPr id="4" name="矩形 3"/>
          <p:cNvSpPr/>
          <p:nvPr/>
        </p:nvSpPr>
        <p:spPr>
          <a:xfrm>
            <a:off x="1651702" y="3256650"/>
            <a:ext cx="3545414"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1950"/>
              </a:lnSpc>
            </a:pPr>
            <a:r>
              <a:rPr lang="zh-CN" altLang="zh-CN" b="1" dirty="0">
                <a:latin typeface="微软雅黑" pitchFamily="34" charset="-122"/>
                <a:ea typeface="微软雅黑" pitchFamily="34" charset="-122"/>
              </a:rPr>
              <a:t>必须指出，在总时延中，究竟是哪一种时延</a:t>
            </a:r>
            <a:r>
              <a:rPr lang="zh-CN" altLang="zh-CN" b="1" dirty="0">
                <a:solidFill>
                  <a:srgbClr val="0000CC"/>
                </a:solidFill>
                <a:latin typeface="微软雅黑" pitchFamily="34" charset="-122"/>
                <a:ea typeface="微软雅黑" pitchFamily="34" charset="-122"/>
              </a:rPr>
              <a:t>占主导地位</a:t>
            </a:r>
            <a:r>
              <a:rPr lang="zh-CN" altLang="zh-CN" b="1" dirty="0">
                <a:latin typeface="微软雅黑" pitchFamily="34" charset="-122"/>
                <a:ea typeface="微软雅黑" pitchFamily="34" charset="-122"/>
              </a:rPr>
              <a:t>，必须具体分析</a:t>
            </a:r>
            <a:r>
              <a:rPr lang="zh-CN" altLang="en-US" b="1" dirty="0">
                <a:latin typeface="微软雅黑" pitchFamily="34" charset="-122"/>
                <a:ea typeface="微软雅黑" pitchFamily="34" charset="-122"/>
              </a:rPr>
              <a:t>。</a:t>
            </a:r>
          </a:p>
        </p:txBody>
      </p:sp>
    </p:spTree>
    <p:extLst>
      <p:ext uri="{BB962C8B-B14F-4D97-AF65-F5344CB8AC3E}">
        <p14:creationId xmlns:p14="http://schemas.microsoft.com/office/powerpoint/2010/main" val="39509313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81297" y="1399382"/>
            <a:ext cx="5492931" cy="223766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2255023" y="2915905"/>
            <a:ext cx="2887265" cy="127397"/>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900" b="1">
              <a:ea typeface="黑体" pitchFamily="49" charset="-122"/>
            </a:endParaRPr>
          </a:p>
        </p:txBody>
      </p:sp>
      <p:sp>
        <p:nvSpPr>
          <p:cNvPr id="8" name="Oval 9"/>
          <p:cNvSpPr>
            <a:spLocks noChangeArrowheads="1"/>
          </p:cNvSpPr>
          <p:nvPr/>
        </p:nvSpPr>
        <p:spPr bwMode="auto">
          <a:xfrm>
            <a:off x="1592162" y="2658167"/>
            <a:ext cx="710282" cy="642624"/>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p:spPr>
        <p:txBody>
          <a:bodyPr wrap="none" anchor="ctr"/>
          <a:lstStyle/>
          <a:p>
            <a:pPr fontAlgn="auto">
              <a:spcBef>
                <a:spcPts val="0"/>
              </a:spcBef>
              <a:spcAft>
                <a:spcPts val="0"/>
              </a:spcAft>
              <a:defRPr/>
            </a:pPr>
            <a:endParaRPr lang="zh-CN" altLang="en-US" sz="900" b="1">
              <a:latin typeface="+mn-lt"/>
              <a:ea typeface="黑体" pitchFamily="2" charset="-122"/>
            </a:endParaRPr>
          </a:p>
        </p:txBody>
      </p:sp>
      <p:sp>
        <p:nvSpPr>
          <p:cNvPr id="108555" name="Oval 10"/>
          <p:cNvSpPr>
            <a:spLocks noChangeArrowheads="1"/>
          </p:cNvSpPr>
          <p:nvPr/>
        </p:nvSpPr>
        <p:spPr bwMode="auto">
          <a:xfrm>
            <a:off x="5094662" y="2658730"/>
            <a:ext cx="710804" cy="641747"/>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900" b="1">
              <a:ea typeface="黑体" pitchFamily="49" charset="-122"/>
            </a:endParaRPr>
          </a:p>
        </p:txBody>
      </p:sp>
      <p:grpSp>
        <p:nvGrpSpPr>
          <p:cNvPr id="108556" name="Group 11"/>
          <p:cNvGrpSpPr>
            <a:grpSpLocks/>
          </p:cNvGrpSpPr>
          <p:nvPr/>
        </p:nvGrpSpPr>
        <p:grpSpPr bwMode="auto">
          <a:xfrm>
            <a:off x="1781154" y="2855183"/>
            <a:ext cx="378619" cy="221456"/>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9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157391" y="2974246"/>
            <a:ext cx="141684" cy="238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195491" y="2929002"/>
            <a:ext cx="89297" cy="92869"/>
          </a:xfrm>
          <a:prstGeom prst="rect">
            <a:avLst/>
          </a:prstGeom>
          <a:solidFill>
            <a:srgbClr val="9AFEA6"/>
          </a:solidFill>
          <a:ln w="19050">
            <a:solidFill>
              <a:srgbClr val="0000FF"/>
            </a:solidFill>
            <a:miter lim="800000"/>
            <a:headEnd/>
            <a:tailEnd/>
          </a:ln>
        </p:spPr>
        <p:txBody>
          <a:bodyPr wrap="none" anchor="ctr"/>
          <a:lstStyle/>
          <a:p>
            <a:endParaRPr lang="zh-CN" altLang="en-US" sz="900" b="1">
              <a:ea typeface="黑体" pitchFamily="49" charset="-122"/>
            </a:endParaRPr>
          </a:p>
        </p:txBody>
      </p:sp>
      <p:sp>
        <p:nvSpPr>
          <p:cNvPr id="108559" name="AutoShape 21"/>
          <p:cNvSpPr>
            <a:spLocks noChangeArrowheads="1"/>
          </p:cNvSpPr>
          <p:nvPr/>
        </p:nvSpPr>
        <p:spPr bwMode="auto">
          <a:xfrm>
            <a:off x="2586016" y="2940908"/>
            <a:ext cx="661988" cy="85725"/>
          </a:xfrm>
          <a:prstGeom prst="rightArrow">
            <a:avLst>
              <a:gd name="adj1" fmla="val 50000"/>
              <a:gd name="adj2" fmla="val 178219"/>
            </a:avLst>
          </a:prstGeom>
          <a:solidFill>
            <a:srgbClr val="FFCC00"/>
          </a:solidFill>
          <a:ln>
            <a:solidFill>
              <a:srgbClr val="000066"/>
            </a:solidFill>
          </a:ln>
        </p:spPr>
        <p:txBody>
          <a:bodyPr wrap="none" anchor="ctr"/>
          <a:lstStyle/>
          <a:p>
            <a:endParaRPr lang="zh-CN" altLang="en-US" sz="900" b="1">
              <a:ea typeface="黑体" pitchFamily="49" charset="-122"/>
            </a:endParaRPr>
          </a:p>
        </p:txBody>
      </p:sp>
      <p:sp>
        <p:nvSpPr>
          <p:cNvPr id="108560" name="AutoShape 26"/>
          <p:cNvSpPr>
            <a:spLocks noChangeArrowheads="1"/>
          </p:cNvSpPr>
          <p:nvPr/>
        </p:nvSpPr>
        <p:spPr bwMode="auto">
          <a:xfrm>
            <a:off x="1277518" y="2940908"/>
            <a:ext cx="596504" cy="85725"/>
          </a:xfrm>
          <a:prstGeom prst="rightArrow">
            <a:avLst>
              <a:gd name="adj1" fmla="val 50000"/>
              <a:gd name="adj2" fmla="val 178436"/>
            </a:avLst>
          </a:prstGeom>
          <a:solidFill>
            <a:srgbClr val="FFCC00"/>
          </a:solidFill>
          <a:ln>
            <a:solidFill>
              <a:srgbClr val="000066"/>
            </a:solidFill>
          </a:ln>
        </p:spPr>
        <p:txBody>
          <a:bodyPr wrap="none" anchor="ctr"/>
          <a:lstStyle/>
          <a:p>
            <a:endParaRPr lang="zh-CN" altLang="en-US" sz="900" b="1">
              <a:ea typeface="黑体" pitchFamily="49" charset="-122"/>
            </a:endParaRPr>
          </a:p>
        </p:txBody>
      </p:sp>
      <p:sp>
        <p:nvSpPr>
          <p:cNvPr id="108561" name="AutoShape 27"/>
          <p:cNvSpPr>
            <a:spLocks noChangeArrowheads="1"/>
          </p:cNvSpPr>
          <p:nvPr/>
        </p:nvSpPr>
        <p:spPr bwMode="auto">
          <a:xfrm>
            <a:off x="4735093" y="2937336"/>
            <a:ext cx="661988" cy="84534"/>
          </a:xfrm>
          <a:prstGeom prst="rightArrow">
            <a:avLst>
              <a:gd name="adj1" fmla="val 50000"/>
              <a:gd name="adj2" fmla="val 180730"/>
            </a:avLst>
          </a:prstGeom>
          <a:solidFill>
            <a:srgbClr val="FFCC00"/>
          </a:solidFill>
          <a:ln>
            <a:solidFill>
              <a:srgbClr val="000066"/>
            </a:solidFill>
          </a:ln>
        </p:spPr>
        <p:txBody>
          <a:bodyPr wrap="none" anchor="ctr"/>
          <a:lstStyle/>
          <a:p>
            <a:endParaRPr lang="zh-CN" altLang="en-US" sz="900" b="1">
              <a:ea typeface="黑体" pitchFamily="49" charset="-122"/>
            </a:endParaRPr>
          </a:p>
        </p:txBody>
      </p:sp>
      <p:sp>
        <p:nvSpPr>
          <p:cNvPr id="108563" name="Text Box 29"/>
          <p:cNvSpPr txBox="1">
            <a:spLocks noChangeArrowheads="1"/>
          </p:cNvSpPr>
          <p:nvPr/>
        </p:nvSpPr>
        <p:spPr bwMode="auto">
          <a:xfrm>
            <a:off x="4105253" y="2805177"/>
            <a:ext cx="320922"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500" b="1">
                <a:ea typeface="黑体" pitchFamily="49" charset="-122"/>
              </a:rPr>
              <a:t>…</a:t>
            </a:r>
          </a:p>
        </p:txBody>
      </p:sp>
      <p:sp>
        <p:nvSpPr>
          <p:cNvPr id="108564" name="Text Box 32"/>
          <p:cNvSpPr txBox="1">
            <a:spLocks noChangeArrowheads="1"/>
          </p:cNvSpPr>
          <p:nvPr/>
        </p:nvSpPr>
        <p:spPr bwMode="auto">
          <a:xfrm>
            <a:off x="2455048" y="317188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5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1791868" y="3056432"/>
            <a:ext cx="45397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50" b="1" dirty="0">
                <a:ea typeface="黑体" pitchFamily="49" charset="-122"/>
              </a:rPr>
              <a:t>队列</a:t>
            </a:r>
          </a:p>
        </p:txBody>
      </p:sp>
      <p:grpSp>
        <p:nvGrpSpPr>
          <p:cNvPr id="25" name="Group 45"/>
          <p:cNvGrpSpPr>
            <a:grpSpLocks/>
          </p:cNvGrpSpPr>
          <p:nvPr/>
        </p:nvGrpSpPr>
        <p:grpSpPr bwMode="auto">
          <a:xfrm>
            <a:off x="3832978" y="2055820"/>
            <a:ext cx="1233036" cy="778196"/>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rgbClr val="993300"/>
                  </a:solidFill>
                </a:ln>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343" cy="542"/>
            </a:xfrm>
            <a:prstGeom prst="rect">
              <a:avLst/>
            </a:prstGeom>
            <a:solidFill>
              <a:srgbClr val="6633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05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05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5168481" y="3312995"/>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1656649" y="330959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240561" y="1939143"/>
            <a:ext cx="1543369" cy="1034786"/>
            <a:chOff x="1118" y="1781"/>
            <a:chExt cx="1860"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solidFill>
                  <a:schemeClr val="accent3"/>
                </a:solidFill>
                <a:latin typeface="微软雅黑" pitchFamily="34" charset="-122"/>
                <a:ea typeface="微软雅黑" pitchFamily="34" charset="-122"/>
              </a:endParaRPr>
            </a:p>
          </p:txBody>
        </p:sp>
        <p:sp>
          <p:nvSpPr>
            <p:cNvPr id="31" name="Text Box 24"/>
            <p:cNvSpPr txBox="1">
              <a:spLocks noChangeArrowheads="1"/>
            </p:cNvSpPr>
            <p:nvPr/>
          </p:nvSpPr>
          <p:spPr bwMode="auto">
            <a:xfrm>
              <a:off x="1133" y="1781"/>
              <a:ext cx="1845" cy="542"/>
            </a:xfrm>
            <a:prstGeom prst="rect">
              <a:avLst/>
            </a:prstGeom>
            <a:solidFill>
              <a:srgbClr val="006600"/>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05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050" b="1" dirty="0">
                  <a:solidFill>
                    <a:schemeClr val="bg1"/>
                  </a:solidFill>
                  <a:latin typeface="微软雅黑" pitchFamily="34" charset="-122"/>
                  <a:ea typeface="微软雅黑" pitchFamily="34" charset="-122"/>
                </a:rPr>
                <a:t>(</a:t>
              </a:r>
              <a:r>
                <a:rPr kumimoji="1" lang="zh-CN" altLang="en-US" sz="1050" b="1" dirty="0">
                  <a:solidFill>
                    <a:schemeClr val="bg1"/>
                  </a:solidFill>
                  <a:latin typeface="微软雅黑" pitchFamily="34" charset="-122"/>
                  <a:ea typeface="微软雅黑" pitchFamily="34" charset="-122"/>
                </a:rPr>
                <a:t>即传输时延</a:t>
              </a:r>
              <a:r>
                <a:rPr kumimoji="1" lang="en-US" altLang="zh-CN" sz="1050" b="1" dirty="0">
                  <a:solidFill>
                    <a:schemeClr val="bg1"/>
                  </a:solidFill>
                  <a:latin typeface="微软雅黑" pitchFamily="34" charset="-122"/>
                  <a:ea typeface="微软雅黑" pitchFamily="34" charset="-122"/>
                </a:rPr>
                <a:t>)</a:t>
              </a:r>
            </a:p>
          </p:txBody>
        </p:sp>
      </p:grpSp>
      <p:sp>
        <p:nvSpPr>
          <p:cNvPr id="108570" name="Line 41"/>
          <p:cNvSpPr>
            <a:spLocks noChangeShapeType="1"/>
          </p:cNvSpPr>
          <p:nvPr/>
        </p:nvSpPr>
        <p:spPr bwMode="auto">
          <a:xfrm flipH="1" flipV="1">
            <a:off x="2270499" y="3026633"/>
            <a:ext cx="210740" cy="273842"/>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685217" y="1900579"/>
            <a:ext cx="1396536" cy="1038262"/>
            <a:chOff x="892791" y="1819146"/>
            <a:chExt cx="1862327"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892791" y="1819146"/>
              <a:ext cx="1862327" cy="554037"/>
            </a:xfrm>
            <a:prstGeom prst="rect">
              <a:avLst/>
            </a:prstGeom>
            <a:solidFill>
              <a:srgbClr val="000099"/>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050" b="1" dirty="0">
                  <a:solidFill>
                    <a:schemeClr val="bg1"/>
                  </a:solidFill>
                  <a:latin typeface="微软雅黑" pitchFamily="34" charset="-122"/>
                  <a:ea typeface="微软雅黑" pitchFamily="34" charset="-122"/>
                </a:rPr>
                <a:t>在这里产生</a:t>
              </a:r>
            </a:p>
            <a:p>
              <a:pPr algn="ctr"/>
              <a:r>
                <a:rPr kumimoji="1" lang="zh-CN" altLang="en-US" sz="1050" b="1" dirty="0">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248943" y="3076639"/>
            <a:ext cx="45397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5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1575770" y="1443013"/>
            <a:ext cx="3655047" cy="34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025"/>
              </a:lnSpc>
              <a:spcBef>
                <a:spcPts val="450"/>
              </a:spcBef>
            </a:pPr>
            <a:r>
              <a:rPr kumimoji="1" lang="zh-CN" altLang="en-US" b="1" dirty="0">
                <a:solidFill>
                  <a:srgbClr val="0000FF"/>
                </a:solidFill>
                <a:latin typeface="微软雅黑" pitchFamily="34" charset="-122"/>
                <a:ea typeface="微软雅黑" pitchFamily="34" charset="-122"/>
              </a:rPr>
              <a:t>假设从结点 </a:t>
            </a:r>
            <a:r>
              <a:rPr kumimoji="1" lang="en-US" altLang="zh-CN" b="1" dirty="0">
                <a:solidFill>
                  <a:srgbClr val="0000FF"/>
                </a:solidFill>
                <a:latin typeface="微软雅黑" pitchFamily="34" charset="-122"/>
                <a:ea typeface="微软雅黑" pitchFamily="34" charset="-122"/>
              </a:rPr>
              <a:t>A </a:t>
            </a:r>
            <a:r>
              <a:rPr kumimoji="1" lang="zh-CN" altLang="en-US" b="1" dirty="0">
                <a:solidFill>
                  <a:srgbClr val="0000FF"/>
                </a:solidFill>
                <a:latin typeface="微软雅黑" pitchFamily="34" charset="-122"/>
                <a:ea typeface="微软雅黑" pitchFamily="34" charset="-122"/>
              </a:rPr>
              <a:t>向结点 </a:t>
            </a:r>
            <a:r>
              <a:rPr kumimoji="1" lang="en-US" altLang="zh-CN" b="1" dirty="0">
                <a:solidFill>
                  <a:srgbClr val="0000FF"/>
                </a:solidFill>
                <a:latin typeface="微软雅黑" pitchFamily="34" charset="-122"/>
                <a:ea typeface="微软雅黑" pitchFamily="34" charset="-122"/>
              </a:rPr>
              <a:t>B </a:t>
            </a:r>
            <a:r>
              <a:rPr kumimoji="1" lang="zh-CN" altLang="en-US" b="1" dirty="0">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3414691" y="3065924"/>
            <a:ext cx="45397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050" b="1">
                <a:latin typeface="微软雅黑" pitchFamily="34" charset="-122"/>
                <a:ea typeface="微软雅黑" pitchFamily="34" charset="-122"/>
              </a:rPr>
              <a:t>链路</a:t>
            </a:r>
          </a:p>
        </p:txBody>
      </p:sp>
      <p:sp>
        <p:nvSpPr>
          <p:cNvPr id="108575" name="矩形 38"/>
          <p:cNvSpPr>
            <a:spLocks noChangeArrowheads="1"/>
          </p:cNvSpPr>
          <p:nvPr/>
        </p:nvSpPr>
        <p:spPr bwMode="auto">
          <a:xfrm>
            <a:off x="1699942" y="3664601"/>
            <a:ext cx="3429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itchFamily="34" charset="-122"/>
                <a:ea typeface="微软雅黑" pitchFamily="34" charset="-122"/>
              </a:rPr>
              <a:t>四</a:t>
            </a:r>
            <a:r>
              <a:rPr lang="zh-CN" altLang="zh-CN" b="1" dirty="0">
                <a:latin typeface="微软雅黑" pitchFamily="34" charset="-122"/>
                <a:ea typeface="微软雅黑" pitchFamily="34" charset="-122"/>
              </a:rPr>
              <a:t>种时延产生的地方不一样</a:t>
            </a:r>
            <a:endParaRPr lang="zh-CN" altLang="en-US" b="1" dirty="0">
              <a:latin typeface="微软雅黑" pitchFamily="34" charset="-122"/>
              <a:ea typeface="微软雅黑" pitchFamily="34" charset="-122"/>
            </a:endParaRPr>
          </a:p>
        </p:txBody>
      </p:sp>
      <p:cxnSp>
        <p:nvCxnSpPr>
          <p:cNvPr id="5" name="直接连接符 4"/>
          <p:cNvCxnSpPr/>
          <p:nvPr/>
        </p:nvCxnSpPr>
        <p:spPr>
          <a:xfrm>
            <a:off x="2302444" y="2729180"/>
            <a:ext cx="0" cy="21531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5094662" y="2729180"/>
            <a:ext cx="0" cy="21531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2302444" y="2834015"/>
            <a:ext cx="2763644"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a:spLocks/>
          </p:cNvSpPr>
          <p:nvPr/>
        </p:nvSpPr>
        <p:spPr bwMode="auto">
          <a:xfrm>
            <a:off x="3279256" y="2941950"/>
            <a:ext cx="754667" cy="72289"/>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四种时延产生的地方</a:t>
            </a:r>
          </a:p>
        </p:txBody>
      </p:sp>
    </p:spTree>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76027" y="1484319"/>
            <a:ext cx="6096762" cy="2266363"/>
          </a:xfrm>
        </p:spPr>
        <p:txBody>
          <a:bodyPr/>
          <a:lstStyle/>
          <a:p>
            <a:endParaRPr lang="en-US" altLang="zh-CN" dirty="0"/>
          </a:p>
          <a:p>
            <a:endParaRPr lang="en-US" altLang="zh-CN" dirty="0"/>
          </a:p>
          <a:p>
            <a:endParaRPr lang="en-US" altLang="zh-CN" dirty="0"/>
          </a:p>
          <a:p>
            <a:r>
              <a:rPr lang="zh-CN" altLang="en-US" dirty="0"/>
              <a:t>对于高速网络链路，我们</a:t>
            </a:r>
            <a:r>
              <a:rPr lang="zh-CN" altLang="en-US" dirty="0">
                <a:solidFill>
                  <a:srgbClr val="CC0000"/>
                </a:solidFill>
              </a:rPr>
              <a:t>提高的仅仅是数据的发送速率，</a:t>
            </a:r>
            <a:r>
              <a:rPr lang="zh-CN" altLang="en-US" dirty="0"/>
              <a:t>而不是比特在链路上的传播速率。</a:t>
            </a:r>
            <a:endParaRPr lang="en-US" altLang="zh-CN" dirty="0"/>
          </a:p>
          <a:p>
            <a:r>
              <a:rPr lang="zh-CN" altLang="en-US" dirty="0"/>
              <a:t>提高数据的发送速率</a:t>
            </a:r>
            <a:r>
              <a:rPr lang="zh-CN" altLang="en-US" dirty="0">
                <a:solidFill>
                  <a:srgbClr val="CC0000"/>
                </a:solidFill>
              </a:rPr>
              <a:t>只是减小了数据的发送时延。</a:t>
            </a: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容易产生的错误概念</a:t>
            </a:r>
          </a:p>
        </p:txBody>
      </p:sp>
      <p:sp>
        <p:nvSpPr>
          <p:cNvPr id="2" name="矩形 1"/>
          <p:cNvSpPr/>
          <p:nvPr/>
        </p:nvSpPr>
        <p:spPr>
          <a:xfrm>
            <a:off x="937193" y="1198551"/>
            <a:ext cx="4974431" cy="92589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025"/>
              </a:lnSpc>
              <a:spcBef>
                <a:spcPts val="450"/>
              </a:spcBef>
            </a:pPr>
            <a:r>
              <a:rPr lang="zh-CN" altLang="en-US" b="1" dirty="0">
                <a:latin typeface="微软雅黑" pitchFamily="34" charset="-122"/>
                <a:ea typeface="微软雅黑" pitchFamily="34" charset="-122"/>
              </a:rPr>
              <a:t>以下说法是</a:t>
            </a:r>
            <a:r>
              <a:rPr lang="zh-CN" altLang="en-US" b="1" dirty="0">
                <a:solidFill>
                  <a:srgbClr val="C00000"/>
                </a:solidFill>
                <a:latin typeface="微软雅黑" pitchFamily="34" charset="-122"/>
                <a:ea typeface="微软雅黑" pitchFamily="34" charset="-122"/>
              </a:rPr>
              <a:t>错误</a:t>
            </a:r>
            <a:r>
              <a:rPr lang="zh-CN" altLang="en-US" b="1" dirty="0">
                <a:latin typeface="微软雅黑" pitchFamily="34" charset="-122"/>
                <a:ea typeface="微软雅黑" pitchFamily="34" charset="-122"/>
              </a:rPr>
              <a:t>的：</a:t>
            </a:r>
            <a:endParaRPr lang="en-US" altLang="zh-CN" b="1" dirty="0">
              <a:latin typeface="微软雅黑" pitchFamily="34" charset="-122"/>
              <a:ea typeface="微软雅黑" pitchFamily="34" charset="-122"/>
            </a:endParaRPr>
          </a:p>
          <a:p>
            <a:pPr>
              <a:lnSpc>
                <a:spcPts val="2025"/>
              </a:lnSpc>
              <a:spcBef>
                <a:spcPts val="450"/>
              </a:spcBef>
            </a:pPr>
            <a:r>
              <a:rPr lang="zh-CN" altLang="zh-CN" b="1" dirty="0">
                <a:latin typeface="微软雅黑" pitchFamily="34" charset="-122"/>
                <a:ea typeface="微软雅黑" pitchFamily="34" charset="-122"/>
              </a:rPr>
              <a:t>“在高速链路（或高带宽链路）上，比特会传送得更快些”。</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108658834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350" dirty="0"/>
          </a:p>
          <a:p>
            <a:endParaRPr lang="en-US" altLang="zh-CN" sz="1350" dirty="0"/>
          </a:p>
          <a:p>
            <a:endParaRPr lang="en-US" altLang="zh-CN" sz="1350" dirty="0"/>
          </a:p>
          <a:p>
            <a:pPr>
              <a:lnSpc>
                <a:spcPts val="2100"/>
              </a:lnSpc>
            </a:pPr>
            <a:r>
              <a:rPr lang="zh-CN" altLang="en-US" sz="1350" dirty="0"/>
              <a:t>结点 </a:t>
            </a:r>
            <a:r>
              <a:rPr lang="en-US" altLang="zh-CN" sz="1350" dirty="0"/>
              <a:t>A </a:t>
            </a:r>
            <a:r>
              <a:rPr lang="zh-CN" altLang="en-US" sz="1350" dirty="0"/>
              <a:t>要将一个数据块通过 </a:t>
            </a:r>
            <a:r>
              <a:rPr lang="en-US" altLang="zh-CN" sz="1350" dirty="0"/>
              <a:t>1000 km </a:t>
            </a:r>
            <a:r>
              <a:rPr lang="zh-CN" altLang="en-US" sz="1350" dirty="0"/>
              <a:t>的光纤链路发送给结点 </a:t>
            </a:r>
            <a:r>
              <a:rPr lang="en-US" altLang="zh-CN" sz="1350" dirty="0"/>
              <a:t>B</a:t>
            </a:r>
            <a:r>
              <a:rPr lang="zh-CN" altLang="en-US" sz="1350" dirty="0"/>
              <a:t>。假设忽略处理时延和排队时延。请分别计算下列情况时的总时延，并验证“数据的发送速率越高，其传送的总时延就越小”的说法是否正确。</a:t>
            </a:r>
            <a:endParaRPr lang="en-US" altLang="zh-CN" sz="1350" dirty="0"/>
          </a:p>
          <a:p>
            <a:pPr lvl="1">
              <a:lnSpc>
                <a:spcPts val="2100"/>
              </a:lnSpc>
            </a:pPr>
            <a:r>
              <a:rPr lang="zh-CN" altLang="en-US" sz="1200" dirty="0"/>
              <a:t>（</a:t>
            </a:r>
            <a:r>
              <a:rPr lang="en-US" altLang="zh-CN" sz="1200" dirty="0"/>
              <a:t>1</a:t>
            </a:r>
            <a:r>
              <a:rPr lang="zh-CN" altLang="en-US" sz="1200" dirty="0"/>
              <a:t>）数据块大小为 </a:t>
            </a:r>
            <a:r>
              <a:rPr lang="en-US" altLang="zh-CN" sz="1200" dirty="0"/>
              <a:t>100 MB</a:t>
            </a:r>
            <a:r>
              <a:rPr lang="zh-CN" altLang="en-US" sz="1200" dirty="0"/>
              <a:t>，信道带宽为 </a:t>
            </a:r>
            <a:r>
              <a:rPr lang="en-US" altLang="zh-CN" sz="1200" dirty="0"/>
              <a:t>1 Mbit/s </a:t>
            </a:r>
          </a:p>
          <a:p>
            <a:pPr lvl="1">
              <a:lnSpc>
                <a:spcPts val="2100"/>
              </a:lnSpc>
            </a:pPr>
            <a:r>
              <a:rPr lang="zh-CN" altLang="en-US" sz="1200" dirty="0"/>
              <a:t>（</a:t>
            </a:r>
            <a:r>
              <a:rPr lang="en-US" altLang="zh-CN" sz="1200" dirty="0"/>
              <a:t>2</a:t>
            </a:r>
            <a:r>
              <a:rPr lang="zh-CN" altLang="en-US" sz="1200" dirty="0"/>
              <a:t>）数据块大小为 </a:t>
            </a:r>
            <a:r>
              <a:rPr lang="en-US" altLang="zh-CN" sz="1200" dirty="0"/>
              <a:t>100 MB</a:t>
            </a:r>
            <a:r>
              <a:rPr lang="zh-CN" altLang="en-US" sz="1200" dirty="0"/>
              <a:t>，信道带宽为 </a:t>
            </a:r>
            <a:r>
              <a:rPr lang="en-US" altLang="zh-CN" sz="1200" dirty="0"/>
              <a:t>100 Mbit/s</a:t>
            </a:r>
          </a:p>
          <a:p>
            <a:pPr lvl="1">
              <a:lnSpc>
                <a:spcPts val="2100"/>
              </a:lnSpc>
            </a:pPr>
            <a:r>
              <a:rPr lang="zh-CN" altLang="en-US" sz="1200" dirty="0"/>
              <a:t>（</a:t>
            </a:r>
            <a:r>
              <a:rPr lang="en-US" altLang="zh-CN" sz="1200" dirty="0"/>
              <a:t>3</a:t>
            </a:r>
            <a:r>
              <a:rPr lang="zh-CN" altLang="en-US" sz="1200" dirty="0"/>
              <a:t>）数据块大小为 </a:t>
            </a:r>
            <a:r>
              <a:rPr lang="en-US" altLang="zh-CN" sz="1200" dirty="0"/>
              <a:t>1 B</a:t>
            </a:r>
            <a:r>
              <a:rPr lang="zh-CN" altLang="en-US" sz="1200" dirty="0"/>
              <a:t>，信道带宽为 </a:t>
            </a:r>
            <a:r>
              <a:rPr lang="en-US" altLang="zh-CN" sz="1200" dirty="0"/>
              <a:t>1 Mbit/s </a:t>
            </a:r>
          </a:p>
          <a:p>
            <a:pPr lvl="1">
              <a:lnSpc>
                <a:spcPts val="2100"/>
              </a:lnSpc>
            </a:pPr>
            <a:r>
              <a:rPr lang="zh-CN" altLang="en-US" sz="1200" dirty="0"/>
              <a:t>（</a:t>
            </a:r>
            <a:r>
              <a:rPr lang="en-US" altLang="zh-CN" sz="1200" dirty="0"/>
              <a:t>4</a:t>
            </a:r>
            <a:r>
              <a:rPr lang="zh-CN" altLang="en-US" sz="1200" dirty="0"/>
              <a:t>）数据块大小为 </a:t>
            </a:r>
            <a:r>
              <a:rPr lang="en-US" altLang="zh-CN" sz="1200" dirty="0"/>
              <a:t>1 B</a:t>
            </a:r>
            <a:r>
              <a:rPr lang="zh-CN" altLang="en-US" sz="1200" dirty="0"/>
              <a:t>，信道带宽为 </a:t>
            </a:r>
            <a:r>
              <a:rPr lang="en-US" altLang="zh-CN" sz="1200" dirty="0"/>
              <a:t>1 </a:t>
            </a:r>
            <a:r>
              <a:rPr lang="en-US" altLang="zh-CN" sz="1200" dirty="0" err="1"/>
              <a:t>Gbit</a:t>
            </a:r>
            <a:r>
              <a:rPr lang="en-US" altLang="zh-CN" sz="1200" dirty="0"/>
              <a:t>/s</a:t>
            </a:r>
          </a:p>
          <a:p>
            <a:pPr>
              <a:lnSpc>
                <a:spcPts val="2100"/>
              </a:lnSpc>
            </a:pPr>
            <a:endParaRPr lang="zh-CN" altLang="en-US" sz="1350" dirty="0"/>
          </a:p>
        </p:txBody>
      </p:sp>
      <p:sp>
        <p:nvSpPr>
          <p:cNvPr id="3" name="文本占位符 2"/>
          <p:cNvSpPr>
            <a:spLocks noGrp="1"/>
          </p:cNvSpPr>
          <p:nvPr>
            <p:ph type="body" sz="quarter" idx="11"/>
          </p:nvPr>
        </p:nvSpPr>
        <p:spPr/>
        <p:txBody>
          <a:bodyPr/>
          <a:lstStyle/>
          <a:p>
            <a:r>
              <a:rPr lang="zh-CN" altLang="en-US" dirty="0"/>
              <a:t>分析举例</a:t>
            </a:r>
          </a:p>
        </p:txBody>
      </p:sp>
      <p:grpSp>
        <p:nvGrpSpPr>
          <p:cNvPr id="14" name="组合 13"/>
          <p:cNvGrpSpPr/>
          <p:nvPr/>
        </p:nvGrpSpPr>
        <p:grpSpPr>
          <a:xfrm>
            <a:off x="1620691" y="1102357"/>
            <a:ext cx="3607436" cy="694995"/>
            <a:chOff x="2163416" y="1246399"/>
            <a:chExt cx="4809914" cy="926660"/>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18075" cy="369332"/>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光纤链路 </a:t>
              </a:r>
              <a:r>
                <a:rPr lang="en-US" altLang="zh-CN" sz="1200" b="1" dirty="0">
                  <a:latin typeface="微软雅黑" panose="020B0503020204020204" pitchFamily="34" charset="-122"/>
                  <a:ea typeface="微软雅黑" panose="020B0503020204020204" pitchFamily="34" charset="-122"/>
                </a:rPr>
                <a:t>1000 km</a:t>
              </a:r>
              <a:endParaRPr lang="zh-CN" altLang="en-US" sz="12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8596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B</a:t>
              </a:r>
            </a:p>
          </p:txBody>
        </p:sp>
        <p:sp>
          <p:nvSpPr>
            <p:cNvPr id="12" name="Text Box 38"/>
            <p:cNvSpPr txBox="1">
              <a:spLocks noChangeArrowheads="1"/>
            </p:cNvSpPr>
            <p:nvPr/>
          </p:nvSpPr>
          <p:spPr bwMode="auto">
            <a:xfrm>
              <a:off x="2163416" y="1803727"/>
              <a:ext cx="8724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A</a:t>
              </a:r>
            </a:p>
          </p:txBody>
        </p:sp>
      </p:grpSp>
    </p:spTree>
    <p:extLst>
      <p:ext uri="{BB962C8B-B14F-4D97-AF65-F5344CB8AC3E}">
        <p14:creationId xmlns:p14="http://schemas.microsoft.com/office/powerpoint/2010/main" val="479275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分析举例</a:t>
            </a:r>
          </a:p>
        </p:txBody>
      </p:sp>
      <p:sp>
        <p:nvSpPr>
          <p:cNvPr id="6" name="内容占位符 5"/>
          <p:cNvSpPr>
            <a:spLocks noGrp="1"/>
          </p:cNvSpPr>
          <p:nvPr>
            <p:ph sz="quarter" idx="10"/>
          </p:nvPr>
        </p:nvSpPr>
        <p:spPr>
          <a:xfrm>
            <a:off x="174543" y="1056761"/>
            <a:ext cx="6276399" cy="3220607"/>
          </a:xfrm>
        </p:spPr>
        <p:txBody>
          <a:bodyPr/>
          <a:lstStyle/>
          <a:p>
            <a:pPr>
              <a:lnSpc>
                <a:spcPct val="150000"/>
              </a:lnSpc>
            </a:pPr>
            <a:r>
              <a:rPr lang="zh-CN" altLang="en-US" sz="1400" dirty="0"/>
              <a:t>解：</a:t>
            </a:r>
            <a:endParaRPr lang="en-US" altLang="zh-CN" sz="1400" dirty="0"/>
          </a:p>
          <a:p>
            <a:pPr marL="0" lvl="1" indent="0">
              <a:lnSpc>
                <a:spcPct val="150000"/>
              </a:lnSpc>
              <a:buClr>
                <a:srgbClr val="0066CC"/>
              </a:buClr>
              <a:buNone/>
            </a:pPr>
            <a:r>
              <a:rPr lang="zh-CN" altLang="en-US" sz="1400" dirty="0"/>
              <a:t>     </a:t>
            </a:r>
            <a:r>
              <a:rPr lang="zh-CN" altLang="en-US" sz="1400" dirty="0">
                <a:solidFill>
                  <a:srgbClr val="0000FF"/>
                </a:solidFill>
              </a:rPr>
              <a:t>传播时延 </a:t>
            </a:r>
            <a:r>
              <a:rPr lang="en-US" altLang="zh-CN" sz="1400" dirty="0"/>
              <a:t>= 1000 km / 2.0 </a:t>
            </a:r>
            <a:r>
              <a:rPr lang="zh-CN" altLang="en-US" sz="1400" dirty="0"/>
              <a:t>ⅹ </a:t>
            </a:r>
            <a:r>
              <a:rPr lang="en-US" altLang="zh-CN" sz="1400" dirty="0"/>
              <a:t>10</a:t>
            </a:r>
            <a:r>
              <a:rPr lang="en-US" altLang="zh-CN" sz="1400" baseline="30000" dirty="0"/>
              <a:t>5</a:t>
            </a:r>
            <a:r>
              <a:rPr lang="en-US" altLang="zh-CN" sz="1400" dirty="0"/>
              <a:t> km/s =</a:t>
            </a:r>
            <a:r>
              <a:rPr lang="zh-CN" altLang="en-US" sz="1400" dirty="0"/>
              <a:t> </a:t>
            </a:r>
            <a:r>
              <a:rPr lang="en-US" altLang="zh-CN" sz="1400" dirty="0"/>
              <a:t>5 </a:t>
            </a:r>
            <a:r>
              <a:rPr lang="en-US" altLang="zh-CN" sz="1400" dirty="0" err="1"/>
              <a:t>ms</a:t>
            </a:r>
            <a:r>
              <a:rPr lang="zh-CN" altLang="en-US" sz="1400" dirty="0"/>
              <a:t>。</a:t>
            </a:r>
            <a:endParaRPr lang="en-US" altLang="zh-CN" sz="1400" dirty="0"/>
          </a:p>
          <a:p>
            <a:pPr marL="0" indent="0">
              <a:lnSpc>
                <a:spcPct val="150000"/>
              </a:lnSpc>
              <a:buNone/>
            </a:pPr>
            <a:r>
              <a:rPr lang="zh-CN" altLang="en-US" sz="1400" dirty="0"/>
              <a:t>（</a:t>
            </a:r>
            <a:r>
              <a:rPr lang="en-US" altLang="zh-CN" sz="1400" dirty="0"/>
              <a:t>1</a:t>
            </a:r>
            <a:r>
              <a:rPr lang="zh-CN" altLang="en-US" sz="1400" dirty="0"/>
              <a:t>）</a:t>
            </a:r>
            <a:r>
              <a:rPr lang="zh-CN" altLang="zh-CN" sz="1400" dirty="0"/>
              <a:t>发送时延</a:t>
            </a:r>
            <a:r>
              <a:rPr lang="en-US" altLang="zh-CN" sz="1400" dirty="0"/>
              <a:t> = 100 </a:t>
            </a:r>
            <a:r>
              <a:rPr lang="en-US" altLang="zh-CN" sz="1400" dirty="0">
                <a:sym typeface="Symbol" panose="05050102010706020507" pitchFamily="18" charset="2"/>
              </a:rPr>
              <a:t></a:t>
            </a:r>
            <a:r>
              <a:rPr lang="en-US" altLang="zh-CN" sz="1400" dirty="0"/>
              <a:t> 2</a:t>
            </a:r>
            <a:r>
              <a:rPr lang="en-US" altLang="zh-CN" sz="1400" baseline="30000" dirty="0"/>
              <a:t>20</a:t>
            </a:r>
            <a:r>
              <a:rPr lang="en-US" altLang="zh-CN" sz="1400" dirty="0"/>
              <a:t> </a:t>
            </a:r>
            <a:r>
              <a:rPr lang="en-US" altLang="zh-CN" sz="1400" dirty="0">
                <a:sym typeface="Symbol" panose="05050102010706020507" pitchFamily="18" charset="2"/>
              </a:rPr>
              <a:t></a:t>
            </a:r>
            <a:r>
              <a:rPr lang="en-US" altLang="zh-CN" sz="1400" dirty="0"/>
              <a:t> 8 </a:t>
            </a:r>
            <a:r>
              <a:rPr lang="en-US" altLang="zh-CN" sz="1400" dirty="0">
                <a:sym typeface="Symbol" panose="05050102010706020507" pitchFamily="18" charset="2"/>
              </a:rPr>
              <a:t></a:t>
            </a:r>
            <a:r>
              <a:rPr lang="en-US" altLang="zh-CN" sz="1400" dirty="0"/>
              <a:t> 10</a:t>
            </a:r>
            <a:r>
              <a:rPr lang="en-US" altLang="zh-CN" sz="1400" baseline="30000" dirty="0"/>
              <a:t>6</a:t>
            </a:r>
            <a:r>
              <a:rPr lang="en-US" altLang="zh-CN" sz="1400" dirty="0"/>
              <a:t> = 838.9 s</a:t>
            </a:r>
            <a:r>
              <a:rPr lang="zh-CN" altLang="en-US" sz="1400" dirty="0"/>
              <a:t>，</a:t>
            </a:r>
            <a:endParaRPr lang="en-US" altLang="zh-CN" sz="1400" dirty="0"/>
          </a:p>
          <a:p>
            <a:pPr marL="0" indent="0">
              <a:lnSpc>
                <a:spcPct val="150000"/>
              </a:lnSpc>
              <a:buNone/>
            </a:pPr>
            <a:r>
              <a:rPr lang="en-US" altLang="zh-CN" sz="1400" dirty="0"/>
              <a:t>        </a:t>
            </a:r>
            <a:r>
              <a:rPr lang="zh-CN" altLang="en-US" sz="1400" dirty="0">
                <a:solidFill>
                  <a:srgbClr val="C00000"/>
                </a:solidFill>
              </a:rPr>
              <a:t>总时延 </a:t>
            </a:r>
            <a:r>
              <a:rPr lang="en-US" altLang="zh-CN" sz="1400" dirty="0"/>
              <a:t>= 838.9 + 0.005 ≈ 838.9 s</a:t>
            </a:r>
            <a:r>
              <a:rPr lang="zh-CN" altLang="en-US" sz="1400" dirty="0"/>
              <a:t>。</a:t>
            </a:r>
            <a:endParaRPr lang="zh-CN" altLang="zh-CN" sz="1400" dirty="0"/>
          </a:p>
          <a:p>
            <a:pPr marL="0" indent="0">
              <a:lnSpc>
                <a:spcPct val="150000"/>
              </a:lnSpc>
              <a:buNone/>
            </a:pPr>
            <a:r>
              <a:rPr lang="zh-CN" altLang="en-US" sz="1400" dirty="0"/>
              <a:t>（</a:t>
            </a:r>
            <a:r>
              <a:rPr lang="en-US" altLang="zh-CN" sz="1400" dirty="0"/>
              <a:t>2</a:t>
            </a:r>
            <a:r>
              <a:rPr lang="zh-CN" altLang="en-US" sz="1400" dirty="0"/>
              <a:t>）</a:t>
            </a:r>
            <a:r>
              <a:rPr lang="zh-CN" altLang="zh-CN" sz="1400" dirty="0"/>
              <a:t>发送时延</a:t>
            </a:r>
            <a:r>
              <a:rPr lang="en-US" altLang="zh-CN" sz="1400" dirty="0"/>
              <a:t> = 100 </a:t>
            </a:r>
            <a:r>
              <a:rPr lang="en-US" altLang="zh-CN" sz="1400" dirty="0">
                <a:sym typeface="Symbol" panose="05050102010706020507" pitchFamily="18" charset="2"/>
              </a:rPr>
              <a:t></a:t>
            </a:r>
            <a:r>
              <a:rPr lang="en-US" altLang="zh-CN" sz="1400" dirty="0"/>
              <a:t> 2</a:t>
            </a:r>
            <a:r>
              <a:rPr lang="en-US" altLang="zh-CN" sz="1400" baseline="30000" dirty="0"/>
              <a:t>20</a:t>
            </a:r>
            <a:r>
              <a:rPr lang="en-US" altLang="zh-CN" sz="1400" dirty="0"/>
              <a:t> </a:t>
            </a:r>
            <a:r>
              <a:rPr lang="en-US" altLang="zh-CN" sz="1400" dirty="0">
                <a:sym typeface="Symbol" panose="05050102010706020507" pitchFamily="18" charset="2"/>
              </a:rPr>
              <a:t></a:t>
            </a:r>
            <a:r>
              <a:rPr lang="en-US" altLang="zh-CN" sz="1400" dirty="0"/>
              <a:t> 8 </a:t>
            </a:r>
            <a:r>
              <a:rPr lang="en-US" altLang="zh-CN" sz="1400" dirty="0">
                <a:sym typeface="Symbol" panose="05050102010706020507" pitchFamily="18" charset="2"/>
              </a:rPr>
              <a:t></a:t>
            </a:r>
            <a:r>
              <a:rPr lang="en-US" altLang="zh-CN" sz="1400" dirty="0"/>
              <a:t> 10</a:t>
            </a:r>
            <a:r>
              <a:rPr lang="en-US" altLang="zh-CN" sz="1400" baseline="30000" dirty="0"/>
              <a:t>8</a:t>
            </a:r>
            <a:r>
              <a:rPr lang="en-US" altLang="zh-CN" sz="1400" dirty="0"/>
              <a:t> = 8.389 s</a:t>
            </a:r>
          </a:p>
          <a:p>
            <a:pPr marL="0" indent="0">
              <a:lnSpc>
                <a:spcPct val="150000"/>
              </a:lnSpc>
              <a:buNone/>
            </a:pPr>
            <a:r>
              <a:rPr lang="en-US" altLang="zh-CN" sz="1400" dirty="0"/>
              <a:t>        </a:t>
            </a:r>
            <a:r>
              <a:rPr lang="zh-CN" altLang="en-US" sz="1400" dirty="0">
                <a:solidFill>
                  <a:srgbClr val="C00000"/>
                </a:solidFill>
              </a:rPr>
              <a:t>总时延 </a:t>
            </a:r>
            <a:r>
              <a:rPr lang="en-US" altLang="zh-CN" sz="1400" dirty="0"/>
              <a:t>= 8.389 + 0.005</a:t>
            </a:r>
            <a:r>
              <a:rPr lang="zh-CN" altLang="en-US" sz="1400" dirty="0"/>
              <a:t> </a:t>
            </a:r>
            <a:r>
              <a:rPr lang="en-US" altLang="zh-CN" sz="1400" dirty="0"/>
              <a:t>= 8.394 s</a:t>
            </a:r>
            <a:r>
              <a:rPr lang="zh-CN" altLang="en-US" sz="1400" dirty="0"/>
              <a:t>。</a:t>
            </a:r>
            <a:r>
              <a:rPr lang="zh-CN" altLang="en-US" sz="1400" dirty="0">
                <a:solidFill>
                  <a:srgbClr val="0000FF"/>
                </a:solidFill>
              </a:rPr>
              <a:t>缩小到（</a:t>
            </a:r>
            <a:r>
              <a:rPr lang="en-US" altLang="zh-CN" sz="1400" dirty="0">
                <a:solidFill>
                  <a:srgbClr val="0000FF"/>
                </a:solidFill>
              </a:rPr>
              <a:t>1</a:t>
            </a:r>
            <a:r>
              <a:rPr lang="zh-CN" altLang="en-US" sz="1400" dirty="0">
                <a:solidFill>
                  <a:srgbClr val="0000FF"/>
                </a:solidFill>
              </a:rPr>
              <a:t>）的近 </a:t>
            </a:r>
            <a:r>
              <a:rPr lang="en-US" altLang="zh-CN" sz="1400" dirty="0">
                <a:solidFill>
                  <a:srgbClr val="0000FF"/>
                </a:solidFill>
              </a:rPr>
              <a:t>1/100</a:t>
            </a:r>
            <a:r>
              <a:rPr lang="zh-CN" altLang="en-US" sz="1400" dirty="0">
                <a:solidFill>
                  <a:srgbClr val="0000FF"/>
                </a:solidFill>
              </a:rPr>
              <a:t>。</a:t>
            </a:r>
            <a:endParaRPr lang="en-US" altLang="zh-CN" sz="1400" dirty="0">
              <a:solidFill>
                <a:srgbClr val="0000FF"/>
              </a:solidFill>
            </a:endParaRPr>
          </a:p>
          <a:p>
            <a:pPr marL="0" indent="0">
              <a:lnSpc>
                <a:spcPct val="150000"/>
              </a:lnSpc>
              <a:buNone/>
            </a:pPr>
            <a:r>
              <a:rPr lang="zh-CN" altLang="en-US" sz="1400" dirty="0"/>
              <a:t>（</a:t>
            </a:r>
            <a:r>
              <a:rPr lang="en-US" altLang="zh-CN" sz="1400" dirty="0"/>
              <a:t>3</a:t>
            </a:r>
            <a:r>
              <a:rPr lang="zh-CN" altLang="en-US" sz="1400" dirty="0"/>
              <a:t>）</a:t>
            </a:r>
            <a:r>
              <a:rPr lang="zh-CN" altLang="zh-CN" sz="1400" dirty="0"/>
              <a:t>发送时延</a:t>
            </a:r>
            <a:r>
              <a:rPr lang="en-US" altLang="zh-CN" sz="1400" dirty="0"/>
              <a:t> = 1 </a:t>
            </a:r>
            <a:r>
              <a:rPr lang="en-US" altLang="zh-CN" sz="1400" dirty="0">
                <a:sym typeface="Symbol" panose="05050102010706020507" pitchFamily="18" charset="2"/>
              </a:rPr>
              <a:t></a:t>
            </a:r>
            <a:r>
              <a:rPr lang="en-US" altLang="zh-CN" sz="1400" dirty="0"/>
              <a:t> 8 </a:t>
            </a:r>
            <a:r>
              <a:rPr lang="en-US" altLang="zh-CN" sz="1400" dirty="0">
                <a:sym typeface="Symbol" panose="05050102010706020507" pitchFamily="18" charset="2"/>
              </a:rPr>
              <a:t></a:t>
            </a:r>
            <a:r>
              <a:rPr lang="en-US" altLang="zh-CN" sz="1400" dirty="0"/>
              <a:t> 10</a:t>
            </a:r>
            <a:r>
              <a:rPr lang="en-US" altLang="zh-CN" sz="1400" baseline="30000" dirty="0"/>
              <a:t>6</a:t>
            </a:r>
            <a:r>
              <a:rPr lang="en-US" altLang="zh-CN" sz="1400" dirty="0"/>
              <a:t> = 8 </a:t>
            </a:r>
            <a:r>
              <a:rPr lang="en-US" altLang="zh-CN" sz="1400" dirty="0">
                <a:sym typeface="Symbol" panose="05050102010706020507" pitchFamily="18" charset="2"/>
              </a:rPr>
              <a:t></a:t>
            </a:r>
            <a:r>
              <a:rPr lang="en-US" altLang="zh-CN" sz="1400" dirty="0"/>
              <a:t> 10</a:t>
            </a:r>
            <a:r>
              <a:rPr lang="en-US" altLang="zh-CN" sz="1400" baseline="30000" dirty="0"/>
              <a:t>–6 </a:t>
            </a:r>
            <a:r>
              <a:rPr lang="en-US" altLang="zh-CN" sz="1400" dirty="0"/>
              <a:t>s = 8 </a:t>
            </a:r>
            <a:r>
              <a:rPr lang="en-US" altLang="zh-CN" sz="1400" dirty="0">
                <a:sym typeface="Symbol" panose="05050102010706020507" pitchFamily="18" charset="2"/>
              </a:rPr>
              <a:t></a:t>
            </a:r>
            <a:r>
              <a:rPr lang="en-US" altLang="zh-CN" sz="1400" dirty="0"/>
              <a:t>s, </a:t>
            </a:r>
            <a:r>
              <a:rPr lang="zh-CN" altLang="en-US" sz="1400" dirty="0"/>
              <a:t> </a:t>
            </a:r>
            <a:endParaRPr lang="en-US" altLang="zh-CN" sz="1400" dirty="0"/>
          </a:p>
          <a:p>
            <a:pPr marL="0" indent="0">
              <a:lnSpc>
                <a:spcPct val="150000"/>
              </a:lnSpc>
              <a:buNone/>
            </a:pPr>
            <a:r>
              <a:rPr lang="en-US" altLang="zh-CN" sz="1400" dirty="0">
                <a:solidFill>
                  <a:srgbClr val="C00000"/>
                </a:solidFill>
              </a:rPr>
              <a:t>        </a:t>
            </a:r>
            <a:r>
              <a:rPr lang="zh-CN" altLang="en-US" sz="1400" dirty="0">
                <a:solidFill>
                  <a:srgbClr val="C00000"/>
                </a:solidFill>
              </a:rPr>
              <a:t>总时延 </a:t>
            </a:r>
            <a:r>
              <a:rPr lang="en-US" altLang="zh-CN" sz="1400" dirty="0"/>
              <a:t>= 0.008 + 5 = 5.008 </a:t>
            </a:r>
            <a:r>
              <a:rPr lang="en-US" altLang="zh-CN" sz="1400" dirty="0" err="1"/>
              <a:t>ms</a:t>
            </a:r>
            <a:r>
              <a:rPr lang="zh-CN" altLang="en-US" sz="1400" dirty="0"/>
              <a:t>。</a:t>
            </a:r>
            <a:endParaRPr lang="en-US" altLang="zh-CN" sz="1400" dirty="0"/>
          </a:p>
          <a:p>
            <a:pPr marL="0" indent="0">
              <a:lnSpc>
                <a:spcPct val="150000"/>
              </a:lnSpc>
              <a:buNone/>
            </a:pPr>
            <a:r>
              <a:rPr lang="zh-CN" altLang="en-US" sz="1400" dirty="0"/>
              <a:t>（</a:t>
            </a:r>
            <a:r>
              <a:rPr lang="en-US" altLang="zh-CN" sz="1400" dirty="0"/>
              <a:t>4</a:t>
            </a:r>
            <a:r>
              <a:rPr lang="zh-CN" altLang="en-US" sz="1400" dirty="0"/>
              <a:t>）</a:t>
            </a:r>
            <a:r>
              <a:rPr lang="zh-CN" altLang="zh-CN" sz="1400" dirty="0"/>
              <a:t>发送时延</a:t>
            </a:r>
            <a:r>
              <a:rPr lang="en-US" altLang="zh-CN" sz="1400" dirty="0"/>
              <a:t> = 1 </a:t>
            </a:r>
            <a:r>
              <a:rPr lang="en-US" altLang="zh-CN" sz="1400" dirty="0">
                <a:sym typeface="Symbol" panose="05050102010706020507" pitchFamily="18" charset="2"/>
              </a:rPr>
              <a:t></a:t>
            </a:r>
            <a:r>
              <a:rPr lang="en-US" altLang="zh-CN" sz="1400" dirty="0"/>
              <a:t> 8 </a:t>
            </a:r>
            <a:r>
              <a:rPr lang="en-US" altLang="zh-CN" sz="1400" dirty="0">
                <a:sym typeface="Symbol" panose="05050102010706020507" pitchFamily="18" charset="2"/>
              </a:rPr>
              <a:t></a:t>
            </a:r>
            <a:r>
              <a:rPr lang="en-US" altLang="zh-CN" sz="1400" dirty="0"/>
              <a:t> 10</a:t>
            </a:r>
            <a:r>
              <a:rPr lang="en-US" altLang="zh-CN" sz="1400" baseline="30000" dirty="0"/>
              <a:t>9</a:t>
            </a:r>
            <a:r>
              <a:rPr lang="en-US" altLang="zh-CN" sz="1400" dirty="0"/>
              <a:t> = 8 </a:t>
            </a:r>
            <a:r>
              <a:rPr lang="en-US" altLang="zh-CN" sz="1400" dirty="0">
                <a:sym typeface="Symbol" panose="05050102010706020507" pitchFamily="18" charset="2"/>
              </a:rPr>
              <a:t></a:t>
            </a:r>
            <a:r>
              <a:rPr lang="en-US" altLang="zh-CN" sz="1400" dirty="0"/>
              <a:t> 10</a:t>
            </a:r>
            <a:r>
              <a:rPr lang="en-US" altLang="zh-CN" sz="1400" baseline="30000" dirty="0"/>
              <a:t>–9 </a:t>
            </a:r>
            <a:r>
              <a:rPr lang="en-US" altLang="zh-CN" sz="1400" dirty="0"/>
              <a:t>s = 0.008 </a:t>
            </a:r>
            <a:r>
              <a:rPr lang="en-US" altLang="zh-CN" sz="1400" dirty="0">
                <a:sym typeface="Symbol" panose="05050102010706020507" pitchFamily="18" charset="2"/>
              </a:rPr>
              <a:t></a:t>
            </a:r>
            <a:r>
              <a:rPr lang="en-US" altLang="zh-CN" sz="1400" dirty="0"/>
              <a:t>s</a:t>
            </a:r>
            <a:endParaRPr lang="zh-CN" altLang="zh-CN" sz="1400" dirty="0"/>
          </a:p>
          <a:p>
            <a:pPr marL="0" indent="0">
              <a:lnSpc>
                <a:spcPct val="150000"/>
              </a:lnSpc>
              <a:buNone/>
            </a:pPr>
            <a:r>
              <a:rPr lang="en-US" altLang="zh-CN" sz="1400" dirty="0">
                <a:solidFill>
                  <a:srgbClr val="C00000"/>
                </a:solidFill>
              </a:rPr>
              <a:t>        </a:t>
            </a:r>
            <a:r>
              <a:rPr lang="zh-CN" altLang="en-US" sz="1400" dirty="0">
                <a:solidFill>
                  <a:srgbClr val="C00000"/>
                </a:solidFill>
              </a:rPr>
              <a:t>总时延 </a:t>
            </a:r>
            <a:r>
              <a:rPr lang="en-US" altLang="zh-CN" sz="1400" dirty="0"/>
              <a:t>= 0.000008 + 5 = 5.000008 </a:t>
            </a:r>
            <a:r>
              <a:rPr lang="en-US" altLang="zh-CN" sz="1400" dirty="0" err="1"/>
              <a:t>ms</a:t>
            </a:r>
            <a:r>
              <a:rPr lang="zh-CN" altLang="en-US" sz="1400" dirty="0"/>
              <a:t>。</a:t>
            </a:r>
            <a:r>
              <a:rPr lang="zh-CN" altLang="en-US" sz="1400" dirty="0">
                <a:solidFill>
                  <a:srgbClr val="0000FF"/>
                </a:solidFill>
              </a:rPr>
              <a:t>与（</a:t>
            </a:r>
            <a:r>
              <a:rPr lang="en-US" altLang="zh-CN" sz="1400" dirty="0">
                <a:solidFill>
                  <a:srgbClr val="0000FF"/>
                </a:solidFill>
              </a:rPr>
              <a:t>3</a:t>
            </a:r>
            <a:r>
              <a:rPr lang="zh-CN" altLang="en-US" sz="1400" dirty="0">
                <a:solidFill>
                  <a:srgbClr val="0000FF"/>
                </a:solidFill>
              </a:rPr>
              <a:t>）相比没有明显减小。</a:t>
            </a:r>
          </a:p>
        </p:txBody>
      </p:sp>
      <p:sp>
        <p:nvSpPr>
          <p:cNvPr id="8" name="矩形 7"/>
          <p:cNvSpPr/>
          <p:nvPr/>
        </p:nvSpPr>
        <p:spPr>
          <a:xfrm>
            <a:off x="4578554" y="1138893"/>
            <a:ext cx="2047603" cy="1169551"/>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1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p>
        </p:txBody>
      </p:sp>
    </p:spTree>
    <p:extLst>
      <p:ext uri="{BB962C8B-B14F-4D97-AF65-F5344CB8AC3E}">
        <p14:creationId xmlns:p14="http://schemas.microsoft.com/office/powerpoint/2010/main" val="146454260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757636" y="1201034"/>
            <a:ext cx="5061858" cy="169739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3337068" y="534924"/>
            <a:ext cx="423080" cy="3429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rgbClr val="1956B9"/>
              </a:solidFill>
              <a:latin typeface="微软雅黑" pitchFamily="34" charset="-122"/>
              <a:ea typeface="微软雅黑" pitchFamily="34" charset="-122"/>
            </a:endParaRPr>
          </a:p>
        </p:txBody>
      </p:sp>
      <p:sp>
        <p:nvSpPr>
          <p:cNvPr id="6" name="Line 38"/>
          <p:cNvSpPr>
            <a:spLocks noChangeShapeType="1"/>
          </p:cNvSpPr>
          <p:nvPr/>
        </p:nvSpPr>
        <p:spPr bwMode="auto">
          <a:xfrm>
            <a:off x="1946027" y="1923584"/>
            <a:ext cx="3205163"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900" b="1">
              <a:ln>
                <a:solidFill>
                  <a:schemeClr val="accent3"/>
                </a:solidFill>
              </a:ln>
              <a:solidFill>
                <a:srgbClr val="1956B9"/>
              </a:solidFill>
              <a:latin typeface="微软雅黑" pitchFamily="34" charset="-122"/>
              <a:ea typeface="微软雅黑" pitchFamily="34" charset="-122"/>
            </a:endParaRPr>
          </a:p>
        </p:txBody>
      </p:sp>
      <p:sp>
        <p:nvSpPr>
          <p:cNvPr id="7" name="Text Box 39"/>
          <p:cNvSpPr txBox="1">
            <a:spLocks noChangeArrowheads="1"/>
          </p:cNvSpPr>
          <p:nvPr/>
        </p:nvSpPr>
        <p:spPr bwMode="auto">
          <a:xfrm>
            <a:off x="2834642" y="1665218"/>
            <a:ext cx="189560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050" b="1" dirty="0">
                <a:latin typeface="微软雅黑" pitchFamily="34" charset="-122"/>
                <a:ea typeface="微软雅黑" pitchFamily="34" charset="-122"/>
              </a:rPr>
              <a:t>（传播）时延（管道长度）</a:t>
            </a:r>
          </a:p>
        </p:txBody>
      </p:sp>
      <p:sp>
        <p:nvSpPr>
          <p:cNvPr id="8" name="Text Box 40"/>
          <p:cNvSpPr txBox="1">
            <a:spLocks noChangeArrowheads="1"/>
          </p:cNvSpPr>
          <p:nvPr/>
        </p:nvSpPr>
        <p:spPr bwMode="auto">
          <a:xfrm>
            <a:off x="3324770" y="2154566"/>
            <a:ext cx="538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200" b="1">
                <a:solidFill>
                  <a:schemeClr val="bg1"/>
                </a:solidFill>
                <a:latin typeface="微软雅黑" pitchFamily="34" charset="-122"/>
                <a:ea typeface="微软雅黑" pitchFamily="34" charset="-122"/>
              </a:rPr>
              <a:t>链 路</a:t>
            </a:r>
          </a:p>
        </p:txBody>
      </p:sp>
      <p:sp>
        <p:nvSpPr>
          <p:cNvPr id="9" name="Text Box 41"/>
          <p:cNvSpPr txBox="1">
            <a:spLocks noChangeArrowheads="1"/>
          </p:cNvSpPr>
          <p:nvPr/>
        </p:nvSpPr>
        <p:spPr bwMode="auto">
          <a:xfrm>
            <a:off x="937194" y="1727376"/>
            <a:ext cx="100883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CN" altLang="en-US" sz="1050" b="1" dirty="0">
                <a:latin typeface="微软雅黑" pitchFamily="34" charset="-122"/>
                <a:ea typeface="微软雅黑" pitchFamily="34" charset="-122"/>
              </a:rPr>
              <a:t>带宽</a:t>
            </a:r>
            <a:endParaRPr lang="en-US" altLang="zh-CN" sz="1050" b="1" dirty="0">
              <a:latin typeface="微软雅黑" pitchFamily="34" charset="-122"/>
              <a:ea typeface="微软雅黑" pitchFamily="34" charset="-122"/>
            </a:endParaRPr>
          </a:p>
          <a:p>
            <a:pPr algn="ctr"/>
            <a:r>
              <a:rPr lang="zh-CN" altLang="en-US" sz="1050" b="1" dirty="0">
                <a:latin typeface="微软雅黑" pitchFamily="34" charset="-122"/>
                <a:ea typeface="微软雅黑" pitchFamily="34" charset="-122"/>
              </a:rPr>
              <a:t>（管道截面积）</a:t>
            </a:r>
          </a:p>
        </p:txBody>
      </p:sp>
      <p:sp>
        <p:nvSpPr>
          <p:cNvPr id="10" name="Line 42"/>
          <p:cNvSpPr>
            <a:spLocks noChangeShapeType="1"/>
          </p:cNvSpPr>
          <p:nvPr/>
        </p:nvSpPr>
        <p:spPr bwMode="auto">
          <a:xfrm>
            <a:off x="1672047" y="2119791"/>
            <a:ext cx="273980" cy="159789"/>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900" b="1">
              <a:ln>
                <a:solidFill>
                  <a:schemeClr val="accent3"/>
                </a:solidFill>
              </a:ln>
              <a:solidFill>
                <a:srgbClr val="1956B9"/>
              </a:solidFill>
              <a:latin typeface="微软雅黑" pitchFamily="34" charset="-122"/>
              <a:ea typeface="微软雅黑" pitchFamily="34" charset="-122"/>
            </a:endParaRPr>
          </a:p>
        </p:txBody>
      </p:sp>
      <p:sp>
        <p:nvSpPr>
          <p:cNvPr id="11" name="Text Box 43"/>
          <p:cNvSpPr txBox="1">
            <a:spLocks noChangeArrowheads="1"/>
          </p:cNvSpPr>
          <p:nvPr/>
        </p:nvSpPr>
        <p:spPr bwMode="auto">
          <a:xfrm>
            <a:off x="2021274" y="1296160"/>
            <a:ext cx="2783134" cy="323165"/>
          </a:xfrm>
          <a:prstGeom prst="rect">
            <a:avLst/>
          </a:prstGeom>
          <a:solidFill>
            <a:srgbClr val="FFCC66"/>
          </a:solidFill>
          <a:ln>
            <a:noFill/>
          </a:ln>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500" b="1" dirty="0">
                <a:solidFill>
                  <a:srgbClr val="000099"/>
                </a:solidFill>
                <a:latin typeface="微软雅黑" pitchFamily="34" charset="-122"/>
                <a:ea typeface="微软雅黑" pitchFamily="34" charset="-122"/>
              </a:rPr>
              <a:t>时延带宽积 </a:t>
            </a:r>
            <a:r>
              <a:rPr lang="en-US" altLang="zh-CN" sz="1500" b="1" dirty="0">
                <a:solidFill>
                  <a:srgbClr val="000099"/>
                </a:solidFill>
                <a:latin typeface="微软雅黑" pitchFamily="34" charset="-122"/>
                <a:ea typeface="微软雅黑" pitchFamily="34" charset="-122"/>
              </a:rPr>
              <a:t>= </a:t>
            </a:r>
            <a:r>
              <a:rPr lang="zh-CN" altLang="en-US" sz="1500" b="1" dirty="0">
                <a:solidFill>
                  <a:srgbClr val="000099"/>
                </a:solidFill>
                <a:latin typeface="微软雅黑" pitchFamily="34" charset="-122"/>
                <a:ea typeface="微软雅黑" pitchFamily="34" charset="-122"/>
              </a:rPr>
              <a:t>传播时延 </a:t>
            </a:r>
            <a:r>
              <a:rPr lang="zh-CN" altLang="en-US" sz="1500" b="1" dirty="0">
                <a:solidFill>
                  <a:srgbClr val="000099"/>
                </a:solidFill>
                <a:latin typeface="微软雅黑" pitchFamily="34" charset="-122"/>
                <a:ea typeface="微软雅黑" pitchFamily="34" charset="-122"/>
                <a:sym typeface="Symbol" pitchFamily="18" charset="2"/>
              </a:rPr>
              <a:t> 带宽</a:t>
            </a:r>
          </a:p>
        </p:txBody>
      </p:sp>
      <p:sp>
        <p:nvSpPr>
          <p:cNvPr id="12" name="矩形 12"/>
          <p:cNvSpPr>
            <a:spLocks noChangeArrowheads="1"/>
          </p:cNvSpPr>
          <p:nvPr/>
        </p:nvSpPr>
        <p:spPr bwMode="auto">
          <a:xfrm>
            <a:off x="701320" y="3012731"/>
            <a:ext cx="5174489" cy="1631216"/>
          </a:xfrm>
          <a:prstGeom prst="rect">
            <a:avLst/>
          </a:prstGeom>
          <a:ln/>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1950"/>
              </a:lnSpc>
            </a:pPr>
            <a:r>
              <a:rPr lang="zh-CN" altLang="en-US" b="1" dirty="0">
                <a:solidFill>
                  <a:schemeClr val="tx1"/>
                </a:solidFill>
                <a:latin typeface="微软雅黑" pitchFamily="34" charset="-122"/>
                <a:ea typeface="微软雅黑" pitchFamily="34" charset="-122"/>
              </a:rPr>
              <a:t>链路的</a:t>
            </a:r>
            <a:r>
              <a:rPr lang="zh-CN" altLang="en-US" b="1" dirty="0">
                <a:solidFill>
                  <a:srgbClr val="C00000"/>
                </a:solidFill>
                <a:latin typeface="微软雅黑" pitchFamily="34" charset="-122"/>
                <a:ea typeface="微软雅黑" pitchFamily="34" charset="-122"/>
              </a:rPr>
              <a:t>时延带宽积</a:t>
            </a:r>
            <a:r>
              <a:rPr lang="zh-CN" altLang="en-US" b="1" dirty="0">
                <a:solidFill>
                  <a:schemeClr val="tx1"/>
                </a:solidFill>
                <a:latin typeface="微软雅黑" pitchFamily="34" charset="-122"/>
                <a:ea typeface="微软雅黑" pitchFamily="34" charset="-122"/>
              </a:rPr>
              <a:t>又称为以比特为单位的</a:t>
            </a:r>
            <a:r>
              <a:rPr lang="zh-CN" altLang="en-US" b="1" dirty="0">
                <a:solidFill>
                  <a:srgbClr val="C00000"/>
                </a:solidFill>
                <a:latin typeface="微软雅黑" pitchFamily="34" charset="-122"/>
                <a:ea typeface="微软雅黑" pitchFamily="34" charset="-122"/>
              </a:rPr>
              <a:t>链路长度。</a:t>
            </a:r>
            <a:endParaRPr lang="en-US" altLang="zh-CN" b="1" dirty="0">
              <a:solidFill>
                <a:srgbClr val="C00000"/>
              </a:solidFill>
              <a:latin typeface="微软雅黑" pitchFamily="34" charset="-122"/>
              <a:ea typeface="微软雅黑" pitchFamily="34" charset="-122"/>
            </a:endParaRPr>
          </a:p>
          <a:p>
            <a:pPr>
              <a:lnSpc>
                <a:spcPts val="1950"/>
              </a:lnSpc>
            </a:pPr>
            <a:r>
              <a:rPr lang="zh-CN" altLang="en-US" b="1" dirty="0">
                <a:solidFill>
                  <a:schemeClr val="tx1"/>
                </a:solidFill>
                <a:latin typeface="微软雅黑" pitchFamily="34" charset="-122"/>
                <a:ea typeface="微软雅黑" pitchFamily="34" charset="-122"/>
              </a:rPr>
              <a:t>管道中的比特数表示从发送端发出</a:t>
            </a:r>
            <a:r>
              <a:rPr lang="zh-CN" altLang="en-US" b="1" dirty="0">
                <a:solidFill>
                  <a:srgbClr val="0000CC"/>
                </a:solidFill>
                <a:latin typeface="微软雅黑" pitchFamily="34" charset="-122"/>
                <a:ea typeface="微软雅黑" pitchFamily="34" charset="-122"/>
              </a:rPr>
              <a:t>但尚未</a:t>
            </a:r>
            <a:r>
              <a:rPr lang="zh-CN" altLang="en-US" b="1" dirty="0">
                <a:solidFill>
                  <a:schemeClr val="tx1"/>
                </a:solidFill>
                <a:latin typeface="微软雅黑" pitchFamily="34" charset="-122"/>
                <a:ea typeface="微软雅黑" pitchFamily="34" charset="-122"/>
              </a:rPr>
              <a:t>到达接收端的比特数。</a:t>
            </a:r>
            <a:endParaRPr lang="en-US" altLang="zh-CN" b="1" dirty="0">
              <a:solidFill>
                <a:schemeClr val="tx1"/>
              </a:solidFill>
              <a:latin typeface="微软雅黑" pitchFamily="34" charset="-122"/>
              <a:ea typeface="微软雅黑" pitchFamily="34" charset="-122"/>
            </a:endParaRPr>
          </a:p>
          <a:p>
            <a:pPr>
              <a:lnSpc>
                <a:spcPts val="1950"/>
              </a:lnSpc>
            </a:pPr>
            <a:r>
              <a:rPr lang="zh-CN" altLang="zh-CN" b="1" dirty="0">
                <a:solidFill>
                  <a:schemeClr val="tx1"/>
                </a:solidFill>
                <a:latin typeface="微软雅黑" pitchFamily="34" charset="-122"/>
                <a:ea typeface="微软雅黑" pitchFamily="34" charset="-122"/>
              </a:rPr>
              <a:t>只有在代表链路的管道都充满比特时，链路才得到</a:t>
            </a:r>
            <a:r>
              <a:rPr lang="zh-CN" altLang="en-US" b="1" dirty="0">
                <a:solidFill>
                  <a:schemeClr val="tx1"/>
                </a:solidFill>
                <a:latin typeface="微软雅黑" pitchFamily="34" charset="-122"/>
                <a:ea typeface="微软雅黑" pitchFamily="34" charset="-122"/>
              </a:rPr>
              <a:t>了</a:t>
            </a:r>
            <a:r>
              <a:rPr lang="zh-CN" altLang="zh-CN" b="1" dirty="0">
                <a:solidFill>
                  <a:schemeClr val="tx1"/>
                </a:solidFill>
                <a:latin typeface="微软雅黑" pitchFamily="34" charset="-122"/>
                <a:ea typeface="微软雅黑" pitchFamily="34" charset="-122"/>
              </a:rPr>
              <a:t>充分利用</a:t>
            </a:r>
            <a:r>
              <a:rPr lang="zh-CN" altLang="en-US" b="1" dirty="0">
                <a:solidFill>
                  <a:schemeClr val="tx1"/>
                </a:solidFill>
                <a:latin typeface="微软雅黑" pitchFamily="34" charset="-122"/>
                <a:ea typeface="微软雅黑" pitchFamily="34" charset="-122"/>
              </a:rPr>
              <a:t>。</a:t>
            </a:r>
            <a:endParaRPr lang="en-US" altLang="zh-CN" b="1" dirty="0">
              <a:solidFill>
                <a:schemeClr val="tx1"/>
              </a:solidFill>
              <a:latin typeface="微软雅黑" pitchFamily="34" charset="-122"/>
              <a:ea typeface="微软雅黑" pitchFamily="34" charset="-122"/>
            </a:endParaRPr>
          </a:p>
        </p:txBody>
      </p:sp>
      <p:sp>
        <p:nvSpPr>
          <p:cNvPr id="13" name="矩形 13"/>
          <p:cNvSpPr>
            <a:spLocks noChangeArrowheads="1"/>
          </p:cNvSpPr>
          <p:nvPr/>
        </p:nvSpPr>
        <p:spPr bwMode="auto">
          <a:xfrm>
            <a:off x="2442518" y="2529100"/>
            <a:ext cx="22562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itchFamily="34" charset="-122"/>
                <a:ea typeface="微软雅黑" pitchFamily="34" charset="-122"/>
              </a:rPr>
              <a:t>链路像一条空心管道</a:t>
            </a:r>
            <a:endParaRPr lang="zh-CN" altLang="en-US" b="1" dirty="0">
              <a:latin typeface="微软雅黑" pitchFamily="34" charset="-122"/>
              <a:ea typeface="微软雅黑"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p>
        </p:txBody>
      </p:sp>
    </p:spTree>
    <p:extLst>
      <p:ext uri="{BB962C8B-B14F-4D97-AF65-F5344CB8AC3E}">
        <p14:creationId xmlns:p14="http://schemas.microsoft.com/office/powerpoint/2010/main" val="17168711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77824" y="1157849"/>
            <a:ext cx="3046585" cy="2379518"/>
          </a:xfrm>
        </p:spPr>
        <p:txBody>
          <a:bodyPr/>
          <a:lstStyle/>
          <a:p>
            <a:r>
              <a:rPr lang="zh-CN" altLang="en-US" dirty="0"/>
              <a:t>表示从发送方</a:t>
            </a:r>
            <a:r>
              <a:rPr lang="zh-CN" altLang="en-US" dirty="0">
                <a:solidFill>
                  <a:srgbClr val="C00000"/>
                </a:solidFill>
              </a:rPr>
              <a:t>发送完数据</a:t>
            </a:r>
            <a:r>
              <a:rPr lang="zh-CN" altLang="en-US" dirty="0"/>
              <a:t>，到发送方</a:t>
            </a:r>
            <a:r>
              <a:rPr lang="zh-CN" altLang="en-US" dirty="0">
                <a:solidFill>
                  <a:srgbClr val="C00000"/>
                </a:solidFill>
              </a:rPr>
              <a:t>收到来自接收方的确认</a:t>
            </a:r>
            <a:r>
              <a:rPr lang="zh-CN" altLang="en-US" dirty="0"/>
              <a:t>总共经历的时间。</a:t>
            </a:r>
            <a:r>
              <a:rPr lang="en-US" altLang="zh-CN" dirty="0"/>
              <a:t> </a:t>
            </a:r>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往返时间 </a:t>
            </a:r>
            <a:r>
              <a:rPr lang="en-US" altLang="zh-CN" dirty="0"/>
              <a:t>RTT (Round-Trip Time)</a:t>
            </a:r>
            <a:endParaRPr lang="zh-CN" altLang="en-US" dirty="0"/>
          </a:p>
        </p:txBody>
      </p:sp>
      <p:sp>
        <p:nvSpPr>
          <p:cNvPr id="50" name="矩形 49"/>
          <p:cNvSpPr/>
          <p:nvPr/>
        </p:nvSpPr>
        <p:spPr>
          <a:xfrm>
            <a:off x="400459" y="2298586"/>
            <a:ext cx="3472425" cy="1687065"/>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1800"/>
              </a:lnSpc>
            </a:pPr>
            <a:r>
              <a:rPr lang="zh-CN" altLang="en-US" sz="1200" b="1" dirty="0">
                <a:latin typeface="微软雅黑" panose="020B0503020204020204" pitchFamily="34" charset="-122"/>
                <a:ea typeface="微软雅黑" panose="020B0503020204020204" pitchFamily="34" charset="-122"/>
              </a:rPr>
              <a:t>往返时间 </a:t>
            </a:r>
            <a:r>
              <a:rPr lang="en-US" altLang="zh-CN" sz="1200" b="1" dirty="0">
                <a:latin typeface="微软雅黑" panose="020B0503020204020204" pitchFamily="34" charset="-122"/>
                <a:ea typeface="微软雅黑" panose="020B0503020204020204" pitchFamily="34" charset="-122"/>
              </a:rPr>
              <a:t>RTT =    </a:t>
            </a:r>
            <a:r>
              <a:rPr lang="zh-CN" altLang="en-US" sz="1200" b="1" dirty="0">
                <a:latin typeface="微软雅黑" panose="020B0503020204020204" pitchFamily="34" charset="-122"/>
                <a:ea typeface="微软雅黑" panose="020B0503020204020204" pitchFamily="34" charset="-122"/>
              </a:rPr>
              <a:t>结点 </a:t>
            </a:r>
            <a:r>
              <a:rPr lang="en-US" altLang="zh-CN" sz="1200" b="1" dirty="0">
                <a:latin typeface="微软雅黑" panose="020B0503020204020204" pitchFamily="34" charset="-122"/>
                <a:ea typeface="微软雅黑" panose="020B0503020204020204" pitchFamily="34" charset="-122"/>
              </a:rPr>
              <a:t>A </a:t>
            </a:r>
            <a:r>
              <a:rPr lang="zh-CN" altLang="en-US" sz="1200" b="1" dirty="0">
                <a:latin typeface="微软雅黑" panose="020B0503020204020204" pitchFamily="34" charset="-122"/>
                <a:ea typeface="微软雅黑" panose="020B0503020204020204" pitchFamily="34" charset="-122"/>
              </a:rPr>
              <a:t>到 </a:t>
            </a:r>
            <a:r>
              <a:rPr lang="en-US" altLang="zh-CN" sz="1200" b="1" dirty="0">
                <a:latin typeface="微软雅黑" panose="020B0503020204020204" pitchFamily="34" charset="-122"/>
                <a:ea typeface="微软雅黑" panose="020B0503020204020204" pitchFamily="34" charset="-122"/>
              </a:rPr>
              <a:t>B </a:t>
            </a:r>
            <a:r>
              <a:rPr lang="zh-CN" altLang="en-US" sz="1200" b="1" dirty="0">
                <a:latin typeface="微软雅黑" panose="020B0503020204020204" pitchFamily="34" charset="-122"/>
                <a:ea typeface="微软雅黑" panose="020B0503020204020204" pitchFamily="34" charset="-122"/>
              </a:rPr>
              <a:t>的传播时延 </a:t>
            </a:r>
            <a:r>
              <a:rPr lang="en-US" altLang="zh-CN" sz="1200" b="1" dirty="0" err="1">
                <a:latin typeface="微软雅黑" panose="020B0503020204020204" pitchFamily="34" charset="-122"/>
                <a:ea typeface="微软雅黑" panose="020B0503020204020204" pitchFamily="34" charset="-122"/>
              </a:rPr>
              <a:t>t</a:t>
            </a:r>
            <a:r>
              <a:rPr lang="en-US" altLang="zh-CN" sz="1200" b="1" baseline="-25000" dirty="0" err="1">
                <a:latin typeface="微软雅黑" panose="020B0503020204020204" pitchFamily="34" charset="-122"/>
                <a:ea typeface="微软雅黑" panose="020B0503020204020204" pitchFamily="34" charset="-122"/>
              </a:rPr>
              <a:t>P</a:t>
            </a:r>
            <a:r>
              <a:rPr lang="en-US" altLang="zh-CN" sz="1200" b="1" dirty="0">
                <a:latin typeface="微软雅黑" panose="020B0503020204020204" pitchFamily="34" charset="-122"/>
                <a:ea typeface="微软雅黑" panose="020B0503020204020204" pitchFamily="34" charset="-122"/>
              </a:rPr>
              <a:t> </a:t>
            </a:r>
          </a:p>
          <a:p>
            <a:pPr>
              <a:lnSpc>
                <a:spcPts val="1800"/>
              </a:lnSpc>
            </a:pPr>
            <a:r>
              <a:rPr lang="en-US" altLang="zh-CN" sz="1200" b="1" dirty="0">
                <a:latin typeface="微软雅黑" panose="020B0503020204020204" pitchFamily="34" charset="-122"/>
                <a:ea typeface="微软雅黑" panose="020B0503020204020204" pitchFamily="34" charset="-122"/>
              </a:rPr>
              <a:t>                         + </a:t>
            </a:r>
            <a:r>
              <a:rPr lang="zh-CN" altLang="en-US" sz="1200" b="1" dirty="0">
                <a:latin typeface="微软雅黑" panose="020B0503020204020204" pitchFamily="34" charset="-122"/>
                <a:ea typeface="微软雅黑" panose="020B0503020204020204" pitchFamily="34" charset="-122"/>
              </a:rPr>
              <a:t>结点 </a:t>
            </a:r>
            <a:r>
              <a:rPr lang="en-US" altLang="zh-CN" sz="1200" b="1" dirty="0">
                <a:latin typeface="微软雅黑" panose="020B0503020204020204" pitchFamily="34" charset="-122"/>
                <a:ea typeface="微软雅黑" panose="020B0503020204020204" pitchFamily="34" charset="-122"/>
              </a:rPr>
              <a:t>B </a:t>
            </a:r>
            <a:r>
              <a:rPr lang="zh-CN" altLang="en-US" sz="1200" b="1" dirty="0">
                <a:latin typeface="微软雅黑" panose="020B0503020204020204" pitchFamily="34" charset="-122"/>
                <a:ea typeface="微软雅黑" panose="020B0503020204020204" pitchFamily="34" charset="-122"/>
              </a:rPr>
              <a:t>处理和排队时延 </a:t>
            </a:r>
            <a:r>
              <a:rPr lang="en-US" altLang="zh-CN" sz="1200" b="1" dirty="0" err="1">
                <a:latin typeface="微软雅黑" panose="020B0503020204020204" pitchFamily="34" charset="-122"/>
                <a:ea typeface="微软雅黑" panose="020B0503020204020204" pitchFamily="34" charset="-122"/>
              </a:rPr>
              <a:t>t</a:t>
            </a:r>
            <a:r>
              <a:rPr lang="en-US" altLang="zh-CN" sz="1200" b="1" baseline="-25000" dirty="0" err="1">
                <a:latin typeface="微软雅黑" panose="020B0503020204020204" pitchFamily="34" charset="-122"/>
                <a:ea typeface="微软雅黑" panose="020B0503020204020204" pitchFamily="34" charset="-122"/>
              </a:rPr>
              <a:t>PQB</a:t>
            </a:r>
            <a:r>
              <a:rPr lang="en-US" altLang="zh-CN" sz="1200" b="1" dirty="0">
                <a:latin typeface="微软雅黑" panose="020B0503020204020204" pitchFamily="34" charset="-122"/>
                <a:ea typeface="微软雅黑" panose="020B0503020204020204" pitchFamily="34" charset="-122"/>
              </a:rPr>
              <a:t> </a:t>
            </a:r>
          </a:p>
          <a:p>
            <a:pPr>
              <a:lnSpc>
                <a:spcPts val="1800"/>
              </a:lnSpc>
            </a:pPr>
            <a:r>
              <a:rPr lang="en-US" altLang="zh-CN" sz="1200" b="1" dirty="0">
                <a:latin typeface="微软雅黑" panose="020B0503020204020204" pitchFamily="34" charset="-122"/>
                <a:ea typeface="微软雅黑" panose="020B0503020204020204" pitchFamily="34" charset="-122"/>
              </a:rPr>
              <a:t>                         + </a:t>
            </a:r>
            <a:r>
              <a:rPr lang="zh-CN" altLang="en-US" sz="1200" b="1" dirty="0">
                <a:latin typeface="微软雅黑" panose="020B0503020204020204" pitchFamily="34" charset="-122"/>
                <a:ea typeface="微软雅黑" panose="020B0503020204020204" pitchFamily="34" charset="-122"/>
              </a:rPr>
              <a:t>结点 </a:t>
            </a:r>
            <a:r>
              <a:rPr lang="en-US" altLang="zh-CN" sz="1200" b="1" dirty="0">
                <a:latin typeface="微软雅黑" panose="020B0503020204020204" pitchFamily="34" charset="-122"/>
                <a:ea typeface="微软雅黑" panose="020B0503020204020204" pitchFamily="34" charset="-122"/>
              </a:rPr>
              <a:t>B </a:t>
            </a:r>
            <a:r>
              <a:rPr lang="zh-CN" altLang="en-US" sz="1200" b="1" dirty="0">
                <a:latin typeface="微软雅黑" panose="020B0503020204020204" pitchFamily="34" charset="-122"/>
                <a:ea typeface="微软雅黑" panose="020B0503020204020204" pitchFamily="34" charset="-122"/>
              </a:rPr>
              <a:t>发送时延 </a:t>
            </a:r>
            <a:r>
              <a:rPr lang="en-US" altLang="zh-CN" sz="1200" b="1" dirty="0" err="1">
                <a:latin typeface="微软雅黑" panose="020B0503020204020204" pitchFamily="34" charset="-122"/>
                <a:ea typeface="微软雅黑" panose="020B0503020204020204" pitchFamily="34" charset="-122"/>
              </a:rPr>
              <a:t>t</a:t>
            </a:r>
            <a:r>
              <a:rPr lang="en-US" altLang="zh-CN" sz="1200" b="1" baseline="-25000" dirty="0" err="1">
                <a:latin typeface="微软雅黑" panose="020B0503020204020204" pitchFamily="34" charset="-122"/>
                <a:ea typeface="微软雅黑" panose="020B0503020204020204" pitchFamily="34" charset="-122"/>
              </a:rPr>
              <a:t>TB</a:t>
            </a:r>
            <a:r>
              <a:rPr lang="en-US" altLang="zh-CN" sz="1200" b="1" dirty="0">
                <a:latin typeface="微软雅黑" panose="020B0503020204020204" pitchFamily="34" charset="-122"/>
                <a:ea typeface="微软雅黑" panose="020B0503020204020204" pitchFamily="34" charset="-122"/>
              </a:rPr>
              <a:t> </a:t>
            </a:r>
          </a:p>
          <a:p>
            <a:pPr>
              <a:lnSpc>
                <a:spcPts val="1800"/>
              </a:lnSpc>
            </a:pPr>
            <a:r>
              <a:rPr lang="en-US" altLang="zh-CN" sz="1200" b="1" dirty="0">
                <a:latin typeface="微软雅黑" panose="020B0503020204020204" pitchFamily="34" charset="-122"/>
                <a:ea typeface="微软雅黑" panose="020B0503020204020204" pitchFamily="34" charset="-122"/>
              </a:rPr>
              <a:t>                         + </a:t>
            </a:r>
            <a:r>
              <a:rPr lang="zh-CN" altLang="en-US" sz="1200" b="1" dirty="0">
                <a:latin typeface="微软雅黑" panose="020B0503020204020204" pitchFamily="34" charset="-122"/>
                <a:ea typeface="微软雅黑" panose="020B0503020204020204" pitchFamily="34" charset="-122"/>
              </a:rPr>
              <a:t>结点 </a:t>
            </a:r>
            <a:r>
              <a:rPr lang="en-US" altLang="zh-CN" sz="1200" b="1" dirty="0">
                <a:latin typeface="微软雅黑" panose="020B0503020204020204" pitchFamily="34" charset="-122"/>
                <a:ea typeface="微软雅黑" panose="020B0503020204020204" pitchFamily="34" charset="-122"/>
              </a:rPr>
              <a:t>B </a:t>
            </a:r>
            <a:r>
              <a:rPr lang="zh-CN" altLang="en-US" sz="1200" b="1" dirty="0">
                <a:latin typeface="微软雅黑" panose="020B0503020204020204" pitchFamily="34" charset="-122"/>
                <a:ea typeface="微软雅黑" panose="020B0503020204020204" pitchFamily="34" charset="-122"/>
              </a:rPr>
              <a:t>到 </a:t>
            </a:r>
            <a:r>
              <a:rPr lang="en-US" altLang="zh-CN" sz="1200" b="1" dirty="0">
                <a:latin typeface="微软雅黑" panose="020B0503020204020204" pitchFamily="34" charset="-122"/>
                <a:ea typeface="微软雅黑" panose="020B0503020204020204" pitchFamily="34" charset="-122"/>
              </a:rPr>
              <a:t>A </a:t>
            </a:r>
            <a:r>
              <a:rPr lang="zh-CN" altLang="en-US" sz="1200" b="1" dirty="0">
                <a:latin typeface="微软雅黑" panose="020B0503020204020204" pitchFamily="34" charset="-122"/>
                <a:ea typeface="微软雅黑" panose="020B0503020204020204" pitchFamily="34" charset="-122"/>
              </a:rPr>
              <a:t>的传播时延 </a:t>
            </a:r>
            <a:r>
              <a:rPr lang="en-US" altLang="zh-CN" sz="1200" b="1" dirty="0" err="1">
                <a:latin typeface="微软雅黑" panose="020B0503020204020204" pitchFamily="34" charset="-122"/>
                <a:ea typeface="微软雅黑" panose="020B0503020204020204" pitchFamily="34" charset="-122"/>
              </a:rPr>
              <a:t>t</a:t>
            </a:r>
            <a:r>
              <a:rPr lang="en-US" altLang="zh-CN" sz="1200" b="1" baseline="-25000" dirty="0" err="1">
                <a:latin typeface="微软雅黑" panose="020B0503020204020204" pitchFamily="34" charset="-122"/>
                <a:ea typeface="微软雅黑" panose="020B0503020204020204" pitchFamily="34" charset="-122"/>
              </a:rPr>
              <a:t>P</a:t>
            </a:r>
            <a:r>
              <a:rPr lang="en-US" altLang="zh-CN" sz="1200" b="1" dirty="0">
                <a:latin typeface="微软雅黑" panose="020B0503020204020204" pitchFamily="34" charset="-122"/>
                <a:ea typeface="微软雅黑" panose="020B0503020204020204" pitchFamily="34" charset="-122"/>
              </a:rPr>
              <a:t> </a:t>
            </a:r>
          </a:p>
          <a:p>
            <a:pPr>
              <a:lnSpc>
                <a:spcPts val="1800"/>
              </a:lnSpc>
            </a:pPr>
            <a:r>
              <a:rPr lang="en-US" altLang="zh-CN" sz="1200" b="1" dirty="0">
                <a:latin typeface="微软雅黑" panose="020B0503020204020204" pitchFamily="34" charset="-122"/>
                <a:ea typeface="微软雅黑" panose="020B0503020204020204" pitchFamily="34" charset="-122"/>
              </a:rPr>
              <a:t>                      =    2 x </a:t>
            </a:r>
            <a:r>
              <a:rPr lang="zh-CN" altLang="en-US" sz="1200" b="1" dirty="0">
                <a:latin typeface="微软雅黑" panose="020B0503020204020204" pitchFamily="34" charset="-122"/>
                <a:ea typeface="微软雅黑" panose="020B0503020204020204" pitchFamily="34" charset="-122"/>
              </a:rPr>
              <a:t>传播时延 </a:t>
            </a:r>
            <a:r>
              <a:rPr lang="en-US" altLang="zh-CN" sz="1200" b="1" dirty="0" err="1">
                <a:latin typeface="微软雅黑" panose="020B0503020204020204" pitchFamily="34" charset="-122"/>
                <a:ea typeface="微软雅黑" panose="020B0503020204020204" pitchFamily="34" charset="-122"/>
              </a:rPr>
              <a:t>t</a:t>
            </a:r>
            <a:r>
              <a:rPr lang="en-US" altLang="zh-CN" sz="1200" b="1" baseline="-25000" dirty="0" err="1">
                <a:latin typeface="微软雅黑" panose="020B0503020204020204" pitchFamily="34" charset="-122"/>
                <a:ea typeface="微软雅黑" panose="020B0503020204020204" pitchFamily="34" charset="-122"/>
              </a:rPr>
              <a:t>P</a:t>
            </a:r>
            <a:r>
              <a:rPr lang="en-US" altLang="zh-CN" sz="1200" b="1" dirty="0">
                <a:latin typeface="微软雅黑" panose="020B0503020204020204" pitchFamily="34" charset="-122"/>
                <a:ea typeface="微软雅黑" panose="020B0503020204020204" pitchFamily="34" charset="-122"/>
              </a:rPr>
              <a:t> </a:t>
            </a:r>
          </a:p>
          <a:p>
            <a:pPr>
              <a:lnSpc>
                <a:spcPts val="1800"/>
              </a:lnSpc>
            </a:pPr>
            <a:r>
              <a:rPr lang="en-US" altLang="zh-CN" sz="1200" b="1" dirty="0">
                <a:latin typeface="微软雅黑" panose="020B0503020204020204" pitchFamily="34" charset="-122"/>
                <a:ea typeface="微软雅黑" panose="020B0503020204020204" pitchFamily="34" charset="-122"/>
              </a:rPr>
              <a:t>                         + </a:t>
            </a:r>
            <a:r>
              <a:rPr lang="zh-CN" altLang="en-US" sz="1200" b="1" dirty="0">
                <a:latin typeface="微软雅黑" panose="020B0503020204020204" pitchFamily="34" charset="-122"/>
                <a:ea typeface="微软雅黑" panose="020B0503020204020204" pitchFamily="34" charset="-122"/>
              </a:rPr>
              <a:t>结点 </a:t>
            </a:r>
            <a:r>
              <a:rPr lang="en-US" altLang="zh-CN" sz="1200" b="1" dirty="0">
                <a:latin typeface="微软雅黑" panose="020B0503020204020204" pitchFamily="34" charset="-122"/>
                <a:ea typeface="微软雅黑" panose="020B0503020204020204" pitchFamily="34" charset="-122"/>
              </a:rPr>
              <a:t>B </a:t>
            </a:r>
            <a:r>
              <a:rPr lang="zh-CN" altLang="en-US" sz="1200" b="1" dirty="0">
                <a:latin typeface="微软雅黑" panose="020B0503020204020204" pitchFamily="34" charset="-122"/>
                <a:ea typeface="微软雅黑" panose="020B0503020204020204" pitchFamily="34" charset="-122"/>
              </a:rPr>
              <a:t>处理和排队时延 </a:t>
            </a:r>
            <a:r>
              <a:rPr lang="en-US" altLang="zh-CN" sz="1200" b="1" dirty="0" err="1">
                <a:latin typeface="微软雅黑" panose="020B0503020204020204" pitchFamily="34" charset="-122"/>
                <a:ea typeface="微软雅黑" panose="020B0503020204020204" pitchFamily="34" charset="-122"/>
              </a:rPr>
              <a:t>t</a:t>
            </a:r>
            <a:r>
              <a:rPr lang="en-US" altLang="zh-CN" sz="1200" b="1" baseline="-25000" dirty="0" err="1">
                <a:latin typeface="微软雅黑" panose="020B0503020204020204" pitchFamily="34" charset="-122"/>
                <a:ea typeface="微软雅黑" panose="020B0503020204020204" pitchFamily="34" charset="-122"/>
              </a:rPr>
              <a:t>PQB</a:t>
            </a:r>
            <a:r>
              <a:rPr lang="en-US" altLang="zh-CN" sz="1200" b="1" dirty="0">
                <a:latin typeface="微软雅黑" panose="020B0503020204020204" pitchFamily="34" charset="-122"/>
                <a:ea typeface="微软雅黑" panose="020B0503020204020204" pitchFamily="34" charset="-122"/>
              </a:rPr>
              <a:t> </a:t>
            </a:r>
          </a:p>
          <a:p>
            <a:pPr>
              <a:lnSpc>
                <a:spcPts val="1800"/>
              </a:lnSpc>
            </a:pPr>
            <a:r>
              <a:rPr lang="en-US" altLang="zh-CN" sz="1200" b="1" dirty="0">
                <a:latin typeface="微软雅黑" panose="020B0503020204020204" pitchFamily="34" charset="-122"/>
                <a:ea typeface="微软雅黑" panose="020B0503020204020204" pitchFamily="34" charset="-122"/>
              </a:rPr>
              <a:t>                         + </a:t>
            </a:r>
            <a:r>
              <a:rPr lang="zh-CN" altLang="en-US" sz="1200" b="1" dirty="0">
                <a:latin typeface="微软雅黑" panose="020B0503020204020204" pitchFamily="34" charset="-122"/>
                <a:ea typeface="微软雅黑" panose="020B0503020204020204" pitchFamily="34" charset="-122"/>
              </a:rPr>
              <a:t>结点 </a:t>
            </a:r>
            <a:r>
              <a:rPr lang="en-US" altLang="zh-CN" sz="1200" b="1" dirty="0">
                <a:latin typeface="微软雅黑" panose="020B0503020204020204" pitchFamily="34" charset="-122"/>
                <a:ea typeface="微软雅黑" panose="020B0503020204020204" pitchFamily="34" charset="-122"/>
              </a:rPr>
              <a:t>B </a:t>
            </a:r>
            <a:r>
              <a:rPr lang="zh-CN" altLang="en-US" sz="1200" b="1" dirty="0">
                <a:latin typeface="微软雅黑" panose="020B0503020204020204" pitchFamily="34" charset="-122"/>
                <a:ea typeface="微软雅黑" panose="020B0503020204020204" pitchFamily="34" charset="-122"/>
              </a:rPr>
              <a:t>发送时延 </a:t>
            </a:r>
            <a:r>
              <a:rPr lang="en-US" altLang="zh-CN" sz="1200" b="1" dirty="0" err="1">
                <a:latin typeface="微软雅黑" panose="020B0503020204020204" pitchFamily="34" charset="-122"/>
                <a:ea typeface="微软雅黑" panose="020B0503020204020204" pitchFamily="34" charset="-122"/>
              </a:rPr>
              <a:t>t</a:t>
            </a:r>
            <a:r>
              <a:rPr lang="en-US" altLang="zh-CN" sz="1200" b="1" baseline="-25000" dirty="0" err="1">
                <a:latin typeface="微软雅黑" panose="020B0503020204020204" pitchFamily="34" charset="-122"/>
                <a:ea typeface="微软雅黑" panose="020B0503020204020204" pitchFamily="34" charset="-122"/>
              </a:rPr>
              <a:t>TB</a:t>
            </a:r>
            <a:r>
              <a:rPr lang="en-US" altLang="zh-CN" sz="1200" b="1" dirty="0">
                <a:latin typeface="微软雅黑" panose="020B0503020204020204" pitchFamily="34" charset="-122"/>
                <a:ea typeface="微软雅黑" panose="020B0503020204020204" pitchFamily="34" charset="-122"/>
              </a:rPr>
              <a:t> </a:t>
            </a:r>
          </a:p>
        </p:txBody>
      </p:sp>
      <p:grpSp>
        <p:nvGrpSpPr>
          <p:cNvPr id="66" name="组合 65"/>
          <p:cNvGrpSpPr/>
          <p:nvPr/>
        </p:nvGrpSpPr>
        <p:grpSpPr>
          <a:xfrm>
            <a:off x="3912849" y="1574014"/>
            <a:ext cx="3043127" cy="2158667"/>
            <a:chOff x="5217132" y="1241434"/>
            <a:chExt cx="4057502" cy="2878223"/>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93380" cy="338555"/>
            </a:xfrm>
            <a:prstGeom prst="rect">
              <a:avLst/>
            </a:prstGeom>
          </p:spPr>
          <p:txBody>
            <a:bodyPr wrap="none">
              <a:spAutoFit/>
            </a:bodyPr>
            <a:lstStyle/>
            <a:p>
              <a:r>
                <a:rPr kumimoji="1" lang="zh-CN" altLang="en-US" sz="1050" b="1" dirty="0">
                  <a:solidFill>
                    <a:srgbClr val="0000FF"/>
                  </a:solidFill>
                  <a:latin typeface="微软雅黑" pitchFamily="34" charset="-122"/>
                  <a:ea typeface="微软雅黑" pitchFamily="34" charset="-122"/>
                </a:rPr>
                <a:t>结点 </a:t>
              </a:r>
              <a:r>
                <a:rPr kumimoji="1" lang="en-US" altLang="zh-CN" sz="1050" b="1" dirty="0">
                  <a:solidFill>
                    <a:srgbClr val="0000FF"/>
                  </a:solidFill>
                  <a:latin typeface="微软雅黑" pitchFamily="34" charset="-122"/>
                  <a:ea typeface="微软雅黑" pitchFamily="34" charset="-122"/>
                </a:rPr>
                <a:t>A</a:t>
              </a:r>
            </a:p>
          </p:txBody>
        </p:sp>
        <p:sp>
          <p:nvSpPr>
            <p:cNvPr id="24" name="矩形 23"/>
            <p:cNvSpPr/>
            <p:nvPr/>
          </p:nvSpPr>
          <p:spPr>
            <a:xfrm>
              <a:off x="8020716" y="1241434"/>
              <a:ext cx="780556" cy="338555"/>
            </a:xfrm>
            <a:prstGeom prst="rect">
              <a:avLst/>
            </a:prstGeom>
          </p:spPr>
          <p:txBody>
            <a:bodyPr wrap="none">
              <a:spAutoFit/>
            </a:bodyPr>
            <a:lstStyle/>
            <a:p>
              <a:r>
                <a:rPr kumimoji="1" lang="zh-CN" altLang="en-US" sz="1050" b="1" dirty="0">
                  <a:solidFill>
                    <a:srgbClr val="0000FF"/>
                  </a:solidFill>
                  <a:latin typeface="微软雅黑" pitchFamily="34" charset="-122"/>
                  <a:ea typeface="微软雅黑" pitchFamily="34" charset="-122"/>
                </a:rPr>
                <a:t>结点 </a:t>
              </a:r>
              <a:r>
                <a:rPr kumimoji="1" lang="en-US" altLang="zh-CN" sz="1050" b="1" dirty="0">
                  <a:solidFill>
                    <a:srgbClr val="0000FF"/>
                  </a:solidFill>
                  <a:latin typeface="微软雅黑" pitchFamily="34" charset="-122"/>
                  <a:ea typeface="微软雅黑" pitchFamily="34" charset="-122"/>
                </a:rPr>
                <a:t>B</a:t>
              </a: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41114" y="2137703"/>
                <a:ext cx="605293" cy="338555"/>
              </a:xfrm>
              <a:prstGeom prst="rect">
                <a:avLst/>
              </a:prstGeom>
            </p:spPr>
            <p:txBody>
              <a:bodyPr wrap="none">
                <a:spAutoFit/>
              </a:bodyPr>
              <a:lstStyle/>
              <a:p>
                <a:r>
                  <a:rPr kumimoji="1" lang="zh-CN" altLang="en-US" sz="1050" b="1" dirty="0">
                    <a:latin typeface="微软雅黑" pitchFamily="34" charset="-122"/>
                    <a:ea typeface="微软雅黑" pitchFamily="34" charset="-122"/>
                  </a:rPr>
                  <a:t>数据</a:t>
                </a:r>
                <a:endParaRPr kumimoji="1" lang="en-US" altLang="zh-CN" sz="1050" b="1" dirty="0">
                  <a:latin typeface="微软雅黑" pitchFamily="34" charset="-122"/>
                  <a:ea typeface="微软雅黑" pitchFamily="34" charset="-122"/>
                </a:endParaRPr>
              </a:p>
            </p:txBody>
          </p:sp>
          <p:sp>
            <p:nvSpPr>
              <p:cNvPr id="27" name="矩形 26"/>
              <p:cNvSpPr/>
              <p:nvPr/>
            </p:nvSpPr>
            <p:spPr>
              <a:xfrm rot="20641677">
                <a:off x="7284658" y="3140804"/>
                <a:ext cx="553997" cy="307776"/>
              </a:xfrm>
              <a:prstGeom prst="rect">
                <a:avLst/>
              </a:prstGeom>
            </p:spPr>
            <p:txBody>
              <a:bodyPr wrap="none">
                <a:spAutoFit/>
              </a:bodyPr>
              <a:lstStyle/>
              <a:p>
                <a:r>
                  <a:rPr kumimoji="1" lang="zh-CN" altLang="en-US" sz="900" b="1" dirty="0">
                    <a:latin typeface="微软雅黑" pitchFamily="34" charset="-122"/>
                    <a:ea typeface="微软雅黑" pitchFamily="34" charset="-122"/>
                  </a:rPr>
                  <a:t>确认</a:t>
                </a:r>
                <a:endParaRPr kumimoji="1" lang="en-US" altLang="zh-CN" sz="900" b="1" dirty="0">
                  <a:latin typeface="微软雅黑" pitchFamily="34" charset="-122"/>
                  <a:ea typeface="微软雅黑"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5" cy="369332"/>
            </a:xfrm>
            <a:prstGeom prst="rect">
              <a:avLst/>
            </a:prstGeom>
            <a:noFill/>
          </p:spPr>
          <p:txBody>
            <a:bodyPr wrap="square" rtlCol="0">
              <a:spAutoFit/>
            </a:bodyPr>
            <a:lstStyle/>
            <a:p>
              <a:pPr algn="r"/>
              <a:r>
                <a:rPr lang="en-US" altLang="zh-CN" sz="1200" dirty="0" err="1"/>
                <a:t>t</a:t>
              </a:r>
              <a:r>
                <a:rPr lang="en-US" altLang="zh-CN" sz="1050" b="1" baseline="-25000" dirty="0" err="1"/>
                <a:t>TA</a:t>
              </a:r>
              <a:endParaRPr lang="zh-CN" altLang="en-US" sz="1050" b="1" baseline="-25000" dirty="0"/>
            </a:p>
          </p:txBody>
        </p:sp>
        <p:sp>
          <p:nvSpPr>
            <p:cNvPr id="44" name="文本框 43"/>
            <p:cNvSpPr txBox="1"/>
            <p:nvPr/>
          </p:nvSpPr>
          <p:spPr>
            <a:xfrm>
              <a:off x="6100273" y="2360573"/>
              <a:ext cx="461555" cy="369332"/>
            </a:xfrm>
            <a:prstGeom prst="rect">
              <a:avLst/>
            </a:prstGeom>
            <a:noFill/>
          </p:spPr>
          <p:txBody>
            <a:bodyPr wrap="square" rtlCol="0">
              <a:spAutoFit/>
            </a:bodyPr>
            <a:lstStyle/>
            <a:p>
              <a:pPr algn="r"/>
              <a:r>
                <a:rPr lang="en-US" altLang="zh-CN" sz="1200" dirty="0" err="1"/>
                <a:t>t</a:t>
              </a:r>
              <a:r>
                <a:rPr lang="en-US" altLang="zh-CN" sz="1050" b="1" baseline="-25000" dirty="0" err="1"/>
                <a:t>P</a:t>
              </a:r>
              <a:endParaRPr lang="zh-CN" altLang="en-US" sz="1050" b="1" baseline="-25000" dirty="0"/>
            </a:p>
          </p:txBody>
        </p:sp>
        <p:sp>
          <p:nvSpPr>
            <p:cNvPr id="45" name="文本框 44"/>
            <p:cNvSpPr txBox="1"/>
            <p:nvPr/>
          </p:nvSpPr>
          <p:spPr>
            <a:xfrm>
              <a:off x="8626506" y="3203786"/>
              <a:ext cx="461555" cy="369332"/>
            </a:xfrm>
            <a:prstGeom prst="rect">
              <a:avLst/>
            </a:prstGeom>
            <a:noFill/>
          </p:spPr>
          <p:txBody>
            <a:bodyPr wrap="square" rtlCol="0">
              <a:spAutoFit/>
            </a:bodyPr>
            <a:lstStyle/>
            <a:p>
              <a:r>
                <a:rPr lang="en-US" altLang="zh-CN" sz="1200" dirty="0" err="1"/>
                <a:t>t</a:t>
              </a:r>
              <a:r>
                <a:rPr lang="en-US" altLang="zh-CN" sz="1050" b="1" baseline="-25000" dirty="0" err="1"/>
                <a:t>P</a:t>
              </a:r>
              <a:endParaRPr lang="zh-CN" altLang="en-US" sz="1050" b="1" baseline="-25000" dirty="0"/>
            </a:p>
          </p:txBody>
        </p:sp>
        <p:sp>
          <p:nvSpPr>
            <p:cNvPr id="46" name="文本框 45"/>
            <p:cNvSpPr txBox="1"/>
            <p:nvPr/>
          </p:nvSpPr>
          <p:spPr>
            <a:xfrm>
              <a:off x="8626506" y="2687628"/>
              <a:ext cx="648128" cy="369332"/>
            </a:xfrm>
            <a:prstGeom prst="rect">
              <a:avLst/>
            </a:prstGeom>
            <a:noFill/>
          </p:spPr>
          <p:txBody>
            <a:bodyPr wrap="square" rtlCol="0">
              <a:spAutoFit/>
            </a:bodyPr>
            <a:lstStyle/>
            <a:p>
              <a:r>
                <a:rPr lang="en-US" altLang="zh-CN" sz="1200" dirty="0" err="1"/>
                <a:t>t</a:t>
              </a:r>
              <a:r>
                <a:rPr lang="en-US" altLang="zh-CN" sz="1200" baseline="-25000" dirty="0" err="1"/>
                <a:t>P</a:t>
              </a:r>
              <a:r>
                <a:rPr lang="en-US" altLang="zh-CN" sz="1050" b="1" baseline="-25000" dirty="0" err="1"/>
                <a:t>QB</a:t>
              </a:r>
              <a:endParaRPr lang="zh-CN" altLang="en-US" sz="1050" b="1" baseline="-25000" dirty="0"/>
            </a:p>
          </p:txBody>
        </p:sp>
        <p:sp>
          <p:nvSpPr>
            <p:cNvPr id="47" name="矩形 46"/>
            <p:cNvSpPr/>
            <p:nvPr/>
          </p:nvSpPr>
          <p:spPr>
            <a:xfrm>
              <a:off x="5747339" y="2592251"/>
              <a:ext cx="605293" cy="769441"/>
            </a:xfrm>
            <a:prstGeom prst="rect">
              <a:avLst/>
            </a:prstGeom>
          </p:spPr>
          <p:txBody>
            <a:bodyPr wrap="none">
              <a:spAutoFit/>
            </a:bodyPr>
            <a:lstStyle/>
            <a:p>
              <a:r>
                <a:rPr kumimoji="1" lang="zh-CN" altLang="en-US" sz="1050" b="1" dirty="0">
                  <a:latin typeface="微软雅黑" pitchFamily="34" charset="-122"/>
                  <a:ea typeface="微软雅黑" pitchFamily="34" charset="-122"/>
                </a:rPr>
                <a:t>往返</a:t>
              </a:r>
              <a:endParaRPr kumimoji="1" lang="en-US" altLang="zh-CN" sz="1050" b="1" dirty="0">
                <a:latin typeface="微软雅黑" pitchFamily="34" charset="-122"/>
                <a:ea typeface="微软雅黑" pitchFamily="34" charset="-122"/>
              </a:endParaRPr>
            </a:p>
            <a:p>
              <a:r>
                <a:rPr kumimoji="1" lang="zh-CN" altLang="en-US" sz="1050" b="1" dirty="0">
                  <a:latin typeface="微软雅黑" pitchFamily="34" charset="-122"/>
                  <a:ea typeface="微软雅黑" pitchFamily="34" charset="-122"/>
                </a:rPr>
                <a:t>时间</a:t>
              </a:r>
              <a:endParaRPr kumimoji="1" lang="en-US" altLang="zh-CN" sz="1050" b="1" dirty="0">
                <a:latin typeface="微软雅黑" pitchFamily="34" charset="-122"/>
                <a:ea typeface="微软雅黑" pitchFamily="34" charset="-122"/>
              </a:endParaRPr>
            </a:p>
            <a:p>
              <a:r>
                <a:rPr kumimoji="1" lang="en-US" altLang="zh-CN" sz="1050" b="1" dirty="0">
                  <a:latin typeface="微软雅黑" pitchFamily="34" charset="-122"/>
                  <a:ea typeface="微软雅黑" pitchFamily="34" charset="-122"/>
                </a:rPr>
                <a:t>RTT</a:t>
              </a:r>
            </a:p>
          </p:txBody>
        </p:sp>
        <p:sp>
          <p:nvSpPr>
            <p:cNvPr id="49" name="文本框 48"/>
            <p:cNvSpPr txBox="1"/>
            <p:nvPr/>
          </p:nvSpPr>
          <p:spPr>
            <a:xfrm>
              <a:off x="8626503" y="2881624"/>
              <a:ext cx="461555" cy="369332"/>
            </a:xfrm>
            <a:prstGeom prst="rect">
              <a:avLst/>
            </a:prstGeom>
            <a:noFill/>
          </p:spPr>
          <p:txBody>
            <a:bodyPr wrap="square" rtlCol="0">
              <a:spAutoFit/>
            </a:bodyPr>
            <a:lstStyle/>
            <a:p>
              <a:r>
                <a:rPr lang="en-US" altLang="zh-CN" sz="1200" dirty="0" err="1"/>
                <a:t>t</a:t>
              </a:r>
              <a:r>
                <a:rPr lang="en-US" altLang="zh-CN" sz="1050" b="1" baseline="-25000" dirty="0" err="1"/>
                <a:t>TB</a:t>
              </a:r>
              <a:endParaRPr lang="zh-CN" altLang="en-US" sz="105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1846660"/>
            </a:xfrm>
            <a:prstGeom prst="rect">
              <a:avLst/>
            </a:prstGeom>
          </p:spPr>
          <p:txBody>
            <a:bodyPr wrap="square">
              <a:spAutoFit/>
            </a:bodyPr>
            <a:lstStyle/>
            <a:p>
              <a:r>
                <a:rPr kumimoji="1" lang="zh-CN" altLang="en-US" sz="1050" b="1" dirty="0">
                  <a:latin typeface="微软雅黑" pitchFamily="34" charset="-122"/>
                  <a:ea typeface="微软雅黑" pitchFamily="34" charset="-122"/>
                </a:rPr>
                <a:t>成功发送的总时延</a:t>
              </a:r>
              <a:endParaRPr kumimoji="1" lang="en-US" altLang="zh-CN" sz="1050" b="1" dirty="0">
                <a:latin typeface="微软雅黑" pitchFamily="34" charset="-122"/>
                <a:ea typeface="微软雅黑" pitchFamily="34" charset="-122"/>
              </a:endParaRPr>
            </a:p>
          </p:txBody>
        </p:sp>
      </p:grpSp>
    </p:spTree>
    <p:extLst>
      <p:ext uri="{BB962C8B-B14F-4D97-AF65-F5344CB8AC3E}">
        <p14:creationId xmlns:p14="http://schemas.microsoft.com/office/powerpoint/2010/main" val="85801897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349758" y="1171746"/>
            <a:ext cx="6096762" cy="3187754"/>
          </a:xfrm>
        </p:spPr>
        <p:txBody>
          <a:bodyPr/>
          <a:lstStyle/>
          <a:p>
            <a:endParaRPr lang="en-US" altLang="zh-CN" dirty="0"/>
          </a:p>
          <a:p>
            <a:endParaRPr lang="en-US" altLang="zh-CN" dirty="0"/>
          </a:p>
          <a:p>
            <a:endParaRPr lang="en-US" altLang="zh-CN" dirty="0"/>
          </a:p>
          <a:p>
            <a:pPr>
              <a:lnSpc>
                <a:spcPct val="150000"/>
              </a:lnSpc>
            </a:pPr>
            <a:r>
              <a:rPr lang="zh-CN" altLang="en-US" dirty="0"/>
              <a:t>结点 </a:t>
            </a:r>
            <a:r>
              <a:rPr lang="en-US" altLang="zh-CN" dirty="0"/>
              <a:t>A </a:t>
            </a:r>
            <a:r>
              <a:rPr lang="zh-CN" altLang="en-US" dirty="0"/>
              <a:t>要将一个 </a:t>
            </a:r>
            <a:r>
              <a:rPr lang="en-US" altLang="zh-CN" dirty="0"/>
              <a:t>100 MB </a:t>
            </a:r>
            <a:r>
              <a:rPr lang="zh-CN" altLang="en-US" dirty="0"/>
              <a:t>数据以 </a:t>
            </a:r>
            <a:r>
              <a:rPr lang="en-US" altLang="zh-CN" dirty="0"/>
              <a:t>100 Mbit/s </a:t>
            </a:r>
            <a:r>
              <a:rPr lang="zh-CN" altLang="en-US" dirty="0"/>
              <a:t>的速率发送给结点 </a:t>
            </a:r>
            <a:r>
              <a:rPr lang="en-US" altLang="zh-CN" dirty="0"/>
              <a:t>B</a:t>
            </a:r>
            <a:r>
              <a:rPr lang="zh-CN" altLang="en-US" dirty="0"/>
              <a:t>，</a:t>
            </a:r>
            <a:r>
              <a:rPr lang="en-US" altLang="zh-CN" dirty="0"/>
              <a:t>B </a:t>
            </a:r>
            <a:r>
              <a:rPr lang="zh-CN" altLang="en-US" dirty="0"/>
              <a:t>正确收完该数据后，就立即向 </a:t>
            </a:r>
            <a:r>
              <a:rPr lang="en-US" altLang="zh-CN" dirty="0"/>
              <a:t>A </a:t>
            </a:r>
            <a:r>
              <a:rPr lang="zh-CN" altLang="en-US" dirty="0"/>
              <a:t>发送确认。假定 </a:t>
            </a:r>
            <a:r>
              <a:rPr lang="en-US" altLang="zh-CN" dirty="0"/>
              <a:t>A </a:t>
            </a:r>
            <a:r>
              <a:rPr lang="zh-CN" altLang="en-US" dirty="0"/>
              <a:t>只有在收到 </a:t>
            </a:r>
            <a:r>
              <a:rPr lang="en-US" altLang="zh-CN" dirty="0"/>
              <a:t>B </a:t>
            </a:r>
            <a:r>
              <a:rPr lang="zh-CN" altLang="en-US" dirty="0"/>
              <a:t>的确认信息后，才能继续向 </a:t>
            </a:r>
            <a:r>
              <a:rPr lang="en-US" altLang="zh-CN" dirty="0"/>
              <a:t>B </a:t>
            </a:r>
            <a:r>
              <a:rPr lang="zh-CN" altLang="en-US" dirty="0"/>
              <a:t>发送数据，且确认信息很短。计算 </a:t>
            </a:r>
            <a:r>
              <a:rPr lang="en-US" altLang="zh-CN" dirty="0"/>
              <a:t>A </a:t>
            </a:r>
            <a:r>
              <a:rPr lang="zh-CN" altLang="en-US" dirty="0"/>
              <a:t>向 </a:t>
            </a:r>
            <a:r>
              <a:rPr lang="en-US" altLang="zh-CN" dirty="0"/>
              <a:t>B </a:t>
            </a:r>
            <a:r>
              <a:rPr lang="zh-CN" altLang="en-US" dirty="0"/>
              <a:t>发送数据的有效数据率。</a:t>
            </a:r>
          </a:p>
        </p:txBody>
      </p:sp>
      <p:sp>
        <p:nvSpPr>
          <p:cNvPr id="2" name="文本占位符 1"/>
          <p:cNvSpPr>
            <a:spLocks noGrp="1"/>
          </p:cNvSpPr>
          <p:nvPr>
            <p:ph type="body" sz="quarter" idx="11"/>
          </p:nvPr>
        </p:nvSpPr>
        <p:spPr/>
        <p:txBody>
          <a:bodyPr/>
          <a:lstStyle/>
          <a:p>
            <a:r>
              <a:rPr lang="zh-CN" altLang="en-US" dirty="0"/>
              <a:t>分析举例</a:t>
            </a:r>
          </a:p>
        </p:txBody>
      </p:sp>
      <p:grpSp>
        <p:nvGrpSpPr>
          <p:cNvPr id="4" name="组合 3"/>
          <p:cNvGrpSpPr/>
          <p:nvPr/>
        </p:nvGrpSpPr>
        <p:grpSpPr>
          <a:xfrm>
            <a:off x="1620691" y="1116449"/>
            <a:ext cx="3607436" cy="694995"/>
            <a:chOff x="2163416" y="1139776"/>
            <a:chExt cx="4809914" cy="926660"/>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76873" cy="369332"/>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rPr>
                <a:t>100 Mbit/s</a:t>
              </a:r>
              <a:endParaRPr lang="zh-CN" altLang="en-US" sz="12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8596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B</a:t>
              </a:r>
            </a:p>
          </p:txBody>
        </p:sp>
        <p:sp>
          <p:nvSpPr>
            <p:cNvPr id="22" name="Text Box 38"/>
            <p:cNvSpPr txBox="1">
              <a:spLocks noChangeArrowheads="1"/>
            </p:cNvSpPr>
            <p:nvPr/>
          </p:nvSpPr>
          <p:spPr bwMode="auto">
            <a:xfrm>
              <a:off x="2163416" y="1697104"/>
              <a:ext cx="8724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A</a:t>
              </a:r>
            </a:p>
          </p:txBody>
        </p:sp>
        <p:sp>
          <p:nvSpPr>
            <p:cNvPr id="23" name="文本框 22"/>
            <p:cNvSpPr txBox="1"/>
            <p:nvPr/>
          </p:nvSpPr>
          <p:spPr>
            <a:xfrm>
              <a:off x="3932056" y="1518057"/>
              <a:ext cx="1214178" cy="369332"/>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rPr>
                <a:t>RTT = 2 s</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54158169"/>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a:p>
          <a:p>
            <a:endParaRPr lang="en-US" altLang="zh-CN" dirty="0"/>
          </a:p>
          <a:p>
            <a:endParaRPr lang="en-US" altLang="zh-CN" dirty="0"/>
          </a:p>
          <a:p>
            <a:r>
              <a:rPr lang="zh-CN" altLang="en-US" dirty="0"/>
              <a:t>解：</a:t>
            </a:r>
            <a:endParaRPr lang="en-US" altLang="zh-CN" dirty="0"/>
          </a:p>
          <a:p>
            <a:endParaRPr lang="en-US" altLang="zh-CN" dirty="0"/>
          </a:p>
        </p:txBody>
      </p:sp>
      <p:sp>
        <p:nvSpPr>
          <p:cNvPr id="2" name="文本占位符 1"/>
          <p:cNvSpPr>
            <a:spLocks noGrp="1"/>
          </p:cNvSpPr>
          <p:nvPr>
            <p:ph type="body" sz="quarter" idx="11"/>
          </p:nvPr>
        </p:nvSpPr>
        <p:spPr/>
        <p:txBody>
          <a:bodyPr/>
          <a:lstStyle/>
          <a:p>
            <a:r>
              <a:rPr lang="zh-CN" altLang="en-US" dirty="0"/>
              <a:t>分析举例</a:t>
            </a:r>
          </a:p>
        </p:txBody>
      </p:sp>
      <p:grpSp>
        <p:nvGrpSpPr>
          <p:cNvPr id="9" name="组合 8"/>
          <p:cNvGrpSpPr/>
          <p:nvPr/>
        </p:nvGrpSpPr>
        <p:grpSpPr>
          <a:xfrm>
            <a:off x="607419" y="2648354"/>
            <a:ext cx="5643162" cy="830997"/>
            <a:chOff x="940526" y="2682598"/>
            <a:chExt cx="5906539" cy="1107996"/>
          </a:xfrm>
        </p:grpSpPr>
        <p:sp>
          <p:nvSpPr>
            <p:cNvPr id="4" name="文本框 3"/>
            <p:cNvSpPr txBox="1"/>
            <p:nvPr/>
          </p:nvSpPr>
          <p:spPr>
            <a:xfrm>
              <a:off x="940526" y="2867265"/>
              <a:ext cx="1896245" cy="492443"/>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发送时延 </a:t>
              </a:r>
              <a:r>
                <a:rPr lang="en-US" altLang="zh-CN" b="1" dirty="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477328" cy="492443"/>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数据长度</a:t>
              </a:r>
            </a:p>
          </p:txBody>
        </p:sp>
        <p:sp>
          <p:nvSpPr>
            <p:cNvPr id="14" name="文本框 13"/>
            <p:cNvSpPr txBox="1"/>
            <p:nvPr/>
          </p:nvSpPr>
          <p:spPr>
            <a:xfrm>
              <a:off x="2360014" y="3051930"/>
              <a:ext cx="1477328" cy="492443"/>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发送速率</a:t>
              </a: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3"/>
              <a:ext cx="481328" cy="492443"/>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7" cy="861775"/>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100×2</a:t>
              </a:r>
              <a:r>
                <a:rPr lang="en-US" altLang="zh-CN" b="1" baseline="30000" dirty="0">
                  <a:latin typeface="微软雅黑" panose="020B0503020204020204" pitchFamily="34" charset="-122"/>
                  <a:ea typeface="微软雅黑" panose="020B0503020204020204" pitchFamily="34" charset="-122"/>
                </a:rPr>
                <a:t>20</a:t>
              </a:r>
              <a:r>
                <a:rPr lang="en-US" altLang="zh-CN" b="1" dirty="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4" y="3051930"/>
              <a:ext cx="1489895" cy="738664"/>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100×10</a:t>
              </a:r>
              <a:r>
                <a:rPr lang="en-US" altLang="zh-CN" b="1" baseline="30000" dirty="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5"/>
              <a:ext cx="1475191" cy="492443"/>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81312" y="3436171"/>
            <a:ext cx="6433653" cy="615553"/>
            <a:chOff x="940526" y="3549953"/>
            <a:chExt cx="7493230" cy="820737"/>
          </a:xfrm>
        </p:grpSpPr>
        <p:sp>
          <p:nvSpPr>
            <p:cNvPr id="31" name="文本框 30"/>
            <p:cNvSpPr txBox="1"/>
            <p:nvPr/>
          </p:nvSpPr>
          <p:spPr>
            <a:xfrm>
              <a:off x="940526" y="3734620"/>
              <a:ext cx="1848576" cy="45140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有效数据率 </a:t>
              </a:r>
              <a:r>
                <a:rPr lang="en-US" altLang="zh-CN" sz="1600" b="1" dirty="0">
                  <a:latin typeface="微软雅黑" panose="020B0503020204020204" pitchFamily="34" charset="-122"/>
                  <a:ea typeface="微软雅黑" panose="020B0503020204020204" pitchFamily="34" charset="-122"/>
                </a:rPr>
                <a:t>= </a:t>
              </a:r>
              <a:endParaRPr lang="zh-CN" altLang="en-US" sz="16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6" cy="451405"/>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数据长度</a:t>
              </a:r>
            </a:p>
          </p:txBody>
        </p:sp>
        <p:sp>
          <p:nvSpPr>
            <p:cNvPr id="33" name="文本框 32"/>
            <p:cNvSpPr txBox="1"/>
            <p:nvPr/>
          </p:nvSpPr>
          <p:spPr>
            <a:xfrm>
              <a:off x="2560319" y="3919285"/>
              <a:ext cx="2089317" cy="451405"/>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发送时间 </a:t>
              </a:r>
              <a:r>
                <a:rPr lang="en-US" altLang="zh-CN" sz="1600" b="1" dirty="0">
                  <a:latin typeface="微软雅黑" panose="020B0503020204020204" pitchFamily="34" charset="-122"/>
                  <a:ea typeface="微软雅黑" panose="020B0503020204020204" pitchFamily="34" charset="-122"/>
                </a:rPr>
                <a:t>+ RTT</a:t>
              </a:r>
              <a:endParaRPr lang="zh-CN" altLang="en-US" sz="1600"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8"/>
              <a:ext cx="422612" cy="451405"/>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7" cy="779700"/>
            </a:xfrm>
            <a:prstGeom prst="rect">
              <a:avLst/>
            </a:prstGeom>
            <a:noFill/>
          </p:spPr>
          <p:txBody>
            <a:bodyPr wrap="square" rtlCol="0">
              <a:spAutoFit/>
            </a:bodyPr>
            <a:lstStyle/>
            <a:p>
              <a:pPr algn="ctr"/>
              <a:r>
                <a:rPr lang="en-US" altLang="zh-CN" sz="1600" b="1" dirty="0">
                  <a:latin typeface="微软雅黑" panose="020B0503020204020204" pitchFamily="34" charset="-122"/>
                  <a:ea typeface="微软雅黑" panose="020B0503020204020204" pitchFamily="34" charset="-122"/>
                </a:rPr>
                <a:t>100×2</a:t>
              </a:r>
              <a:r>
                <a:rPr lang="en-US" altLang="zh-CN" sz="1600" b="1" baseline="30000" dirty="0">
                  <a:latin typeface="微软雅黑" panose="020B0503020204020204" pitchFamily="34" charset="-122"/>
                  <a:ea typeface="微软雅黑" panose="020B0503020204020204" pitchFamily="34" charset="-122"/>
                </a:rPr>
                <a:t>20</a:t>
              </a:r>
              <a:r>
                <a:rPr lang="en-US" altLang="zh-CN" sz="1600" b="1" dirty="0">
                  <a:latin typeface="微软雅黑" panose="020B0503020204020204" pitchFamily="34" charset="-122"/>
                  <a:ea typeface="微软雅黑" panose="020B0503020204020204" pitchFamily="34" charset="-122"/>
                </a:rPr>
                <a:t>×8</a:t>
              </a:r>
              <a:endParaRPr lang="zh-CN" altLang="en-US" sz="16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8" y="3919285"/>
              <a:ext cx="1489895" cy="451405"/>
            </a:xfrm>
            <a:prstGeom prst="rect">
              <a:avLst/>
            </a:prstGeom>
            <a:noFill/>
          </p:spPr>
          <p:txBody>
            <a:bodyPr wrap="square" rtlCol="0">
              <a:spAutoFit/>
            </a:bodyPr>
            <a:lstStyle/>
            <a:p>
              <a:pPr algn="ctr"/>
              <a:r>
                <a:rPr lang="en-US" altLang="zh-CN" sz="1600" b="1" dirty="0">
                  <a:latin typeface="微软雅黑" panose="020B0503020204020204" pitchFamily="34" charset="-122"/>
                  <a:ea typeface="微软雅黑" panose="020B0503020204020204" pitchFamily="34" charset="-122"/>
                </a:rPr>
                <a:t>8.39 + 2</a:t>
              </a:r>
              <a:endParaRPr lang="zh-CN" altLang="en-US" sz="1600"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8"/>
              <a:ext cx="1982010" cy="451405"/>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 80.7 Mbit/s</a:t>
              </a:r>
              <a:endParaRPr lang="zh-CN" altLang="en-US" sz="1600"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622562" y="1466878"/>
            <a:ext cx="3607436" cy="694995"/>
            <a:chOff x="2163416" y="1139776"/>
            <a:chExt cx="4809914" cy="926660"/>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76873" cy="369332"/>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rPr>
                <a:t>100 Mbit/s</a:t>
              </a:r>
              <a:endParaRPr lang="zh-CN" altLang="en-US" sz="12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8596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B</a:t>
              </a:r>
            </a:p>
          </p:txBody>
        </p:sp>
        <p:sp>
          <p:nvSpPr>
            <p:cNvPr id="46" name="Text Box 38"/>
            <p:cNvSpPr txBox="1">
              <a:spLocks noChangeArrowheads="1"/>
            </p:cNvSpPr>
            <p:nvPr/>
          </p:nvSpPr>
          <p:spPr bwMode="auto">
            <a:xfrm>
              <a:off x="2163416" y="1697104"/>
              <a:ext cx="87246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200" b="1" dirty="0">
                  <a:solidFill>
                    <a:srgbClr val="0000FF"/>
                  </a:solidFill>
                  <a:latin typeface="微软雅黑" pitchFamily="34" charset="-122"/>
                  <a:ea typeface="微软雅黑" pitchFamily="34" charset="-122"/>
                </a:rPr>
                <a:t>结点 </a:t>
              </a:r>
              <a:r>
                <a:rPr kumimoji="1" lang="en-US" altLang="zh-CN" sz="1200" b="1" dirty="0">
                  <a:solidFill>
                    <a:srgbClr val="0000FF"/>
                  </a:solidFill>
                  <a:latin typeface="微软雅黑" pitchFamily="34" charset="-122"/>
                  <a:ea typeface="微软雅黑" pitchFamily="34" charset="-122"/>
                </a:rPr>
                <a:t>A</a:t>
              </a:r>
            </a:p>
          </p:txBody>
        </p:sp>
        <p:sp>
          <p:nvSpPr>
            <p:cNvPr id="47" name="文本框 46"/>
            <p:cNvSpPr txBox="1"/>
            <p:nvPr/>
          </p:nvSpPr>
          <p:spPr>
            <a:xfrm>
              <a:off x="3932056" y="1518057"/>
              <a:ext cx="1214178" cy="369332"/>
            </a:xfrm>
            <a:prstGeom prst="rect">
              <a:avLst/>
            </a:prstGeom>
            <a:noFill/>
          </p:spPr>
          <p:txBody>
            <a:bodyPr wrap="none" rtlCol="0">
              <a:spAutoFit/>
            </a:bodyPr>
            <a:lstStyle/>
            <a:p>
              <a:r>
                <a:rPr lang="en-US" altLang="zh-CN" sz="1200" b="1" dirty="0">
                  <a:latin typeface="微软雅黑" panose="020B0503020204020204" pitchFamily="34" charset="-122"/>
                  <a:ea typeface="微软雅黑" panose="020B0503020204020204" pitchFamily="34" charset="-122"/>
                </a:rPr>
                <a:t>RTT = 2 s</a:t>
              </a:r>
              <a:endParaRPr lang="zh-CN" altLang="en-US" sz="1200"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9903236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8431</TotalTime>
  <Words>10462</Words>
  <Application>Microsoft Office PowerPoint</Application>
  <PresentationFormat>自定义</PresentationFormat>
  <Paragraphs>2203</Paragraphs>
  <Slides>158</Slides>
  <Notes>43</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158</vt:i4>
      </vt:variant>
    </vt:vector>
  </HeadingPairs>
  <TitlesOfParts>
    <vt:vector size="174" baseType="lpstr">
      <vt:lpstr>Calibri</vt:lpstr>
      <vt:lpstr>-apple-system</vt:lpstr>
      <vt:lpstr>楷体</vt:lpstr>
      <vt:lpstr>微软雅黑</vt:lpstr>
      <vt:lpstr>Wingdings 2</vt:lpstr>
      <vt:lpstr>Times New Roman</vt:lpstr>
      <vt:lpstr>Wingdings</vt:lpstr>
      <vt:lpstr>黑体</vt:lpstr>
      <vt:lpstr>Calibri Light</vt:lpstr>
      <vt:lpstr>Symbol</vt:lpstr>
      <vt:lpstr>宋体</vt:lpstr>
      <vt:lpstr>Arial</vt:lpstr>
      <vt:lpstr>Office 主题​​</vt:lpstr>
      <vt:lpstr>1_Office 主题​​</vt:lpstr>
      <vt:lpstr>图片</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Isidore Sun</cp:lastModifiedBy>
  <cp:revision>663</cp:revision>
  <dcterms:created xsi:type="dcterms:W3CDTF">2018-07-18T08:51:30Z</dcterms:created>
  <dcterms:modified xsi:type="dcterms:W3CDTF">2024-09-27T04:43:37Z</dcterms:modified>
</cp:coreProperties>
</file>